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4799" r:id="rId4"/>
  </p:sldMasterIdLst>
  <p:notesMasterIdLst>
    <p:notesMasterId r:id="rId21"/>
  </p:notesMasterIdLst>
  <p:handoutMasterIdLst>
    <p:handoutMasterId r:id="rId22"/>
  </p:handoutMasterIdLst>
  <p:sldIdLst>
    <p:sldId id="361" r:id="rId5"/>
    <p:sldId id="326" r:id="rId6"/>
    <p:sldId id="336" r:id="rId7"/>
    <p:sldId id="337" r:id="rId8"/>
    <p:sldId id="338" r:id="rId9"/>
    <p:sldId id="363" r:id="rId10"/>
    <p:sldId id="342" r:id="rId11"/>
    <p:sldId id="786" r:id="rId12"/>
    <p:sldId id="787" r:id="rId13"/>
    <p:sldId id="799" r:id="rId14"/>
    <p:sldId id="350" r:id="rId15"/>
    <p:sldId id="728" r:id="rId16"/>
    <p:sldId id="793" r:id="rId17"/>
    <p:sldId id="390" r:id="rId18"/>
    <p:sldId id="397" r:id="rId19"/>
    <p:sldId id="392" r:id="rId20"/>
  </p:sldIdLst>
  <p:sldSz cx="9144000" cy="6858000" type="screen4x3"/>
  <p:notesSz cx="7010400" cy="9296400"/>
  <p:custDataLst>
    <p:tags r:id="rId23"/>
  </p:custDataLst>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4224" userDrawn="1">
          <p15:clr>
            <a:srgbClr val="A4A3A4"/>
          </p15:clr>
        </p15:guide>
        <p15:guide id="2" orient="horz" pos="49">
          <p15:clr>
            <a:srgbClr val="A4A3A4"/>
          </p15:clr>
        </p15:guide>
        <p15:guide id="3" orient="horz" pos="240" userDrawn="1">
          <p15:clr>
            <a:srgbClr val="A4A3A4"/>
          </p15:clr>
        </p15:guide>
        <p15:guide id="4" orient="horz" pos="1344" userDrawn="1">
          <p15:clr>
            <a:srgbClr val="A4A3A4"/>
          </p15:clr>
        </p15:guide>
        <p15:guide id="5" orient="horz" pos="3582">
          <p15:clr>
            <a:srgbClr val="A4A3A4"/>
          </p15:clr>
        </p15:guide>
        <p15:guide id="6" pos="5616" userDrawn="1">
          <p15:clr>
            <a:srgbClr val="A4A3A4"/>
          </p15:clr>
        </p15:guide>
        <p15:guide id="7" pos="144" userDrawn="1">
          <p15:clr>
            <a:srgbClr val="A4A3A4"/>
          </p15:clr>
        </p15:guide>
        <p15:guide id="8" pos="2877">
          <p15:clr>
            <a:srgbClr val="A4A3A4"/>
          </p15:clr>
        </p15:guide>
        <p15:guide id="9" orient="horz" pos="648" userDrawn="1">
          <p15:clr>
            <a:srgbClr val="A4A3A4"/>
          </p15:clr>
        </p15:guide>
        <p15:guide id="10" orient="horz" pos="1104" userDrawn="1">
          <p15:clr>
            <a:srgbClr val="A4A3A4"/>
          </p15:clr>
        </p15:guide>
        <p15:guide id="11" orient="horz" pos="1056" userDrawn="1">
          <p15:clr>
            <a:srgbClr val="A4A3A4"/>
          </p15:clr>
        </p15:guide>
        <p15:guide id="12" orient="horz" pos="1561" userDrawn="1">
          <p15:clr>
            <a:srgbClr val="A4A3A4"/>
          </p15:clr>
        </p15:guide>
        <p15:guide id="13" orient="horz" pos="1630" userDrawn="1">
          <p15:clr>
            <a:srgbClr val="A4A3A4"/>
          </p15:clr>
        </p15:guide>
        <p15:guide id="14" orient="horz" pos="888"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652B"/>
    <a:srgbClr val="44464A"/>
    <a:srgbClr val="5199AD"/>
    <a:srgbClr val="F58433"/>
    <a:srgbClr val="CCBE3C"/>
    <a:srgbClr val="BF202F"/>
    <a:srgbClr val="F2E2BD"/>
    <a:srgbClr val="FFFFFF"/>
    <a:srgbClr val="D9D9D6"/>
    <a:srgbClr val="EC1C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58" autoAdjust="0"/>
    <p:restoredTop sz="86007" autoAdjust="0"/>
  </p:normalViewPr>
  <p:slideViewPr>
    <p:cSldViewPr snapToGrid="0">
      <p:cViewPr varScale="1">
        <p:scale>
          <a:sx n="95" d="100"/>
          <a:sy n="95" d="100"/>
        </p:scale>
        <p:origin x="1584" y="90"/>
      </p:cViewPr>
      <p:guideLst>
        <p:guide orient="horz" pos="4224"/>
        <p:guide orient="horz" pos="49"/>
        <p:guide orient="horz" pos="240"/>
        <p:guide orient="horz" pos="1344"/>
        <p:guide orient="horz" pos="3582"/>
        <p:guide pos="5616"/>
        <p:guide pos="144"/>
        <p:guide pos="2877"/>
        <p:guide orient="horz" pos="648"/>
        <p:guide orient="horz" pos="1104"/>
        <p:guide orient="horz" pos="1056"/>
        <p:guide orient="horz" pos="1561"/>
        <p:guide orient="horz" pos="1630"/>
        <p:guide orient="horz" pos="888"/>
      </p:guideLst>
    </p:cSldViewPr>
  </p:slideViewPr>
  <p:outlineViewPr>
    <p:cViewPr>
      <p:scale>
        <a:sx n="33" d="100"/>
        <a:sy n="33" d="100"/>
      </p:scale>
      <p:origin x="0" y="-4638"/>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4" d="100"/>
          <a:sy n="84" d="100"/>
        </p:scale>
        <p:origin x="3024"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pPr>
              <a:defRPr/>
            </a:pPr>
            <a:fld id="{D5DE0FE4-2AA5-4D52-9F58-F3DCF65E1724}" type="datetimeFigureOut">
              <a:rPr lang="en-US"/>
              <a:pPr>
                <a:defRPr/>
              </a:pPr>
              <a:t>3/30/2022</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pPr>
              <a:defRPr/>
            </a:pPr>
            <a:fld id="{63211C34-7316-491E-B30E-8AABD4CEF14E}" type="slidenum">
              <a:rPr lang="en-US"/>
              <a:pPr>
                <a:defRPr/>
              </a:pPr>
              <a:t>‹#›</a:t>
            </a:fld>
            <a:endParaRPr lang="en-US"/>
          </a:p>
        </p:txBody>
      </p:sp>
    </p:spTree>
    <p:extLst>
      <p:ext uri="{BB962C8B-B14F-4D97-AF65-F5344CB8AC3E}">
        <p14:creationId xmlns:p14="http://schemas.microsoft.com/office/powerpoint/2010/main" val="9783795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8480E89A-D59D-40B9-A13A-DEC01D948646}" type="datetimeFigureOut">
              <a:rPr lang="en-US"/>
              <a:pPr>
                <a:defRPr/>
              </a:pPr>
              <a:t>3/30/2022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B7189C4A-F59C-461A-ABCA-12531F27A092}" type="slidenum">
              <a:rPr lang="en-US"/>
              <a:pPr>
                <a:defRPr/>
              </a:pPr>
              <a:t>‹#›</a:t>
            </a:fld>
            <a:endParaRPr lang="en-US"/>
          </a:p>
        </p:txBody>
      </p:sp>
    </p:spTree>
    <p:extLst>
      <p:ext uri="{BB962C8B-B14F-4D97-AF65-F5344CB8AC3E}">
        <p14:creationId xmlns:p14="http://schemas.microsoft.com/office/powerpoint/2010/main" val="39154797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andsonbanking.org/employee-volunteer-feedback/"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929" indent="-228929">
              <a:lnSpc>
                <a:spcPct val="80000"/>
              </a:lnSpc>
              <a:defRPr/>
            </a:pPr>
            <a:r>
              <a:rPr lang="en-US" sz="1000" b="1" baseline="0" dirty="0">
                <a:latin typeface="Verdana" panose="020B0604030504040204" pitchFamily="34" charset="0"/>
                <a:ea typeface="Verdana" panose="020B0604030504040204" pitchFamily="34" charset="0"/>
                <a:cs typeface="Verdana" panose="020B0604030504040204" pitchFamily="34" charset="0"/>
              </a:rPr>
              <a:t>Instructions</a:t>
            </a:r>
            <a:endParaRPr lang="en-US" sz="1000" b="1" dirty="0">
              <a:latin typeface="Verdana" panose="020B0604030504040204" pitchFamily="34" charset="0"/>
              <a:ea typeface="Verdana" panose="020B0604030504040204" pitchFamily="34" charset="0"/>
              <a:cs typeface="Verdana" panose="020B0604030504040204" pitchFamily="34" charset="0"/>
            </a:endParaRPr>
          </a:p>
          <a:p>
            <a:pPr marL="230566" indent="-230566">
              <a:lnSpc>
                <a:spcPct val="80000"/>
              </a:lnSpc>
              <a:buFont typeface="+mj-lt"/>
              <a:buAutoNum type="arabicPeriod"/>
              <a:defRPr/>
            </a:pPr>
            <a:r>
              <a:rPr lang="en-US" sz="1000" dirty="0">
                <a:latin typeface="Verdana" panose="020B0604030504040204" pitchFamily="34" charset="0"/>
                <a:ea typeface="Verdana" panose="020B0604030504040204" pitchFamily="34" charset="0"/>
                <a:cs typeface="Verdana" panose="020B0604030504040204" pitchFamily="34" charset="0"/>
              </a:rPr>
              <a:t>Fill ou</a:t>
            </a:r>
            <a:r>
              <a:rPr lang="en-US" sz="1000" baseline="0" dirty="0">
                <a:latin typeface="Verdana" panose="020B0604030504040204" pitchFamily="34" charset="0"/>
                <a:ea typeface="Verdana" panose="020B0604030504040204" pitchFamily="34" charset="0"/>
                <a:cs typeface="Verdana" panose="020B0604030504040204" pitchFamily="34" charset="0"/>
              </a:rPr>
              <a:t>t your name in the presentation and save a copy for presenting to the class.</a:t>
            </a:r>
          </a:p>
          <a:p>
            <a:pPr marL="228600" indent="-228600">
              <a:lnSpc>
                <a:spcPct val="80000"/>
              </a:lnSpc>
              <a:buFont typeface="+mj-lt"/>
              <a:buAutoNum type="arabicPeriod"/>
              <a:defRPr/>
            </a:pPr>
            <a:endParaRPr lang="en-US" sz="1000" dirty="0">
              <a:latin typeface="Verdana" panose="020B0604030504040204" pitchFamily="34" charset="0"/>
              <a:ea typeface="Verdana" panose="020B0604030504040204" pitchFamily="34" charset="0"/>
              <a:cs typeface="Verdana" panose="020B0604030504040204" pitchFamily="34" charset="0"/>
            </a:endParaRPr>
          </a:p>
          <a:p>
            <a:pPr marL="230566" indent="-230566">
              <a:lnSpc>
                <a:spcPct val="80000"/>
              </a:lnSpc>
              <a:buFont typeface="+mj-lt"/>
              <a:buAutoNum type="arabicPeriod"/>
              <a:defRPr/>
            </a:pPr>
            <a:r>
              <a:rPr lang="en-US" sz="1000" dirty="0">
                <a:latin typeface="Verdana" panose="020B0604030504040204" pitchFamily="34" charset="0"/>
                <a:ea typeface="Verdana" panose="020B0604030504040204" pitchFamily="34" charset="0"/>
                <a:cs typeface="Verdana" panose="020B0604030504040204" pitchFamily="34" charset="0"/>
              </a:rPr>
              <a:t>Introduce yourself to the class. Share with them what your role is.</a:t>
            </a:r>
          </a:p>
          <a:p>
            <a:pPr marL="230566" indent="-230566">
              <a:lnSpc>
                <a:spcPct val="80000"/>
              </a:lnSpc>
              <a:buFont typeface="+mj-lt"/>
              <a:buAutoNum type="arabicPeriod"/>
              <a:defRPr/>
            </a:pPr>
            <a:endParaRPr lang="en-US" sz="1000" dirty="0">
              <a:latin typeface="Verdana" panose="020B0604030504040204" pitchFamily="34" charset="0"/>
              <a:ea typeface="Verdana" panose="020B0604030504040204" pitchFamily="34" charset="0"/>
              <a:cs typeface="Verdana" panose="020B0604030504040204" pitchFamily="34" charset="0"/>
            </a:endParaRPr>
          </a:p>
          <a:p>
            <a:pPr marL="227292" indent="-230566" eaLnBrk="1" hangingPunct="1">
              <a:lnSpc>
                <a:spcPct val="90000"/>
              </a:lnSpc>
              <a:buFont typeface="+mj-lt"/>
              <a:buAutoNum type="arabicPeriod"/>
              <a:defRPr/>
            </a:pPr>
            <a:r>
              <a:rPr lang="en-US" sz="1000" dirty="0">
                <a:latin typeface="Verdana" panose="020B0604030504040204" pitchFamily="34" charset="0"/>
                <a:ea typeface="Verdana" panose="020B0604030504040204" pitchFamily="34" charset="0"/>
                <a:cs typeface="Verdana" panose="020B0604030504040204" pitchFamily="34" charset="0"/>
              </a:rPr>
              <a:t>Share with the class what you’ll be covering today:</a:t>
            </a:r>
          </a:p>
          <a:p>
            <a:pPr marL="686787" lvl="1" indent="-228929" eaLnBrk="1" hangingPunct="1">
              <a:lnSpc>
                <a:spcPct val="90000"/>
              </a:lnSpc>
              <a:buFont typeface="+mj-lt"/>
              <a:buAutoNum type="arabicPeriod"/>
              <a:defRPr/>
            </a:pPr>
            <a:r>
              <a:rPr lang="en-US" sz="1000" dirty="0">
                <a:latin typeface="Verdana" panose="020B0604030504040204" pitchFamily="34" charset="0"/>
                <a:ea typeface="Verdana" panose="020B0604030504040204" pitchFamily="34" charset="0"/>
                <a:cs typeface="Verdana" panose="020B0604030504040204" pitchFamily="34" charset="0"/>
              </a:rPr>
              <a:t>Today we’re going to talk about credit and interest. Credit</a:t>
            </a:r>
            <a:r>
              <a:rPr lang="en-US" sz="1000" baseline="0" dirty="0">
                <a:latin typeface="Verdana" panose="020B0604030504040204" pitchFamily="34" charset="0"/>
                <a:ea typeface="Verdana" panose="020B0604030504040204" pitchFamily="34" charset="0"/>
                <a:cs typeface="Verdana" panose="020B0604030504040204" pitchFamily="34" charset="0"/>
              </a:rPr>
              <a:t> is about borrowing money.</a:t>
            </a:r>
          </a:p>
          <a:p>
            <a:pPr marL="686787" lvl="1" indent="-228929" eaLnBrk="1" hangingPunct="1">
              <a:lnSpc>
                <a:spcPct val="90000"/>
              </a:lnSpc>
              <a:buFont typeface="+mj-lt"/>
              <a:buAutoNum type="arabicPeriod"/>
              <a:defRPr/>
            </a:pPr>
            <a:r>
              <a:rPr lang="en-US" sz="1000" i="0" baseline="0" dirty="0">
                <a:latin typeface="Verdana" panose="020B0604030504040204" pitchFamily="34" charset="0"/>
                <a:ea typeface="Verdana" panose="020B0604030504040204" pitchFamily="34" charset="0"/>
                <a:cs typeface="Verdana" panose="020B0604030504040204" pitchFamily="34" charset="0"/>
              </a:rPr>
              <a:t>We’ll also learn about two different types of credit</a:t>
            </a: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—credit cards and loans</a:t>
            </a:r>
            <a:r>
              <a:rPr lang="en-US" sz="1000" i="0" baseline="0" dirty="0">
                <a:latin typeface="Verdana" panose="020B0604030504040204" pitchFamily="34" charset="0"/>
                <a:ea typeface="Verdana" panose="020B0604030504040204" pitchFamily="34" charset="0"/>
                <a:cs typeface="Verdana" panose="020B0604030504040204" pitchFamily="34" charset="0"/>
              </a:rPr>
              <a:t>.</a:t>
            </a:r>
            <a:endParaRPr lang="en-US" sz="1000" i="0" dirty="0">
              <a:latin typeface="Verdana" panose="020B0604030504040204" pitchFamily="34" charset="0"/>
              <a:ea typeface="Verdana" panose="020B0604030504040204" pitchFamily="34" charset="0"/>
              <a:cs typeface="Verdana" panose="020B0604030504040204" pitchFamily="34" charset="0"/>
            </a:endParaRPr>
          </a:p>
          <a:p>
            <a:pPr marL="230566" indent="-230566">
              <a:lnSpc>
                <a:spcPct val="80000"/>
              </a:lnSpc>
              <a:buFont typeface="+mj-lt"/>
              <a:buAutoNum type="arabicPeriod"/>
              <a:defRPr/>
            </a:pPr>
            <a:endParaRPr lang="en-US" sz="1000" dirty="0">
              <a:latin typeface="Verdana" panose="020B0604030504040204" pitchFamily="34" charset="0"/>
              <a:ea typeface="Verdana" panose="020B0604030504040204" pitchFamily="34" charset="0"/>
              <a:cs typeface="Verdana" panose="020B0604030504040204" pitchFamily="34" charset="0"/>
            </a:endParaRPr>
          </a:p>
          <a:p>
            <a:pPr marL="228929" indent="-228929">
              <a:lnSpc>
                <a:spcPct val="80000"/>
              </a:lnSpc>
              <a:buFont typeface="+mj-lt"/>
              <a:buAutoNum type="arabicPeriod"/>
              <a:defRPr/>
            </a:pPr>
            <a:r>
              <a:rPr lang="en-US" sz="1000" dirty="0">
                <a:latin typeface="Verdana" panose="020B0604030504040204" pitchFamily="34" charset="0"/>
                <a:ea typeface="Verdana" panose="020B0604030504040204" pitchFamily="34" charset="0"/>
                <a:cs typeface="Verdana" panose="020B0604030504040204" pitchFamily="34" charset="0"/>
              </a:rPr>
              <a:t>Ask the class if they have any questions before we begin?</a:t>
            </a: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0</a:t>
            </a:fld>
            <a:endParaRPr lang="en-US"/>
          </a:p>
        </p:txBody>
      </p:sp>
    </p:spTree>
    <p:extLst>
      <p:ext uri="{BB962C8B-B14F-4D97-AF65-F5344CB8AC3E}">
        <p14:creationId xmlns:p14="http://schemas.microsoft.com/office/powerpoint/2010/main" val="1894189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600">
                <a:solidFill>
                  <a:srgbClr val="626366"/>
                </a:solidFill>
                <a:latin typeface="Verdana" pitchFamily="34" charset="0"/>
                <a:ea typeface="MS PGothic" pitchFamily="34" charset="-128"/>
              </a:defRPr>
            </a:lvl1pPr>
            <a:lvl2pPr marL="742950" indent="-285750" defTabSz="930275" eaLnBrk="0" hangingPunct="0">
              <a:defRPr sz="1600">
                <a:solidFill>
                  <a:srgbClr val="626366"/>
                </a:solidFill>
                <a:latin typeface="Verdana" pitchFamily="34" charset="0"/>
                <a:ea typeface="MS PGothic" pitchFamily="34" charset="-128"/>
              </a:defRPr>
            </a:lvl2pPr>
            <a:lvl3pPr marL="1143000" indent="-228600" defTabSz="930275" eaLnBrk="0" hangingPunct="0">
              <a:defRPr sz="1600">
                <a:solidFill>
                  <a:srgbClr val="626366"/>
                </a:solidFill>
                <a:latin typeface="Verdana" pitchFamily="34" charset="0"/>
                <a:ea typeface="MS PGothic" pitchFamily="34" charset="-128"/>
              </a:defRPr>
            </a:lvl3pPr>
            <a:lvl4pPr marL="1600200" indent="-228600" defTabSz="930275" eaLnBrk="0" hangingPunct="0">
              <a:defRPr sz="1600">
                <a:solidFill>
                  <a:srgbClr val="626366"/>
                </a:solidFill>
                <a:latin typeface="Verdana" pitchFamily="34" charset="0"/>
                <a:ea typeface="MS PGothic" pitchFamily="34" charset="-128"/>
              </a:defRPr>
            </a:lvl4pPr>
            <a:lvl5pPr marL="2057400" indent="-228600" defTabSz="930275" eaLnBrk="0" hangingPunct="0">
              <a:defRPr sz="1600">
                <a:solidFill>
                  <a:srgbClr val="626366"/>
                </a:solidFill>
                <a:latin typeface="Verdana" pitchFamily="34" charset="0"/>
                <a:ea typeface="MS PGothic" pitchFamily="34" charset="-128"/>
              </a:defRPr>
            </a:lvl5pPr>
            <a:lvl6pPr marL="25146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6pPr>
            <a:lvl7pPr marL="29718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7pPr>
            <a:lvl8pPr marL="34290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8pPr>
            <a:lvl9pPr marL="38862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9pPr>
          </a:lstStyle>
          <a:p>
            <a:fld id="{BA99CCF7-8E8C-4220-8CA7-ECACEABA077B}" type="slidenum">
              <a:rPr lang="en-US" sz="1200" smtClean="0">
                <a:solidFill>
                  <a:schemeClr val="tx1"/>
                </a:solidFill>
                <a:latin typeface="Arial" pitchFamily="34" charset="0"/>
              </a:rPr>
              <a:pPr/>
              <a:t>9</a:t>
            </a:fld>
            <a:endParaRPr lang="en-US" sz="1200" dirty="0">
              <a:solidFill>
                <a:schemeClr val="tx1"/>
              </a:solidFill>
              <a:latin typeface="Arial" pitchFamily="34" charset="0"/>
            </a:endParaRPr>
          </a:p>
        </p:txBody>
      </p:sp>
      <p:sp>
        <p:nvSpPr>
          <p:cNvPr id="24579" name="Rectangle 2"/>
          <p:cNvSpPr>
            <a:spLocks noGrp="1" noRot="1" noChangeAspect="1" noChangeArrowheads="1" noTextEdit="1"/>
          </p:cNvSpPr>
          <p:nvPr>
            <p:ph type="sldImg"/>
          </p:nvPr>
        </p:nvSpPr>
        <p:spPr>
          <a:xfrm>
            <a:off x="1177925" y="696913"/>
            <a:ext cx="4641850" cy="3481387"/>
          </a:xfrm>
          <a:ln/>
        </p:spPr>
      </p:sp>
      <p:sp>
        <p:nvSpPr>
          <p:cNvPr id="24580" name="Rectangle 3"/>
          <p:cNvSpPr>
            <a:spLocks noGrp="1" noChangeArrowheads="1"/>
          </p:cNvSpPr>
          <p:nvPr>
            <p:ph type="body" idx="1"/>
          </p:nvPr>
        </p:nvSpPr>
        <p:spPr>
          <a:xfrm>
            <a:off x="700088" y="4410075"/>
            <a:ext cx="5597525"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900" b="1" dirty="0"/>
              <a:t>Presenter Notes/Comments:</a:t>
            </a:r>
          </a:p>
          <a:p>
            <a:pPr eaLnBrk="1" hangingPunct="1">
              <a:buFont typeface="Wingdings" pitchFamily="2" charset="2"/>
              <a:buNone/>
            </a:pPr>
            <a:endParaRPr lang="en-US" sz="900" b="1" dirty="0"/>
          </a:p>
          <a:p>
            <a:pPr eaLnBrk="1" hangingPunct="1">
              <a:buFont typeface="Wingdings" pitchFamily="2" charset="2"/>
              <a:buNone/>
            </a:pPr>
            <a:r>
              <a:rPr lang="en-US" sz="900" b="1" dirty="0"/>
              <a:t>Question 1</a:t>
            </a:r>
          </a:p>
          <a:p>
            <a:pPr eaLnBrk="1" hangingPunct="1">
              <a:buFont typeface="Wingdings" pitchFamily="2" charset="2"/>
              <a:buNone/>
            </a:pPr>
            <a:r>
              <a:rPr lang="en-US" sz="900" dirty="0"/>
              <a:t>Ask the participants the first question.  Give them time to answer.  The correct answer is </a:t>
            </a:r>
            <a:r>
              <a:rPr lang="en-US" sz="900" b="1" dirty="0"/>
              <a:t>TRUE</a:t>
            </a:r>
            <a:r>
              <a:rPr lang="en-US" sz="900" dirty="0"/>
              <a:t>.  Explain to participants that you are borrowing money from the credit card company when you use your card.</a:t>
            </a:r>
          </a:p>
          <a:p>
            <a:pPr eaLnBrk="1" hangingPunct="1">
              <a:buFont typeface="Wingdings" pitchFamily="2" charset="2"/>
              <a:buNone/>
            </a:pPr>
            <a:endParaRPr lang="en-US" sz="900" dirty="0"/>
          </a:p>
          <a:p>
            <a:pPr eaLnBrk="1" hangingPunct="1">
              <a:buFont typeface="Wingdings" pitchFamily="2" charset="2"/>
              <a:buNone/>
            </a:pPr>
            <a:r>
              <a:rPr lang="en-US" sz="900" b="1" dirty="0"/>
              <a:t>Question 2</a:t>
            </a:r>
          </a:p>
          <a:p>
            <a:pPr eaLnBrk="1" hangingPunct="1">
              <a:buFont typeface="Wingdings" pitchFamily="2" charset="2"/>
              <a:buNone/>
            </a:pPr>
            <a:r>
              <a:rPr lang="en-US" sz="900" dirty="0"/>
              <a:t>The answer is </a:t>
            </a:r>
            <a:r>
              <a:rPr lang="en-US" sz="900" b="1" dirty="0"/>
              <a:t>D</a:t>
            </a:r>
            <a:r>
              <a:rPr lang="en-US" sz="900" dirty="0"/>
              <a:t>.  This is the interest rate that is used to calculate the amount of interest to be charged on all or part of the balance if the full amount is not paid on or before the due date.  The lower the APR means the lower the cost of the loan to you.</a:t>
            </a:r>
          </a:p>
          <a:p>
            <a:pPr eaLnBrk="1" hangingPunct="1"/>
            <a:endParaRPr lang="en-US" sz="900" dirty="0"/>
          </a:p>
        </p:txBody>
      </p:sp>
    </p:spTree>
    <p:extLst>
      <p:ext uri="{BB962C8B-B14F-4D97-AF65-F5344CB8AC3E}">
        <p14:creationId xmlns:p14="http://schemas.microsoft.com/office/powerpoint/2010/main" val="3652212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a:noFill/>
          <a:ln/>
        </p:spPr>
        <p:txBody>
          <a:bodyPr>
            <a:normAutofit fontScale="77500" lnSpcReduction="20000"/>
          </a:bodyPr>
          <a:lstStyle/>
          <a:p>
            <a:pPr eaLnBrk="1" hangingPunct="1">
              <a:spcBef>
                <a:spcPct val="0"/>
              </a:spcBef>
            </a:pPr>
            <a:endParaRPr lang="en-US" i="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80000"/>
              </a:lnSpc>
            </a:pPr>
            <a:r>
              <a:rPr lang="en-US" sz="1200" b="1" dirty="0"/>
              <a:t>Paying late 	</a:t>
            </a:r>
          </a:p>
          <a:p>
            <a:pPr>
              <a:lnSpc>
                <a:spcPct val="80000"/>
              </a:lnSpc>
              <a:buFontTx/>
              <a:buChar char="•"/>
            </a:pPr>
            <a:r>
              <a:rPr lang="en-US" sz="1200" dirty="0">
                <a:solidFill>
                  <a:srgbClr val="000000"/>
                </a:solidFill>
                <a:latin typeface="Arial" charset="0"/>
              </a:rPr>
              <a:t>You’re frequently late in paying your bills and may be juggling payments to keep creditors satisfied. </a:t>
            </a:r>
          </a:p>
          <a:p>
            <a:pPr eaLnBrk="1" hangingPunct="1">
              <a:lnSpc>
                <a:spcPct val="80000"/>
              </a:lnSpc>
            </a:pPr>
            <a:endParaRPr lang="en-US" sz="1200" dirty="0"/>
          </a:p>
          <a:p>
            <a:pPr eaLnBrk="1" hangingPunct="1">
              <a:lnSpc>
                <a:spcPct val="80000"/>
              </a:lnSpc>
            </a:pPr>
            <a:r>
              <a:rPr lang="en-US" sz="1200" b="1" dirty="0"/>
              <a:t>Ignoring savings	</a:t>
            </a:r>
          </a:p>
          <a:p>
            <a:pPr>
              <a:lnSpc>
                <a:spcPct val="80000"/>
              </a:lnSpc>
              <a:buFontTx/>
              <a:buChar char="•"/>
            </a:pPr>
            <a:r>
              <a:rPr lang="en-US" sz="1200" dirty="0">
                <a:solidFill>
                  <a:srgbClr val="000000"/>
                </a:solidFill>
                <a:latin typeface="Arial" charset="0"/>
              </a:rPr>
              <a:t>You don’t have a savings account, or have stopped making deposits to it. </a:t>
            </a:r>
          </a:p>
          <a:p>
            <a:pPr eaLnBrk="1" hangingPunct="1">
              <a:lnSpc>
                <a:spcPct val="80000"/>
              </a:lnSpc>
            </a:pPr>
            <a:r>
              <a:rPr lang="en-US" sz="1200" dirty="0"/>
              <a:t>	</a:t>
            </a:r>
          </a:p>
          <a:p>
            <a:pPr eaLnBrk="1" hangingPunct="1">
              <a:lnSpc>
                <a:spcPct val="80000"/>
              </a:lnSpc>
            </a:pPr>
            <a:r>
              <a:rPr lang="en-US" sz="1200" b="1" dirty="0"/>
              <a:t>Bouncing checks 	</a:t>
            </a:r>
          </a:p>
          <a:p>
            <a:pPr>
              <a:lnSpc>
                <a:spcPct val="80000"/>
              </a:lnSpc>
              <a:buFontTx/>
              <a:buChar char="•"/>
            </a:pPr>
            <a:r>
              <a:rPr lang="en-US" sz="1200" dirty="0">
                <a:solidFill>
                  <a:srgbClr val="000000"/>
                </a:solidFill>
                <a:latin typeface="Arial" charset="0"/>
              </a:rPr>
              <a:t>Your checking account is frequently overdrawn.  You may find yourself racing to deposit your paycheck because you’ve already written checks that require the money in your paycheck to cover them. </a:t>
            </a:r>
          </a:p>
          <a:p>
            <a:pPr eaLnBrk="1" hangingPunct="1">
              <a:lnSpc>
                <a:spcPct val="80000"/>
              </a:lnSpc>
            </a:pPr>
            <a:r>
              <a:rPr lang="en-US" sz="1200" dirty="0"/>
              <a:t>	</a:t>
            </a:r>
          </a:p>
          <a:p>
            <a:pPr eaLnBrk="1" hangingPunct="1">
              <a:lnSpc>
                <a:spcPct val="80000"/>
              </a:lnSpc>
            </a:pPr>
            <a:r>
              <a:rPr lang="en-US" sz="1200" b="1" dirty="0"/>
              <a:t>Maxing out credit 	</a:t>
            </a:r>
          </a:p>
          <a:p>
            <a:pPr>
              <a:lnSpc>
                <a:spcPct val="80000"/>
              </a:lnSpc>
              <a:buFontTx/>
              <a:buChar char="•"/>
            </a:pPr>
            <a:r>
              <a:rPr lang="en-US" sz="1200" dirty="0">
                <a:solidFill>
                  <a:srgbClr val="000000"/>
                </a:solidFill>
                <a:latin typeface="Arial" charset="0"/>
              </a:rPr>
              <a:t>Your credit accounts are usually at their maximum limits, and you are tempted to apply for more credit cards because you have reached the limit on the ones you have. </a:t>
            </a:r>
          </a:p>
          <a:p>
            <a:pPr eaLnBrk="1" hangingPunct="1">
              <a:lnSpc>
                <a:spcPct val="80000"/>
              </a:lnSpc>
            </a:pPr>
            <a:r>
              <a:rPr lang="en-US" sz="1200" dirty="0"/>
              <a:t>	</a:t>
            </a:r>
          </a:p>
          <a:p>
            <a:pPr eaLnBrk="1" hangingPunct="1">
              <a:lnSpc>
                <a:spcPct val="80000"/>
              </a:lnSpc>
            </a:pPr>
            <a:r>
              <a:rPr lang="en-US" sz="1200" b="1" dirty="0"/>
              <a:t>Experiencing personal stress over finances	</a:t>
            </a:r>
          </a:p>
          <a:p>
            <a:pPr>
              <a:lnSpc>
                <a:spcPct val="80000"/>
              </a:lnSpc>
              <a:buFontTx/>
              <a:buChar char="•"/>
            </a:pPr>
            <a:r>
              <a:rPr lang="en-US" sz="1200" dirty="0">
                <a:solidFill>
                  <a:srgbClr val="000000"/>
                </a:solidFill>
                <a:latin typeface="Arial" charset="0"/>
              </a:rPr>
              <a:t>You are always worried about your debts.  You may have trouble sleeping or you may begin arguing with your spouse or partner over bills. </a:t>
            </a:r>
          </a:p>
          <a:p>
            <a:pPr eaLnBrk="1" hangingPunct="1">
              <a:lnSpc>
                <a:spcPct val="80000"/>
              </a:lnSpc>
            </a:pPr>
            <a:r>
              <a:rPr lang="en-US" sz="1200" dirty="0">
                <a:solidFill>
                  <a:srgbClr val="000000"/>
                </a:solidFill>
                <a:latin typeface="Arial" charset="0"/>
              </a:rPr>
              <a:t>	</a:t>
            </a:r>
          </a:p>
          <a:p>
            <a:pPr>
              <a:lnSpc>
                <a:spcPct val="80000"/>
              </a:lnSpc>
            </a:pPr>
            <a:r>
              <a:rPr lang="en-US" sz="1200" b="1" dirty="0"/>
              <a:t>Feeling like you’re paying forever 	</a:t>
            </a:r>
          </a:p>
          <a:p>
            <a:pPr>
              <a:lnSpc>
                <a:spcPct val="80000"/>
              </a:lnSpc>
              <a:buFontTx/>
              <a:buChar char="•"/>
            </a:pPr>
            <a:r>
              <a:rPr lang="en-US" sz="1200" dirty="0">
                <a:solidFill>
                  <a:srgbClr val="000000"/>
                </a:solidFill>
                <a:latin typeface="Arial" charset="0"/>
              </a:rPr>
              <a:t>You can make only minimum payments on your revolving charge accounts and you’re still paying off purchases you made a year ago.</a:t>
            </a:r>
          </a:p>
          <a:p>
            <a:pPr>
              <a:lnSpc>
                <a:spcPct val="80000"/>
              </a:lnSpc>
            </a:pPr>
            <a:r>
              <a:rPr lang="en-US" sz="1200" dirty="0"/>
              <a:t>	</a:t>
            </a:r>
          </a:p>
          <a:p>
            <a:pPr eaLnBrk="1" hangingPunct="1">
              <a:lnSpc>
                <a:spcPct val="80000"/>
              </a:lnSpc>
            </a:pPr>
            <a:r>
              <a:rPr lang="en-US" sz="1200" b="1" dirty="0"/>
              <a:t>Ignoring the phone 	</a:t>
            </a:r>
          </a:p>
          <a:p>
            <a:pPr>
              <a:lnSpc>
                <a:spcPct val="80000"/>
              </a:lnSpc>
              <a:buFontTx/>
              <a:buChar char="•"/>
            </a:pPr>
            <a:r>
              <a:rPr lang="en-US" sz="1200" dirty="0">
                <a:solidFill>
                  <a:srgbClr val="000000"/>
                </a:solidFill>
                <a:latin typeface="Arial" charset="0"/>
              </a:rPr>
              <a:t>You ignore the telephone or mail to avoid dealing with creditors.</a:t>
            </a:r>
          </a:p>
          <a:p>
            <a:pPr eaLnBrk="1" hangingPunct="1">
              <a:spcBef>
                <a:spcPct val="0"/>
              </a:spcBef>
            </a:pPr>
            <a:endParaRPr lang="en-US" i="0" dirty="0">
              <a:latin typeface="Open Sans" panose="020B0606030504020204" pitchFamily="34" charset="0"/>
              <a:ea typeface="Open Sans" panose="020B0606030504020204" pitchFamily="34" charset="0"/>
              <a:cs typeface="Open Sans" panose="020B0606030504020204" pitchFamily="34" charset="0"/>
            </a:endParaRPr>
          </a:p>
          <a:p>
            <a:pPr eaLnBrk="1" hangingPunct="1">
              <a:spcBef>
                <a:spcPct val="0"/>
              </a:spcBef>
            </a:pPr>
            <a:endParaRPr lang="en-US" i="0" dirty="0">
              <a:latin typeface="Open Sans" panose="020B0606030504020204" pitchFamily="34" charset="0"/>
              <a:ea typeface="Open Sans" panose="020B0606030504020204" pitchFamily="34" charset="0"/>
              <a:cs typeface="Open Sans" panose="020B0606030504020204" pitchFamily="34" charset="0"/>
            </a:endParaRPr>
          </a:p>
          <a:p>
            <a:pPr eaLnBrk="1" hangingPunct="1">
              <a:spcBef>
                <a:spcPct val="0"/>
              </a:spcBef>
            </a:pPr>
            <a:r>
              <a:rPr lang="en-US" i="0" dirty="0">
                <a:latin typeface="Open Sans" panose="020B0606030504020204" pitchFamily="34" charset="0"/>
                <a:ea typeface="Open Sans" panose="020B0606030504020204" pitchFamily="34" charset="0"/>
                <a:cs typeface="Open Sans" panose="020B0606030504020204" pitchFamily="34" charset="0"/>
              </a:rPr>
              <a:t>If you get into trouble, take action.  Here are some tips:</a:t>
            </a: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Don’t ignore it! The problem won’t go away on its own.</a:t>
            </a:r>
            <a:endParaRPr lang="en-US" sz="1200" i="0" kern="1200" dirty="0">
              <a:latin typeface="Open Sans" panose="020B0606030504020204" pitchFamily="34" charset="0"/>
              <a:ea typeface="Open Sans" panose="020B0606030504020204" pitchFamily="34" charset="0"/>
              <a:cs typeface="Open Sans" panose="020B0606030504020204" pitchFamily="34" charset="0"/>
            </a:endParaRP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Talk to your lender right away.</a:t>
            </a: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Get help—Your lender may be able to recommend a reputable credit counselor. </a:t>
            </a: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Know that credit management is a process—there is no quick fix.</a:t>
            </a:r>
          </a:p>
          <a:p>
            <a:pPr eaLnBrk="1" hangingPunct="1">
              <a:spcBef>
                <a:spcPct val="0"/>
              </a:spcBef>
            </a:pPr>
            <a:endParaRPr lang="en-US" i="1" dirty="0"/>
          </a:p>
        </p:txBody>
      </p:sp>
      <p:sp>
        <p:nvSpPr>
          <p:cNvPr id="72708" name="Slide Number Placeholder 3"/>
          <p:cNvSpPr>
            <a:spLocks noGrp="1"/>
          </p:cNvSpPr>
          <p:nvPr>
            <p:ph type="sldNum" sz="quarter" idx="5"/>
          </p:nvPr>
        </p:nvSpPr>
        <p:spPr>
          <a:noFill/>
        </p:spPr>
        <p:txBody>
          <a:bodyPr/>
          <a:lstStyle/>
          <a:p>
            <a:fld id="{19BB5C58-156D-44CC-A122-E8F956F38C8F}" type="slidenum">
              <a:rPr lang="en-US" smtClean="0">
                <a:ea typeface="ヒラギノ角ゴ Pro W3" pitchFamily="1" charset="-128"/>
              </a:rPr>
              <a:pPr/>
              <a:t>10</a:t>
            </a:fld>
            <a:endParaRPr lang="en-US">
              <a:ea typeface="ヒラギノ角ゴ Pro W3" pitchFamily="1" charset="-128"/>
            </a:endParaRPr>
          </a:p>
        </p:txBody>
      </p:sp>
    </p:spTree>
    <p:extLst>
      <p:ext uri="{BB962C8B-B14F-4D97-AF65-F5344CB8AC3E}">
        <p14:creationId xmlns:p14="http://schemas.microsoft.com/office/powerpoint/2010/main" val="3831497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43792CC-6C8B-4B5B-AF6A-F44E80171FBA}" type="slidenum">
              <a:rPr lang="en-US" smtClean="0">
                <a:solidFill>
                  <a:prstClr val="black"/>
                </a:solidFill>
              </a:rPr>
              <a:pPr>
                <a:defRPr/>
              </a:pPr>
              <a:t>11</a:t>
            </a:fld>
            <a:endParaRPr lang="en-US" dirty="0">
              <a:solidFill>
                <a:prstClr val="black"/>
              </a:solidFill>
            </a:endParaRPr>
          </a:p>
        </p:txBody>
      </p:sp>
    </p:spTree>
    <p:extLst>
      <p:ext uri="{BB962C8B-B14F-4D97-AF65-F5344CB8AC3E}">
        <p14:creationId xmlns:p14="http://schemas.microsoft.com/office/powerpoint/2010/main" val="374185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After class:</a:t>
            </a:r>
          </a:p>
          <a:p>
            <a:pPr marL="611167" lvl="1" indent="-166681">
              <a:buFont typeface="Verdana" panose="020B0604030504040204" pitchFamily="34" charset="0"/>
              <a:buChar char="•"/>
            </a:pPr>
            <a:r>
              <a:rPr lang="en-US" sz="1000" dirty="0"/>
              <a:t>Take a few minutes to ask the teacher or program director how they thought the lesson went. Ask if there are other materials or information you could provide them.</a:t>
            </a:r>
          </a:p>
          <a:p>
            <a:pPr marL="611167" lvl="1" indent="-166681">
              <a:buFont typeface="Verdana" panose="020B0604030504040204" pitchFamily="34" charset="0"/>
              <a:buChar char="•"/>
            </a:pPr>
            <a:r>
              <a:rPr lang="en-US" sz="1000" dirty="0"/>
              <a:t>Consider writing a thank you note as a follow-up to your visit.</a:t>
            </a:r>
          </a:p>
          <a:p>
            <a:pPr marL="611167" marR="0" lvl="1" indent="-166681" algn="l" defTabSz="914400" rtl="0" eaLnBrk="1" fontAlgn="auto" latinLnBrk="0" hangingPunct="1">
              <a:lnSpc>
                <a:spcPct val="100000"/>
              </a:lnSpc>
              <a:spcBef>
                <a:spcPts val="0"/>
              </a:spcBef>
              <a:spcAft>
                <a:spcPts val="0"/>
              </a:spcAft>
              <a:buClrTx/>
              <a:buSzTx/>
              <a:buFont typeface="Verdana" panose="020B0604030504040204" pitchFamily="34" charset="0"/>
              <a:buChar char="•"/>
              <a:tabLst/>
              <a:defRPr/>
            </a:pPr>
            <a:r>
              <a:rPr lang="en-US" sz="1000" dirty="0"/>
              <a:t>Submit feedback</a:t>
            </a:r>
            <a:r>
              <a:rPr lang="en-US" sz="1000" baseline="0" dirty="0"/>
              <a:t> on your experience at </a:t>
            </a:r>
            <a:r>
              <a:rPr lang="en-US" sz="1000" kern="0" dirty="0">
                <a:latin typeface="Century Gothic" panose="020B0502020202020204" pitchFamily="34" charset="0"/>
                <a:hlinkClick r:id="rId3"/>
              </a:rPr>
              <a:t>https://handsonbanking.org/employee-volunteer-feedback/</a:t>
            </a:r>
            <a:r>
              <a:rPr lang="en-US" sz="1000" kern="0" dirty="0">
                <a:latin typeface="Century Gothic" panose="020B0502020202020204" pitchFamily="34" charset="0"/>
              </a:rPr>
              <a:t> </a:t>
            </a:r>
          </a:p>
          <a:p>
            <a:pPr marL="611167" lvl="1" indent="-166681">
              <a:buFont typeface="Verdana" panose="020B0604030504040204" pitchFamily="34" charset="0"/>
              <a:buChar char="•"/>
            </a:pPr>
            <a:r>
              <a:rPr lang="en-US" sz="1000" dirty="0"/>
              <a:t>Go to </a:t>
            </a:r>
            <a:r>
              <a:rPr lang="en-US" sz="1000" b="1" dirty="0"/>
              <a:t>https://wellsfargo.yourcause.com/ </a:t>
            </a:r>
            <a:r>
              <a:rPr lang="en-US" sz="1000" dirty="0"/>
              <a:t>and record your volunteer hours.</a:t>
            </a:r>
          </a:p>
          <a:p>
            <a:pPr marL="611167" lvl="1" indent="-166681">
              <a:buFont typeface="Verdana" panose="020B0604030504040204" pitchFamily="34" charset="0"/>
              <a:buChar char="•"/>
            </a:pPr>
            <a:endParaRPr lang="en-US" sz="1000" dirty="0"/>
          </a:p>
          <a:p>
            <a:endParaRPr lang="en-US" dirty="0"/>
          </a:p>
        </p:txBody>
      </p:sp>
      <p:sp>
        <p:nvSpPr>
          <p:cNvPr id="4" name="Slide Number Placeholder 3"/>
          <p:cNvSpPr>
            <a:spLocks noGrp="1"/>
          </p:cNvSpPr>
          <p:nvPr>
            <p:ph type="sldNum" sz="quarter" idx="10"/>
          </p:nvPr>
        </p:nvSpPr>
        <p:spPr/>
        <p:txBody>
          <a:bodyPr/>
          <a:lstStyle/>
          <a:p>
            <a:fld id="{51536139-4B24-4CFC-976A-19CB08B9070A}" type="slidenum">
              <a:rPr lang="en-US" smtClean="0"/>
              <a:t>12</a:t>
            </a:fld>
            <a:endParaRPr lang="en-US" dirty="0"/>
          </a:p>
        </p:txBody>
      </p:sp>
    </p:spTree>
    <p:extLst>
      <p:ext uri="{BB962C8B-B14F-4D97-AF65-F5344CB8AC3E}">
        <p14:creationId xmlns:p14="http://schemas.microsoft.com/office/powerpoint/2010/main" val="969823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endParaRPr lang="en-US" dirty="0"/>
          </a:p>
        </p:txBody>
      </p:sp>
      <p:sp>
        <p:nvSpPr>
          <p:cNvPr id="4" name="Slide Number Placeholder 3"/>
          <p:cNvSpPr>
            <a:spLocks noGrp="1"/>
          </p:cNvSpPr>
          <p:nvPr>
            <p:ph type="sldNum" sz="quarter" idx="10"/>
          </p:nvPr>
        </p:nvSpPr>
        <p:spPr/>
        <p:txBody>
          <a:bodyPr/>
          <a:lstStyle/>
          <a:p>
            <a:pPr>
              <a:defRPr/>
            </a:pPr>
            <a:fld id="{BD87B9BE-6010-49FA-8DCD-81C6915D57AD}" type="slidenum">
              <a:rPr lang="en-US" smtClean="0"/>
              <a:pPr>
                <a:defRPr/>
              </a:pPr>
              <a:t>13</a:t>
            </a:fld>
            <a:endParaRPr lang="en-US" dirty="0"/>
          </a:p>
        </p:txBody>
      </p:sp>
    </p:spTree>
    <p:extLst>
      <p:ext uri="{BB962C8B-B14F-4D97-AF65-F5344CB8AC3E}">
        <p14:creationId xmlns:p14="http://schemas.microsoft.com/office/powerpoint/2010/main" val="1235280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Play</a:t>
            </a:r>
            <a:r>
              <a:rPr lang="en-US" sz="1200" b="0" i="0" kern="1200" baseline="0" dirty="0">
                <a:solidFill>
                  <a:schemeClr val="tx1"/>
                </a:solidFill>
                <a:effectLst/>
                <a:latin typeface="+mn-lt"/>
                <a:ea typeface="+mn-ea"/>
                <a:cs typeface="+mn-cs"/>
              </a:rPr>
              <a:t> the ‘Basics of Credit Cards’ video.  Ask participants if they have any questions.</a:t>
            </a:r>
            <a:endParaRPr lang="en-US" sz="1200" b="0" i="0" kern="1200" dirty="0">
              <a:solidFill>
                <a:schemeClr val="tx1"/>
              </a:solidFill>
              <a:effectLst/>
              <a:latin typeface="+mn-lt"/>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p:txBody>
      </p:sp>
      <p:sp>
        <p:nvSpPr>
          <p:cNvPr id="55300" name="Slide Number Placeholder 3"/>
          <p:cNvSpPr>
            <a:spLocks noGrp="1"/>
          </p:cNvSpPr>
          <p:nvPr>
            <p:ph type="sldNum" sz="quarter" idx="5"/>
          </p:nvPr>
        </p:nvSpPr>
        <p:spPr>
          <a:noFill/>
        </p:spPr>
        <p:txBody>
          <a:bodyPr/>
          <a:lstStyle/>
          <a:p>
            <a:fld id="{B8A3CF26-A7CB-4E78-9526-A059F1DB716D}" type="slidenum">
              <a:rPr lang="en-US" smtClean="0">
                <a:ea typeface="ヒラギノ角ゴ Pro W3" pitchFamily="1" charset="-128"/>
              </a:rPr>
              <a:pPr/>
              <a:t>1</a:t>
            </a:fld>
            <a:endParaRPr lang="en-US">
              <a:ea typeface="ヒラギノ角ゴ Pro W3" pitchFamily="1" charset="-128"/>
            </a:endParaRPr>
          </a:p>
        </p:txBody>
      </p:sp>
    </p:spTree>
    <p:extLst>
      <p:ext uri="{BB962C8B-B14F-4D97-AF65-F5344CB8AC3E}">
        <p14:creationId xmlns:p14="http://schemas.microsoft.com/office/powerpoint/2010/main" val="108616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a:noFill/>
          <a:ln/>
        </p:spPr>
        <p:txBody>
          <a:bodyPr/>
          <a:lstStyle/>
          <a:p>
            <a:pPr eaLnBrk="1" hangingPunct="1"/>
            <a:r>
              <a:rPr lang="en-US" dirty="0"/>
              <a:t>Review the basics of credit cards with participants.  </a:t>
            </a:r>
          </a:p>
          <a:p>
            <a:endParaRPr lang="en-US" dirty="0"/>
          </a:p>
        </p:txBody>
      </p:sp>
      <p:sp>
        <p:nvSpPr>
          <p:cNvPr id="63492" name="Slide Number Placeholder 3"/>
          <p:cNvSpPr>
            <a:spLocks noGrp="1"/>
          </p:cNvSpPr>
          <p:nvPr>
            <p:ph type="sldNum" sz="quarter" idx="5"/>
          </p:nvPr>
        </p:nvSpPr>
        <p:spPr>
          <a:noFill/>
        </p:spPr>
        <p:txBody>
          <a:bodyPr/>
          <a:lstStyle/>
          <a:p>
            <a:fld id="{E674A92D-B5BE-42AE-94F2-DDF02A04790E}" type="slidenum">
              <a:rPr lang="en-US" smtClean="0">
                <a:ea typeface="ヒラギノ角ゴ Pro W3" pitchFamily="1" charset="-128"/>
              </a:rPr>
              <a:pPr/>
              <a:t>2</a:t>
            </a:fld>
            <a:endParaRPr lang="en-US">
              <a:ea typeface="ヒラギノ角ゴ Pro W3" pitchFamily="1" charset="-128"/>
            </a:endParaRPr>
          </a:p>
        </p:txBody>
      </p:sp>
    </p:spTree>
    <p:extLst>
      <p:ext uri="{BB962C8B-B14F-4D97-AF65-F5344CB8AC3E}">
        <p14:creationId xmlns:p14="http://schemas.microsoft.com/office/powerpoint/2010/main" val="3783314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participants know there are many different types of credit cards.  They have different features that can benefit them.  Go over the options and ask the group if they have any questions.</a:t>
            </a:r>
          </a:p>
        </p:txBody>
      </p:sp>
      <p:sp>
        <p:nvSpPr>
          <p:cNvPr id="4" name="Slide Number Placeholder 3"/>
          <p:cNvSpPr>
            <a:spLocks noGrp="1"/>
          </p:cNvSpPr>
          <p:nvPr>
            <p:ph type="sldNum" sz="quarter" idx="10"/>
          </p:nvPr>
        </p:nvSpPr>
        <p:spPr/>
        <p:txBody>
          <a:bodyPr/>
          <a:lstStyle/>
          <a:p>
            <a:pPr>
              <a:defRPr/>
            </a:pPr>
            <a:fld id="{C43792CC-6C8B-4B5B-AF6A-F44E80171FBA}" type="slidenum">
              <a:rPr lang="en-US" smtClean="0"/>
              <a:pPr>
                <a:defRPr/>
              </a:pPr>
              <a:t>3</a:t>
            </a:fld>
            <a:endParaRPr lang="en-US"/>
          </a:p>
        </p:txBody>
      </p:sp>
    </p:spTree>
    <p:extLst>
      <p:ext uri="{BB962C8B-B14F-4D97-AF65-F5344CB8AC3E}">
        <p14:creationId xmlns:p14="http://schemas.microsoft.com/office/powerpoint/2010/main" val="756612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Review the differences in the cost of credit with the participants.  The different interest rates and minimum payments can make a HUGE difference in the total payments.</a:t>
            </a:r>
            <a:endParaRPr lang="en-US" u="sng" dirty="0"/>
          </a:p>
        </p:txBody>
      </p:sp>
      <p:sp>
        <p:nvSpPr>
          <p:cNvPr id="4" name="Slide Number Placeholder 3"/>
          <p:cNvSpPr>
            <a:spLocks noGrp="1"/>
          </p:cNvSpPr>
          <p:nvPr>
            <p:ph type="sldNum" sz="quarter" idx="10"/>
          </p:nvPr>
        </p:nvSpPr>
        <p:spPr/>
        <p:txBody>
          <a:bodyPr/>
          <a:lstStyle/>
          <a:p>
            <a:pPr>
              <a:defRPr/>
            </a:pPr>
            <a:fld id="{C43792CC-6C8B-4B5B-AF6A-F44E80171FBA}" type="slidenum">
              <a:rPr lang="en-US" smtClean="0"/>
              <a:pPr>
                <a:defRPr/>
              </a:pPr>
              <a:t>4</a:t>
            </a:fld>
            <a:endParaRPr lang="en-US"/>
          </a:p>
        </p:txBody>
      </p:sp>
    </p:spTree>
    <p:extLst>
      <p:ext uri="{BB962C8B-B14F-4D97-AF65-F5344CB8AC3E}">
        <p14:creationId xmlns:p14="http://schemas.microsoft.com/office/powerpoint/2010/main" val="3571251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a:noFill/>
          <a:ln/>
        </p:spPr>
        <p:txBody>
          <a:bodyPr/>
          <a:lstStyle/>
          <a:p>
            <a:r>
              <a:rPr lang="en-US" dirty="0"/>
              <a:t>Ask the two questions on the slide.</a:t>
            </a:r>
          </a:p>
          <a:p>
            <a:endParaRPr lang="en-US" dirty="0"/>
          </a:p>
          <a:p>
            <a:r>
              <a:rPr lang="en-US" dirty="0"/>
              <a:t>Possible responses for question #2:  check for errors, helps you be aware of how you are using your card and managing your money each month, look for possible fraudulent activity</a:t>
            </a:r>
          </a:p>
        </p:txBody>
      </p:sp>
      <p:sp>
        <p:nvSpPr>
          <p:cNvPr id="66564" name="Slide Number Placeholder 3"/>
          <p:cNvSpPr txBox="1">
            <a:spLocks noGrp="1"/>
          </p:cNvSpPr>
          <p:nvPr/>
        </p:nvSpPr>
        <p:spPr bwMode="auto">
          <a:xfrm>
            <a:off x="4235450" y="9272192"/>
            <a:ext cx="3240688" cy="487415"/>
          </a:xfrm>
          <a:prstGeom prst="rect">
            <a:avLst/>
          </a:prstGeom>
          <a:noFill/>
          <a:ln w="9525">
            <a:noFill/>
            <a:miter lim="800000"/>
            <a:headEnd/>
            <a:tailEnd/>
          </a:ln>
        </p:spPr>
        <p:txBody>
          <a:bodyPr lIns="98228" tIns="49114" rIns="98228" bIns="49114" anchor="b"/>
          <a:lstStyle/>
          <a:p>
            <a:pPr algn="r" defTabSz="981922"/>
            <a:fld id="{12DD4A55-98A1-4E15-BE99-6EAE81E0099E}" type="slidenum">
              <a:rPr lang="en-US" sz="1300"/>
              <a:pPr algn="r" defTabSz="981922"/>
              <a:t>5</a:t>
            </a:fld>
            <a:endParaRPr lang="en-US" sz="1300"/>
          </a:p>
        </p:txBody>
      </p:sp>
    </p:spTree>
    <p:extLst>
      <p:ext uri="{BB962C8B-B14F-4D97-AF65-F5344CB8AC3E}">
        <p14:creationId xmlns:p14="http://schemas.microsoft.com/office/powerpoint/2010/main" val="652523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a:noFill/>
          <a:ln/>
        </p:spPr>
        <p:txBody>
          <a:bodyPr/>
          <a:lstStyle/>
          <a:p>
            <a:pPr eaLnBrk="1" hangingPunct="1">
              <a:spcBef>
                <a:spcPct val="0"/>
              </a:spcBef>
            </a:pPr>
            <a:r>
              <a:rPr lang="en-US" dirty="0"/>
              <a:t>Go over the ways to keep your credit card safe.</a:t>
            </a:r>
          </a:p>
        </p:txBody>
      </p:sp>
      <p:sp>
        <p:nvSpPr>
          <p:cNvPr id="67588" name="Slide Number Placeholder 3"/>
          <p:cNvSpPr>
            <a:spLocks noGrp="1"/>
          </p:cNvSpPr>
          <p:nvPr>
            <p:ph type="sldNum" sz="quarter" idx="5"/>
          </p:nvPr>
        </p:nvSpPr>
        <p:spPr>
          <a:noFill/>
        </p:spPr>
        <p:txBody>
          <a:bodyPr/>
          <a:lstStyle/>
          <a:p>
            <a:fld id="{B5569E0F-D3E5-4747-A729-E76AA2FC9EA3}" type="slidenum">
              <a:rPr lang="en-US" smtClean="0">
                <a:ea typeface="ヒラギノ角ゴ Pro W3" pitchFamily="1" charset="-128"/>
              </a:rPr>
              <a:pPr/>
              <a:t>6</a:t>
            </a:fld>
            <a:endParaRPr lang="en-US">
              <a:ea typeface="ヒラギノ角ゴ Pro W3" pitchFamily="1" charset="-128"/>
            </a:endParaRPr>
          </a:p>
        </p:txBody>
      </p:sp>
    </p:spTree>
    <p:extLst>
      <p:ext uri="{BB962C8B-B14F-4D97-AF65-F5344CB8AC3E}">
        <p14:creationId xmlns:p14="http://schemas.microsoft.com/office/powerpoint/2010/main" val="2891931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a:noFill/>
          <a:ln/>
        </p:spPr>
        <p:txBody>
          <a:bodyPr>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dirty="0"/>
              <a:t>Tell participants that the three main credit agencies for credit reports are Equifax, Transunion and Experian.  Let them know what the companies track.</a:t>
            </a:r>
          </a:p>
          <a:p>
            <a:pPr eaLnBrk="1" hangingPunct="1">
              <a:spcBef>
                <a:spcPct val="0"/>
              </a:spcBef>
            </a:pPr>
            <a:endParaRPr lang="en-US" dirty="0"/>
          </a:p>
        </p:txBody>
      </p:sp>
      <p:sp>
        <p:nvSpPr>
          <p:cNvPr id="68612" name="Slide Number Placeholder 3"/>
          <p:cNvSpPr>
            <a:spLocks noGrp="1"/>
          </p:cNvSpPr>
          <p:nvPr>
            <p:ph type="sldNum" sz="quarter" idx="5"/>
          </p:nvPr>
        </p:nvSpPr>
        <p:spPr>
          <a:noFill/>
        </p:spPr>
        <p:txBody>
          <a:bodyPr/>
          <a:lstStyle/>
          <a:p>
            <a:fld id="{236D9A84-D349-4C32-88DE-BB4C60AC8DA2}" type="slidenum">
              <a:rPr lang="en-US" smtClean="0">
                <a:ea typeface="ヒラギノ角ゴ Pro W3" pitchFamily="1" charset="-128"/>
              </a:rPr>
              <a:pPr/>
              <a:t>7</a:t>
            </a:fld>
            <a:endParaRPr lang="en-US">
              <a:ea typeface="ヒラギノ角ゴ Pro W3" pitchFamily="1" charset="-128"/>
            </a:endParaRPr>
          </a:p>
        </p:txBody>
      </p:sp>
    </p:spTree>
    <p:extLst>
      <p:ext uri="{BB962C8B-B14F-4D97-AF65-F5344CB8AC3E}">
        <p14:creationId xmlns:p14="http://schemas.microsoft.com/office/powerpoint/2010/main" val="3595720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basics of credit scores with participants.</a:t>
            </a:r>
          </a:p>
        </p:txBody>
      </p:sp>
      <p:sp>
        <p:nvSpPr>
          <p:cNvPr id="4" name="Slide Number Placeholder 3"/>
          <p:cNvSpPr>
            <a:spLocks noGrp="1"/>
          </p:cNvSpPr>
          <p:nvPr>
            <p:ph type="sldNum" sz="quarter" idx="10"/>
          </p:nvPr>
        </p:nvSpPr>
        <p:spPr/>
        <p:txBody>
          <a:bodyPr/>
          <a:lstStyle/>
          <a:p>
            <a:pPr>
              <a:defRPr/>
            </a:pPr>
            <a:fld id="{C43792CC-6C8B-4B5B-AF6A-F44E80171FBA}" type="slidenum">
              <a:rPr lang="en-US" smtClean="0"/>
              <a:pPr>
                <a:defRPr/>
              </a:pPr>
              <a:t>8</a:t>
            </a:fld>
            <a:endParaRPr lang="en-US"/>
          </a:p>
        </p:txBody>
      </p:sp>
    </p:spTree>
    <p:extLst>
      <p:ext uri="{BB962C8B-B14F-4D97-AF65-F5344CB8AC3E}">
        <p14:creationId xmlns:p14="http://schemas.microsoft.com/office/powerpoint/2010/main" val="21064011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Line 9"/>
          <p:cNvSpPr>
            <a:spLocks noChangeShapeType="1"/>
          </p:cNvSpPr>
          <p:nvPr/>
        </p:nvSpPr>
        <p:spPr bwMode="auto">
          <a:xfrm flipV="1">
            <a:off x="534389" y="3716641"/>
            <a:ext cx="7894481" cy="8466"/>
          </a:xfrm>
          <a:prstGeom prst="line">
            <a:avLst/>
          </a:prstGeom>
          <a:noFill/>
          <a:ln w="38100">
            <a:solidFill>
              <a:schemeClr val="accent4"/>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itle 1"/>
          <p:cNvSpPr>
            <a:spLocks noGrp="1"/>
          </p:cNvSpPr>
          <p:nvPr>
            <p:ph type="ctrTitle"/>
          </p:nvPr>
        </p:nvSpPr>
        <p:spPr>
          <a:xfrm>
            <a:off x="546785" y="2039274"/>
            <a:ext cx="8151127" cy="1485562"/>
          </a:xfrm>
          <a:noFill/>
          <a:ln w="9525">
            <a:noFill/>
            <a:miter lim="800000"/>
            <a:headEnd/>
            <a:tailEnd/>
          </a:ln>
        </p:spPr>
        <p:txBody>
          <a:bodyPr anchor="b"/>
          <a:lstStyle>
            <a:lvl1pPr algn="l" rtl="0" eaLnBrk="1" fontAlgn="base" hangingPunct="1">
              <a:lnSpc>
                <a:spcPct val="105000"/>
              </a:lnSpc>
              <a:spcBef>
                <a:spcPct val="0"/>
              </a:spcBef>
              <a:spcAft>
                <a:spcPct val="0"/>
              </a:spcAft>
              <a:defRPr lang="en-US" sz="4400" dirty="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Subtitle 2"/>
          <p:cNvSpPr>
            <a:spLocks noGrp="1"/>
          </p:cNvSpPr>
          <p:nvPr>
            <p:ph type="subTitle" idx="1"/>
          </p:nvPr>
        </p:nvSpPr>
        <p:spPr>
          <a:xfrm>
            <a:off x="546786" y="3916912"/>
            <a:ext cx="6400800" cy="914400"/>
          </a:xfrm>
          <a:noFill/>
          <a:ln w="9525">
            <a:noFill/>
            <a:miter lim="800000"/>
            <a:headEnd/>
            <a:tailEnd/>
          </a:ln>
          <a:effectLst/>
        </p:spPr>
        <p:txBody>
          <a:bodyPr rIns="91440" bIns="45720">
            <a:normAutofit/>
          </a:bodyPr>
          <a:lstStyle>
            <a:lvl1pPr marL="0" indent="0" algn="l" rtl="0" eaLnBrk="1" fontAlgn="base" hangingPunct="1">
              <a:lnSpc>
                <a:spcPct val="120000"/>
              </a:lnSpc>
              <a:spcBef>
                <a:spcPct val="20000"/>
              </a:spcBef>
              <a:spcAft>
                <a:spcPct val="0"/>
              </a:spcAft>
              <a:buFont typeface="Wingdings" pitchFamily="2" charset="2"/>
              <a:buNone/>
              <a:defRPr lang="en-US" sz="2000" b="0" baseline="0" dirty="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Hands on Banking Money Skills You need for Life Logo" title="Hands on Banking Logo"/>
          <p:cNvPicPr>
            <a:picLocks noChangeAspect="1"/>
          </p:cNvPicPr>
          <p:nvPr userDrawn="1"/>
        </p:nvPicPr>
        <p:blipFill>
          <a:blip r:embed="rId3" cstate="print"/>
          <a:stretch>
            <a:fillRect/>
          </a:stretch>
        </p:blipFill>
        <p:spPr>
          <a:xfrm>
            <a:off x="534388" y="418769"/>
            <a:ext cx="3491702" cy="983577"/>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54766" y="510404"/>
            <a:ext cx="743146" cy="845329"/>
          </a:xfrm>
          <a:prstGeom prst="rect">
            <a:avLst/>
          </a:prstGeom>
        </p:spPr>
      </p:pic>
    </p:spTree>
    <p:custDataLst>
      <p:tags r:id="rId1"/>
    </p:custDataLst>
    <p:extLst>
      <p:ext uri="{BB962C8B-B14F-4D97-AF65-F5344CB8AC3E}">
        <p14:creationId xmlns:p14="http://schemas.microsoft.com/office/powerpoint/2010/main" val="2840335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7730" y="319903"/>
            <a:ext cx="8229600" cy="1143000"/>
          </a:xfrm>
        </p:spPr>
        <p:txBody>
          <a:bodyPr/>
          <a:lstStyle>
            <a:lvl1pPr>
              <a:defRPr sz="320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Content Placeholder 2"/>
          <p:cNvSpPr>
            <a:spLocks noGrp="1"/>
          </p:cNvSpPr>
          <p:nvPr>
            <p:ph idx="1"/>
          </p:nvPr>
        </p:nvSpPr>
        <p:spPr>
          <a:xfrm>
            <a:off x="547730" y="1646600"/>
            <a:ext cx="8229600" cy="5047672"/>
          </a:xfrm>
        </p:spPr>
        <p:txBody>
          <a:bodyPr/>
          <a:lstStyle>
            <a:lvl1pPr>
              <a:spcBef>
                <a:spcPts val="0"/>
              </a:spcBef>
              <a:defRPr sz="2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spcBef>
                <a:spcPts val="0"/>
              </a:spcBef>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spcBef>
                <a:spcPts val="0"/>
              </a:spcBef>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spcBef>
                <a:spcPts val="0"/>
              </a:spcBef>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spcBef>
                <a:spcPts val="0"/>
              </a:spcBef>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49117" y="243020"/>
            <a:ext cx="850900" cy="803846"/>
          </a:xfrm>
          <a:prstGeom prst="rect">
            <a:avLst/>
          </a:prstGeom>
        </p:spPr>
      </p:pic>
    </p:spTree>
    <p:custDataLst>
      <p:tags r:id="rId1"/>
    </p:custDataLst>
    <p:extLst>
      <p:ext uri="{BB962C8B-B14F-4D97-AF65-F5344CB8AC3E}">
        <p14:creationId xmlns:p14="http://schemas.microsoft.com/office/powerpoint/2010/main" val="1550219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Content Placeholder 2"/>
          <p:cNvSpPr>
            <a:spLocks noGrp="1"/>
          </p:cNvSpPr>
          <p:nvPr>
            <p:ph sz="half" idx="1"/>
          </p:nvPr>
        </p:nvSpPr>
        <p:spPr>
          <a:xfrm>
            <a:off x="547730" y="1647823"/>
            <a:ext cx="4024270" cy="4525963"/>
          </a:xfrm>
        </p:spPr>
        <p:txBody>
          <a:bodyPr/>
          <a:lstStyle>
            <a:lvl1pPr>
              <a:defRPr sz="22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4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47783" y="1647823"/>
            <a:ext cx="4038600" cy="4525963"/>
          </a:xfrm>
        </p:spPr>
        <p:txBody>
          <a:bodyPr/>
          <a:lstStyle>
            <a:lvl1pPr>
              <a:defRPr sz="22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4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49117" y="243020"/>
            <a:ext cx="850900" cy="803846"/>
          </a:xfrm>
          <a:prstGeom prst="rect">
            <a:avLst/>
          </a:prstGeom>
        </p:spPr>
      </p:pic>
    </p:spTree>
    <p:custDataLst>
      <p:tags r:id="rId1"/>
    </p:custDataLst>
    <p:extLst>
      <p:ext uri="{BB962C8B-B14F-4D97-AF65-F5344CB8AC3E}">
        <p14:creationId xmlns:p14="http://schemas.microsoft.com/office/powerpoint/2010/main" val="4186937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49117" y="243020"/>
            <a:ext cx="850900" cy="803846"/>
          </a:xfrm>
          <a:prstGeom prst="rect">
            <a:avLst/>
          </a:prstGeom>
        </p:spPr>
      </p:pic>
    </p:spTree>
    <p:custDataLst>
      <p:tags r:id="rId1"/>
    </p:custDataLst>
    <p:extLst>
      <p:ext uri="{BB962C8B-B14F-4D97-AF65-F5344CB8AC3E}">
        <p14:creationId xmlns:p14="http://schemas.microsoft.com/office/powerpoint/2010/main" val="962100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6" name="Content Placeholder 5"/>
          <p:cNvSpPr>
            <a:spLocks noGrp="1"/>
          </p:cNvSpPr>
          <p:nvPr>
            <p:ph sz="quarter" idx="10"/>
          </p:nvPr>
        </p:nvSpPr>
        <p:spPr>
          <a:xfrm>
            <a:off x="547688" y="2105025"/>
            <a:ext cx="8229600" cy="38385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11"/>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Tree>
    <p:custDataLst>
      <p:tags r:id="rId1"/>
    </p:custDataLst>
    <p:extLst>
      <p:ext uri="{BB962C8B-B14F-4D97-AF65-F5344CB8AC3E}">
        <p14:creationId xmlns:p14="http://schemas.microsoft.com/office/powerpoint/2010/main" val="3639862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Tree>
    <p:custDataLst>
      <p:tags r:id="rId1"/>
    </p:custDataLst>
    <p:extLst>
      <p:ext uri="{BB962C8B-B14F-4D97-AF65-F5344CB8AC3E}">
        <p14:creationId xmlns:p14="http://schemas.microsoft.com/office/powerpoint/2010/main" val="4206414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5" name="Picture 4" descr="Hands on Banking Money Skills You Need for Life Logo" title="Hands on Banking Logo"/>
          <p:cNvPicPr>
            <a:picLocks noChangeAspect="1"/>
          </p:cNvPicPr>
          <p:nvPr userDrawn="1"/>
        </p:nvPicPr>
        <p:blipFill>
          <a:blip r:embed="rId3" cstate="print"/>
          <a:stretch>
            <a:fillRect/>
          </a:stretch>
        </p:blipFill>
        <p:spPr>
          <a:xfrm>
            <a:off x="452502" y="363137"/>
            <a:ext cx="3652727" cy="1028936"/>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8406" y="407173"/>
            <a:ext cx="826924" cy="940626"/>
          </a:xfrm>
          <a:prstGeom prst="rect">
            <a:avLst/>
          </a:prstGeom>
        </p:spPr>
      </p:pic>
      <p:sp>
        <p:nvSpPr>
          <p:cNvPr id="59394" name="Rectangle 2"/>
          <p:cNvSpPr>
            <a:spLocks noGrp="1" noChangeArrowheads="1"/>
          </p:cNvSpPr>
          <p:nvPr>
            <p:ph type="ctrTitle"/>
          </p:nvPr>
        </p:nvSpPr>
        <p:spPr>
          <a:xfrm>
            <a:off x="548640" y="2363307"/>
            <a:ext cx="8043862" cy="1063217"/>
          </a:xfrm>
        </p:spPr>
        <p:txBody>
          <a:bodyPr lIns="0" tIns="0" rIns="0" bIns="0" anchor="b"/>
          <a:lstStyle>
            <a:lvl1pPr>
              <a:lnSpc>
                <a:spcPts val="5000"/>
              </a:lnSpc>
              <a:defRPr sz="4400" b="0" spc="-100" baseline="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cxnSp>
        <p:nvCxnSpPr>
          <p:cNvPr id="8" name="Straight Connector 7"/>
          <p:cNvCxnSpPr/>
          <p:nvPr userDrawn="1"/>
        </p:nvCxnSpPr>
        <p:spPr bwMode="auto">
          <a:xfrm>
            <a:off x="548640" y="3685619"/>
            <a:ext cx="8043862" cy="0"/>
          </a:xfrm>
          <a:prstGeom prst="line">
            <a:avLst/>
          </a:prstGeom>
          <a:noFill/>
          <a:ln w="38100" cap="flat" cmpd="sng" algn="ctr">
            <a:solidFill>
              <a:schemeClr val="accent4"/>
            </a:solidFill>
            <a:prstDash val="solid"/>
            <a:round/>
            <a:headEnd type="none" w="med" len="med"/>
            <a:tailEnd type="none" w="med" len="med"/>
          </a:ln>
          <a:effectLst/>
        </p:spPr>
      </p:cxnSp>
      <p:sp>
        <p:nvSpPr>
          <p:cNvPr id="59395" name="Rectangle 3"/>
          <p:cNvSpPr>
            <a:spLocks noGrp="1" noChangeArrowheads="1"/>
          </p:cNvSpPr>
          <p:nvPr>
            <p:ph type="subTitle" idx="1"/>
          </p:nvPr>
        </p:nvSpPr>
        <p:spPr>
          <a:xfrm>
            <a:off x="548640" y="3944715"/>
            <a:ext cx="8043862" cy="859297"/>
          </a:xfrm>
        </p:spPr>
        <p:txBody>
          <a:bodyPr lIns="0" tIns="0" rIns="0" bIns="0"/>
          <a:lstStyle>
            <a:lvl1pPr marL="0" indent="0">
              <a:buFont typeface="Wingdings" pitchFamily="2" charset="2"/>
              <a:buNone/>
              <a:defRPr sz="2000" b="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subtitle style</a:t>
            </a:r>
          </a:p>
        </p:txBody>
      </p:sp>
      <p:sp>
        <p:nvSpPr>
          <p:cNvPr id="7" name="Copyright"/>
          <p:cNvSpPr>
            <a:spLocks noChangeArrowheads="1"/>
          </p:cNvSpPr>
          <p:nvPr userDrawn="1"/>
        </p:nvSpPr>
        <p:spPr bwMode="auto">
          <a:xfrm>
            <a:off x="255123" y="6508679"/>
            <a:ext cx="279114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Aft>
                <a:spcPts val="1200"/>
              </a:spcAft>
              <a:buFont typeface="Wingdings" pitchFamily="2" charset="2"/>
              <a:buChar char="§"/>
              <a:defRPr sz="2200">
                <a:solidFill>
                  <a:schemeClr val="tx1"/>
                </a:solidFill>
                <a:latin typeface="Verdana" pitchFamily="34" charset="0"/>
              </a:defRPr>
            </a:lvl1pPr>
            <a:lvl2pPr marL="742950" indent="-285750">
              <a:spcAft>
                <a:spcPts val="1200"/>
              </a:spcAft>
              <a:buFont typeface="Verdana" pitchFamily="34" charset="0"/>
              <a:buChar char="–"/>
              <a:defRPr sz="2000">
                <a:solidFill>
                  <a:schemeClr val="tx1"/>
                </a:solidFill>
                <a:latin typeface="Verdana" pitchFamily="34" charset="0"/>
              </a:defRPr>
            </a:lvl2pPr>
            <a:lvl3pPr marL="1143000" indent="-228600">
              <a:spcAft>
                <a:spcPts val="1200"/>
              </a:spcAft>
              <a:buFont typeface="Arial" charset="0"/>
              <a:buChar char="•"/>
              <a:defRPr>
                <a:solidFill>
                  <a:schemeClr val="tx1"/>
                </a:solidFill>
                <a:latin typeface="Verdana" pitchFamily="34" charset="0"/>
              </a:defRPr>
            </a:lvl3pPr>
            <a:lvl4pPr marL="1600200" indent="-228600">
              <a:spcAft>
                <a:spcPts val="1200"/>
              </a:spcAft>
              <a:buFont typeface="Wingdings" pitchFamily="2" charset="2"/>
              <a:buChar char="§"/>
              <a:defRPr sz="1600">
                <a:solidFill>
                  <a:schemeClr val="tx1"/>
                </a:solidFill>
                <a:latin typeface="Verdana" pitchFamily="34" charset="0"/>
              </a:defRPr>
            </a:lvl4pPr>
            <a:lvl5pPr marL="2057400" indent="-228600">
              <a:spcAft>
                <a:spcPts val="1200"/>
              </a:spcAft>
              <a:buFont typeface="Wingdings" pitchFamily="2" charset="2"/>
              <a:buChar char="§"/>
              <a:defRPr sz="1600">
                <a:solidFill>
                  <a:schemeClr val="tx1"/>
                </a:solidFill>
                <a:latin typeface="Verdana" pitchFamily="34" charset="0"/>
              </a:defRPr>
            </a:lvl5pPr>
            <a:lvl6pPr marL="2514600" indent="-228600" fontAlgn="base">
              <a:spcBef>
                <a:spcPct val="0"/>
              </a:spcBef>
              <a:spcAft>
                <a:spcPts val="1200"/>
              </a:spcAft>
              <a:buFont typeface="Wingdings" pitchFamily="2" charset="2"/>
              <a:buChar char="§"/>
              <a:defRPr sz="1600">
                <a:solidFill>
                  <a:schemeClr val="tx1"/>
                </a:solidFill>
                <a:latin typeface="Verdana" pitchFamily="34" charset="0"/>
              </a:defRPr>
            </a:lvl6pPr>
            <a:lvl7pPr marL="2971800" indent="-228600" fontAlgn="base">
              <a:spcBef>
                <a:spcPct val="0"/>
              </a:spcBef>
              <a:spcAft>
                <a:spcPts val="1200"/>
              </a:spcAft>
              <a:buFont typeface="Wingdings" pitchFamily="2" charset="2"/>
              <a:buChar char="§"/>
              <a:defRPr sz="1600">
                <a:solidFill>
                  <a:schemeClr val="tx1"/>
                </a:solidFill>
                <a:latin typeface="Verdana" pitchFamily="34" charset="0"/>
              </a:defRPr>
            </a:lvl7pPr>
            <a:lvl8pPr marL="3429000" indent="-228600" fontAlgn="base">
              <a:spcBef>
                <a:spcPct val="0"/>
              </a:spcBef>
              <a:spcAft>
                <a:spcPts val="1200"/>
              </a:spcAft>
              <a:buFont typeface="Wingdings" pitchFamily="2" charset="2"/>
              <a:buChar char="§"/>
              <a:defRPr sz="1600">
                <a:solidFill>
                  <a:schemeClr val="tx1"/>
                </a:solidFill>
                <a:latin typeface="Verdana" pitchFamily="34" charset="0"/>
              </a:defRPr>
            </a:lvl8pPr>
            <a:lvl9pPr marL="3886200" indent="-228600" fontAlgn="base">
              <a:spcBef>
                <a:spcPct val="0"/>
              </a:spcBef>
              <a:spcAft>
                <a:spcPts val="1200"/>
              </a:spcAft>
              <a:buFont typeface="Wingdings" pitchFamily="2" charset="2"/>
              <a:buChar char="§"/>
              <a:defRPr sz="1600">
                <a:solidFill>
                  <a:schemeClr val="tx1"/>
                </a:solidFill>
                <a:latin typeface="Verdana" pitchFamily="34" charset="0"/>
              </a:defRPr>
            </a:lvl9pPr>
          </a:lstStyle>
          <a:p>
            <a:pPr>
              <a:spcAft>
                <a:spcPct val="0"/>
              </a:spcAft>
              <a:buFontTx/>
              <a:buNone/>
            </a:pPr>
            <a:r>
              <a:rPr lang="en-US" altLang="en-US" sz="900" dirty="0">
                <a:latin typeface="Century Gothic" panose="020B0502020202020204" pitchFamily="34" charset="0"/>
              </a:rPr>
              <a:t>© 2021 Wells Fargo Bank NA. All rights reserved.</a:t>
            </a:r>
          </a:p>
        </p:txBody>
      </p:sp>
    </p:spTree>
    <p:custDataLst>
      <p:tags r:id="rId1"/>
    </p:custDataLst>
    <p:extLst>
      <p:ext uri="{BB962C8B-B14F-4D97-AF65-F5344CB8AC3E}">
        <p14:creationId xmlns:p14="http://schemas.microsoft.com/office/powerpoint/2010/main" val="189303783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Tree>
    <p:custDataLst>
      <p:tags r:id="rId1"/>
    </p:custDataLst>
    <p:extLst>
      <p:ext uri="{BB962C8B-B14F-4D97-AF65-F5344CB8AC3E}">
        <p14:creationId xmlns:p14="http://schemas.microsoft.com/office/powerpoint/2010/main" val="736294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47688" y="320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547688" y="16510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Copyright"/>
          <p:cNvSpPr>
            <a:spLocks noChangeArrowheads="1"/>
          </p:cNvSpPr>
          <p:nvPr userDrawn="1"/>
        </p:nvSpPr>
        <p:spPr bwMode="auto">
          <a:xfrm>
            <a:off x="255123" y="6508679"/>
            <a:ext cx="279114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Aft>
                <a:spcPts val="1200"/>
              </a:spcAft>
              <a:buFont typeface="Wingdings" pitchFamily="2" charset="2"/>
              <a:buChar char="§"/>
              <a:defRPr sz="2200">
                <a:solidFill>
                  <a:schemeClr val="tx1"/>
                </a:solidFill>
                <a:latin typeface="Verdana" pitchFamily="34" charset="0"/>
              </a:defRPr>
            </a:lvl1pPr>
            <a:lvl2pPr marL="742950" indent="-285750">
              <a:spcAft>
                <a:spcPts val="1200"/>
              </a:spcAft>
              <a:buFont typeface="Verdana" pitchFamily="34" charset="0"/>
              <a:buChar char="–"/>
              <a:defRPr sz="2000">
                <a:solidFill>
                  <a:schemeClr val="tx1"/>
                </a:solidFill>
                <a:latin typeface="Verdana" pitchFamily="34" charset="0"/>
              </a:defRPr>
            </a:lvl2pPr>
            <a:lvl3pPr marL="1143000" indent="-228600">
              <a:spcAft>
                <a:spcPts val="1200"/>
              </a:spcAft>
              <a:buFont typeface="Arial" charset="0"/>
              <a:buChar char="•"/>
              <a:defRPr>
                <a:solidFill>
                  <a:schemeClr val="tx1"/>
                </a:solidFill>
                <a:latin typeface="Verdana" pitchFamily="34" charset="0"/>
              </a:defRPr>
            </a:lvl3pPr>
            <a:lvl4pPr marL="1600200" indent="-228600">
              <a:spcAft>
                <a:spcPts val="1200"/>
              </a:spcAft>
              <a:buFont typeface="Wingdings" pitchFamily="2" charset="2"/>
              <a:buChar char="§"/>
              <a:defRPr sz="1600">
                <a:solidFill>
                  <a:schemeClr val="tx1"/>
                </a:solidFill>
                <a:latin typeface="Verdana" pitchFamily="34" charset="0"/>
              </a:defRPr>
            </a:lvl4pPr>
            <a:lvl5pPr marL="2057400" indent="-228600">
              <a:spcAft>
                <a:spcPts val="1200"/>
              </a:spcAft>
              <a:buFont typeface="Wingdings" pitchFamily="2" charset="2"/>
              <a:buChar char="§"/>
              <a:defRPr sz="1600">
                <a:solidFill>
                  <a:schemeClr val="tx1"/>
                </a:solidFill>
                <a:latin typeface="Verdana" pitchFamily="34" charset="0"/>
              </a:defRPr>
            </a:lvl5pPr>
            <a:lvl6pPr marL="2514600" indent="-228600" fontAlgn="base">
              <a:spcBef>
                <a:spcPct val="0"/>
              </a:spcBef>
              <a:spcAft>
                <a:spcPts val="1200"/>
              </a:spcAft>
              <a:buFont typeface="Wingdings" pitchFamily="2" charset="2"/>
              <a:buChar char="§"/>
              <a:defRPr sz="1600">
                <a:solidFill>
                  <a:schemeClr val="tx1"/>
                </a:solidFill>
                <a:latin typeface="Verdana" pitchFamily="34" charset="0"/>
              </a:defRPr>
            </a:lvl6pPr>
            <a:lvl7pPr marL="2971800" indent="-228600" fontAlgn="base">
              <a:spcBef>
                <a:spcPct val="0"/>
              </a:spcBef>
              <a:spcAft>
                <a:spcPts val="1200"/>
              </a:spcAft>
              <a:buFont typeface="Wingdings" pitchFamily="2" charset="2"/>
              <a:buChar char="§"/>
              <a:defRPr sz="1600">
                <a:solidFill>
                  <a:schemeClr val="tx1"/>
                </a:solidFill>
                <a:latin typeface="Verdana" pitchFamily="34" charset="0"/>
              </a:defRPr>
            </a:lvl7pPr>
            <a:lvl8pPr marL="3429000" indent="-228600" fontAlgn="base">
              <a:spcBef>
                <a:spcPct val="0"/>
              </a:spcBef>
              <a:spcAft>
                <a:spcPts val="1200"/>
              </a:spcAft>
              <a:buFont typeface="Wingdings" pitchFamily="2" charset="2"/>
              <a:buChar char="§"/>
              <a:defRPr sz="1600">
                <a:solidFill>
                  <a:schemeClr val="tx1"/>
                </a:solidFill>
                <a:latin typeface="Verdana" pitchFamily="34" charset="0"/>
              </a:defRPr>
            </a:lvl8pPr>
            <a:lvl9pPr marL="3886200" indent="-228600" fontAlgn="base">
              <a:spcBef>
                <a:spcPct val="0"/>
              </a:spcBef>
              <a:spcAft>
                <a:spcPts val="1200"/>
              </a:spcAft>
              <a:buFont typeface="Wingdings" pitchFamily="2" charset="2"/>
              <a:buChar char="§"/>
              <a:defRPr sz="1600">
                <a:solidFill>
                  <a:schemeClr val="tx1"/>
                </a:solidFill>
                <a:latin typeface="Verdana" pitchFamily="34" charset="0"/>
              </a:defRPr>
            </a:lvl9pPr>
          </a:lstStyle>
          <a:p>
            <a:pPr>
              <a:spcAft>
                <a:spcPct val="0"/>
              </a:spcAft>
              <a:buFontTx/>
              <a:buNone/>
            </a:pPr>
            <a:r>
              <a:rPr lang="en-US" altLang="en-US" sz="900" dirty="0">
                <a:latin typeface="Century Gothic" panose="020B0502020202020204" pitchFamily="34" charset="0"/>
              </a:rPr>
              <a:t>© 2022 Wells Fargo Bank NA. All rights reserved.</a:t>
            </a:r>
          </a:p>
        </p:txBody>
      </p:sp>
    </p:spTree>
    <p:custDataLst>
      <p:tags r:id="rId10"/>
    </p:custDataLst>
  </p:cSld>
  <p:clrMap bg1="lt1" tx1="dk1" bg2="lt2" tx2="dk2" accent1="accent1" accent2="accent2" accent3="accent3" accent4="accent4" accent5="accent5" accent6="accent6" hlink="hlink" folHlink="folHlink"/>
  <p:sldLayoutIdLst>
    <p:sldLayoutId id="2147484834" r:id="rId1"/>
    <p:sldLayoutId id="2147484835" r:id="rId2"/>
    <p:sldLayoutId id="2147484838" r:id="rId3"/>
    <p:sldLayoutId id="2147484840" r:id="rId4"/>
    <p:sldLayoutId id="2147484895" r:id="rId5"/>
    <p:sldLayoutId id="2147484894" r:id="rId6"/>
    <p:sldLayoutId id="2147484851" r:id="rId7"/>
    <p:sldLayoutId id="2147484896" r:id="rId8"/>
  </p:sldLayoutIdLst>
  <p:hf sldNum="0" hdr="0" ftr="0" dt="0"/>
  <p:txStyles>
    <p:titleStyle>
      <a:lvl1pPr algn="l" rtl="0" eaLnBrk="1" fontAlgn="base" hangingPunct="1">
        <a:lnSpc>
          <a:spcPct val="105000"/>
        </a:lnSpc>
        <a:spcBef>
          <a:spcPct val="0"/>
        </a:spcBef>
        <a:spcAft>
          <a:spcPct val="0"/>
        </a:spcAft>
        <a:defRPr lang="en-US" sz="3200" kern="1200" dirty="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vl2pPr algn="l" rtl="0" eaLnBrk="1" fontAlgn="base" hangingPunct="1">
        <a:lnSpc>
          <a:spcPct val="105000"/>
        </a:lnSpc>
        <a:spcBef>
          <a:spcPct val="0"/>
        </a:spcBef>
        <a:spcAft>
          <a:spcPct val="0"/>
        </a:spcAft>
        <a:defRPr sz="3000">
          <a:solidFill>
            <a:schemeClr val="bg2"/>
          </a:solidFill>
          <a:latin typeface="Georgia" pitchFamily="18" charset="0"/>
        </a:defRPr>
      </a:lvl2pPr>
      <a:lvl3pPr algn="l" rtl="0" eaLnBrk="1" fontAlgn="base" hangingPunct="1">
        <a:lnSpc>
          <a:spcPct val="105000"/>
        </a:lnSpc>
        <a:spcBef>
          <a:spcPct val="0"/>
        </a:spcBef>
        <a:spcAft>
          <a:spcPct val="0"/>
        </a:spcAft>
        <a:defRPr sz="3000">
          <a:solidFill>
            <a:schemeClr val="bg2"/>
          </a:solidFill>
          <a:latin typeface="Georgia" pitchFamily="18" charset="0"/>
        </a:defRPr>
      </a:lvl3pPr>
      <a:lvl4pPr algn="l" rtl="0" eaLnBrk="1" fontAlgn="base" hangingPunct="1">
        <a:lnSpc>
          <a:spcPct val="105000"/>
        </a:lnSpc>
        <a:spcBef>
          <a:spcPct val="0"/>
        </a:spcBef>
        <a:spcAft>
          <a:spcPct val="0"/>
        </a:spcAft>
        <a:defRPr sz="3000">
          <a:solidFill>
            <a:schemeClr val="bg2"/>
          </a:solidFill>
          <a:latin typeface="Georgia" pitchFamily="18" charset="0"/>
        </a:defRPr>
      </a:lvl4pPr>
      <a:lvl5pPr algn="l" rtl="0" eaLnBrk="1" fontAlgn="base" hangingPunct="1">
        <a:lnSpc>
          <a:spcPct val="105000"/>
        </a:lnSpc>
        <a:spcBef>
          <a:spcPct val="0"/>
        </a:spcBef>
        <a:spcAft>
          <a:spcPct val="0"/>
        </a:spcAft>
        <a:defRPr sz="3000">
          <a:solidFill>
            <a:schemeClr val="bg2"/>
          </a:solidFill>
          <a:latin typeface="Georgia" pitchFamily="18" charset="0"/>
        </a:defRPr>
      </a:lvl5pPr>
      <a:lvl6pPr marL="457200" algn="l" rtl="0" eaLnBrk="1" fontAlgn="base" hangingPunct="1">
        <a:lnSpc>
          <a:spcPct val="105000"/>
        </a:lnSpc>
        <a:spcBef>
          <a:spcPct val="0"/>
        </a:spcBef>
        <a:spcAft>
          <a:spcPct val="0"/>
        </a:spcAft>
        <a:defRPr sz="3200">
          <a:solidFill>
            <a:schemeClr val="tx2"/>
          </a:solidFill>
          <a:latin typeface="Georgia" pitchFamily="18" charset="0"/>
        </a:defRPr>
      </a:lvl6pPr>
      <a:lvl7pPr marL="914400" algn="l" rtl="0" eaLnBrk="1" fontAlgn="base" hangingPunct="1">
        <a:lnSpc>
          <a:spcPct val="105000"/>
        </a:lnSpc>
        <a:spcBef>
          <a:spcPct val="0"/>
        </a:spcBef>
        <a:spcAft>
          <a:spcPct val="0"/>
        </a:spcAft>
        <a:defRPr sz="3200">
          <a:solidFill>
            <a:schemeClr val="tx2"/>
          </a:solidFill>
          <a:latin typeface="Georgia" pitchFamily="18" charset="0"/>
        </a:defRPr>
      </a:lvl7pPr>
      <a:lvl8pPr marL="1371600" algn="l" rtl="0" eaLnBrk="1" fontAlgn="base" hangingPunct="1">
        <a:lnSpc>
          <a:spcPct val="105000"/>
        </a:lnSpc>
        <a:spcBef>
          <a:spcPct val="0"/>
        </a:spcBef>
        <a:spcAft>
          <a:spcPct val="0"/>
        </a:spcAft>
        <a:defRPr sz="3200">
          <a:solidFill>
            <a:schemeClr val="tx2"/>
          </a:solidFill>
          <a:latin typeface="Georgia" pitchFamily="18" charset="0"/>
        </a:defRPr>
      </a:lvl8pPr>
      <a:lvl9pPr marL="1828800" algn="l" rtl="0" eaLnBrk="1" fontAlgn="base" hangingPunct="1">
        <a:lnSpc>
          <a:spcPct val="105000"/>
        </a:lnSpc>
        <a:spcBef>
          <a:spcPct val="0"/>
        </a:spcBef>
        <a:spcAft>
          <a:spcPct val="0"/>
        </a:spcAft>
        <a:defRPr sz="3200">
          <a:solidFill>
            <a:schemeClr val="tx2"/>
          </a:solidFill>
          <a:latin typeface="Georgia" pitchFamily="18" charset="0"/>
        </a:defRPr>
      </a:lvl9pPr>
    </p:titleStyle>
    <p:body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lgn="l" rtl="0" eaLnBrk="1" fontAlgn="base" hangingPunct="1">
        <a:spcBef>
          <a:spcPct val="0"/>
        </a:spcBef>
        <a:spcAft>
          <a:spcPts val="1200"/>
        </a:spcAft>
        <a:buFont typeface="Arial"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lgn="l" rtl="0" eaLnBrk="1" fontAlgn="base" hangingPunct="1">
        <a:spcBef>
          <a:spcPct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21.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23.xml"/><Relationship Id="rId5" Type="http://schemas.openxmlformats.org/officeDocument/2006/relationships/hyperlink" Target="https://handsonbanking.org/participant-survey/" TargetMode="External"/><Relationship Id="rId4" Type="http://schemas.openxmlformats.org/officeDocument/2006/relationships/hyperlink" Target="https://handsonbanking.org/volunteerfeedback/"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2.xml"/><Relationship Id="rId6" Type="http://schemas.openxmlformats.org/officeDocument/2006/relationships/image" Target="../media/image4.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8.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9.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Credit Cards</a:t>
            </a:r>
          </a:p>
        </p:txBody>
      </p:sp>
      <p:sp>
        <p:nvSpPr>
          <p:cNvPr id="3" name="Subtitle"/>
          <p:cNvSpPr>
            <a:spLocks noGrp="1"/>
          </p:cNvSpPr>
          <p:nvPr>
            <p:ph type="subTitle" idx="1"/>
          </p:nvPr>
        </p:nvSpPr>
        <p:spPr>
          <a:xfrm>
            <a:off x="550863" y="3970059"/>
            <a:ext cx="8043862" cy="644471"/>
          </a:xfrm>
        </p:spPr>
        <p:txBody>
          <a:bodyPr/>
          <a:lstStyle/>
          <a:p>
            <a:r>
              <a:rPr lang="en-US" sz="2800" dirty="0"/>
              <a:t>Presenter Name</a:t>
            </a:r>
          </a:p>
        </p:txBody>
      </p:sp>
      <p:sp>
        <p:nvSpPr>
          <p:cNvPr id="7" name="TextBox 6">
            <a:extLst>
              <a:ext uri="{FF2B5EF4-FFF2-40B4-BE49-F238E27FC236}">
                <a16:creationId xmlns:a16="http://schemas.microsoft.com/office/drawing/2014/main" id="{B3D7FFD2-2967-4EF6-B545-97823A87AA76}"/>
              </a:ext>
            </a:extLst>
          </p:cNvPr>
          <p:cNvSpPr txBox="1"/>
          <p:nvPr/>
        </p:nvSpPr>
        <p:spPr>
          <a:xfrm>
            <a:off x="3429000" y="2033692"/>
            <a:ext cx="5410200" cy="2893100"/>
          </a:xfrm>
          <a:prstGeom prst="rect">
            <a:avLst/>
          </a:prstGeom>
          <a:solidFill>
            <a:schemeClr val="accent6"/>
          </a:solidFill>
        </p:spPr>
        <p:txBody>
          <a:bodyPr wrap="square" rtlCol="0">
            <a:spAutoFit/>
          </a:bodyPr>
          <a:lstStyle/>
          <a:p>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BEFORE PRESENTING THIS MATERIAL: </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ADD YOUR NAME TO THE FIRST PAGE </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PRACTICE THE PRESENTATION FOR TIMING</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REVIEW PRESENTER NOTES TO BECOME FAMILIAR WITH THE INFO / SLIDES</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PUT PRESENTATION INTO ‘SLIDE SHOW’ MODE TO CLICK THROUGH THE PRESENTATION AND USE THE INTERACTIVE ELEMENTS.</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DELETE THIS MESSAGE BEFORE PRESENTING.</a:t>
            </a:r>
          </a:p>
        </p:txBody>
      </p:sp>
    </p:spTree>
    <p:custDataLst>
      <p:tags r:id="rId1"/>
    </p:custDataLst>
    <p:extLst>
      <p:ext uri="{BB962C8B-B14F-4D97-AF65-F5344CB8AC3E}">
        <p14:creationId xmlns:p14="http://schemas.microsoft.com/office/powerpoint/2010/main" val="319684184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547730" y="319903"/>
            <a:ext cx="8229600" cy="1143000"/>
          </a:xfrm>
        </p:spPr>
        <p:txBody>
          <a:bodyPr/>
          <a:lstStyle/>
          <a:p>
            <a:r>
              <a:rPr lang="en-US" dirty="0"/>
              <a:t>Quiz Time!</a:t>
            </a:r>
          </a:p>
        </p:txBody>
      </p:sp>
      <p:sp>
        <p:nvSpPr>
          <p:cNvPr id="15" name="Rectangle 3">
            <a:extLst>
              <a:ext uri="{FF2B5EF4-FFF2-40B4-BE49-F238E27FC236}">
                <a16:creationId xmlns:a16="http://schemas.microsoft.com/office/drawing/2014/main" id="{609329C0-7F97-4C46-B2F1-4581E212BD23}"/>
              </a:ext>
            </a:extLst>
          </p:cNvPr>
          <p:cNvSpPr txBox="1">
            <a:spLocks noChangeArrowheads="1"/>
          </p:cNvSpPr>
          <p:nvPr/>
        </p:nvSpPr>
        <p:spPr bwMode="auto">
          <a:xfrm>
            <a:off x="547730" y="1592969"/>
            <a:ext cx="8229600" cy="98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0"/>
              </a:spcBef>
              <a:spcAft>
                <a:spcPts val="1200"/>
              </a:spcAft>
              <a:buFont typeface="Wingdings"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lgn="l" rtl="0" eaLnBrk="1" fontAlgn="base" hangingPunct="1">
              <a:spcBef>
                <a:spcPts val="0"/>
              </a:spcBef>
              <a:spcAft>
                <a:spcPts val="1200"/>
              </a:spcAft>
              <a:buFont typeface="Verdana"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lgn="l" rtl="0" eaLnBrk="1" fontAlgn="base" hangingPunct="1">
              <a:spcBef>
                <a:spcPts val="0"/>
              </a:spcBef>
              <a:spcAft>
                <a:spcPts val="1200"/>
              </a:spcAft>
              <a:buFont typeface="Arial"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lgn="l" rtl="0" eaLnBrk="1" fontAlgn="base" hangingPunct="1">
              <a:spcBef>
                <a:spcPts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lgn="l" rtl="0" eaLnBrk="1" fontAlgn="base" hangingPunct="1">
              <a:spcBef>
                <a:spcPts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45809" indent="-545809">
              <a:buFont typeface="Wingdings" pitchFamily="2" charset="2"/>
              <a:buNone/>
            </a:pPr>
            <a:r>
              <a:rPr lang="en-US" sz="2800" b="1" dirty="0">
                <a:solidFill>
                  <a:schemeClr val="tx2"/>
                </a:solidFill>
              </a:rPr>
              <a:t>Q1: </a:t>
            </a:r>
            <a:r>
              <a:rPr lang="en-US" dirty="0"/>
              <a:t>True or False – When I use my credit card to make a purchase I am borrowing money?</a:t>
            </a:r>
          </a:p>
        </p:txBody>
      </p:sp>
      <p:sp>
        <p:nvSpPr>
          <p:cNvPr id="16" name="AutoShape 5">
            <a:extLst>
              <a:ext uri="{FF2B5EF4-FFF2-40B4-BE49-F238E27FC236}">
                <a16:creationId xmlns:a16="http://schemas.microsoft.com/office/drawing/2014/main" id="{75705D80-4676-4453-BEC9-D538ED93440C}"/>
              </a:ext>
            </a:extLst>
          </p:cNvPr>
          <p:cNvSpPr>
            <a:spLocks noChangeArrowheads="1"/>
          </p:cNvSpPr>
          <p:nvPr/>
        </p:nvSpPr>
        <p:spPr bwMode="auto">
          <a:xfrm>
            <a:off x="1959882" y="2736797"/>
            <a:ext cx="1827893" cy="446012"/>
          </a:xfrm>
          <a:prstGeom prst="roundRect">
            <a:avLst>
              <a:gd name="adj" fmla="val 50000"/>
            </a:avLst>
          </a:prstGeom>
          <a:solidFill>
            <a:schemeClr val="accent3">
              <a:lumMod val="20000"/>
              <a:lumOff val="80000"/>
            </a:schemeClr>
          </a:solidFill>
          <a:ln w="9525">
            <a:noFill/>
            <a:round/>
            <a:headEnd/>
            <a:tailEnd/>
          </a:ln>
        </p:spPr>
        <p:txBody>
          <a:bodyPr wrap="none" anchor="ctr"/>
          <a:lstStyle/>
          <a:p>
            <a:pPr algn="ctr"/>
            <a:r>
              <a:rPr lang="en-US" sz="2286" b="1" dirty="0">
                <a:latin typeface="Open Sans" panose="020B0606030504020204" pitchFamily="34" charset="0"/>
                <a:ea typeface="Open Sans" panose="020B0606030504020204" pitchFamily="34" charset="0"/>
                <a:cs typeface="Open Sans" panose="020B0606030504020204" pitchFamily="34" charset="0"/>
              </a:rPr>
              <a:t>True</a:t>
            </a:r>
          </a:p>
        </p:txBody>
      </p:sp>
      <p:sp>
        <p:nvSpPr>
          <p:cNvPr id="17" name="AutoShape 6">
            <a:extLst>
              <a:ext uri="{FF2B5EF4-FFF2-40B4-BE49-F238E27FC236}">
                <a16:creationId xmlns:a16="http://schemas.microsoft.com/office/drawing/2014/main" id="{9F760C21-F8CC-41B3-8E05-DC60F7B71C03}"/>
              </a:ext>
            </a:extLst>
          </p:cNvPr>
          <p:cNvSpPr>
            <a:spLocks noChangeArrowheads="1"/>
          </p:cNvSpPr>
          <p:nvPr/>
        </p:nvSpPr>
        <p:spPr bwMode="auto">
          <a:xfrm>
            <a:off x="4662530" y="2736797"/>
            <a:ext cx="1827893" cy="446011"/>
          </a:xfrm>
          <a:prstGeom prst="roundRect">
            <a:avLst>
              <a:gd name="adj" fmla="val 50000"/>
            </a:avLst>
          </a:prstGeom>
          <a:solidFill>
            <a:schemeClr val="accent3">
              <a:lumMod val="20000"/>
              <a:lumOff val="80000"/>
            </a:schemeClr>
          </a:solidFill>
          <a:ln w="9525">
            <a:noFill/>
            <a:round/>
            <a:headEnd/>
            <a:tailEnd/>
          </a:ln>
        </p:spPr>
        <p:txBody>
          <a:bodyPr wrap="none" anchor="ctr"/>
          <a:lstStyle/>
          <a:p>
            <a:pPr algn="ctr"/>
            <a:r>
              <a:rPr lang="en-US" sz="2286" b="1" dirty="0">
                <a:latin typeface="Open Sans" panose="020B0606030504020204" pitchFamily="34" charset="0"/>
                <a:ea typeface="Open Sans" panose="020B0606030504020204" pitchFamily="34" charset="0"/>
                <a:cs typeface="Open Sans" panose="020B0606030504020204" pitchFamily="34" charset="0"/>
              </a:rPr>
              <a:t>False</a:t>
            </a:r>
          </a:p>
        </p:txBody>
      </p:sp>
      <p:sp>
        <p:nvSpPr>
          <p:cNvPr id="18" name="AutoShape 5">
            <a:extLst>
              <a:ext uri="{FF2B5EF4-FFF2-40B4-BE49-F238E27FC236}">
                <a16:creationId xmlns:a16="http://schemas.microsoft.com/office/drawing/2014/main" id="{9D1F9832-C158-4B47-8C01-E61D0A21492F}"/>
              </a:ext>
            </a:extLst>
          </p:cNvPr>
          <p:cNvSpPr>
            <a:spLocks noChangeArrowheads="1"/>
          </p:cNvSpPr>
          <p:nvPr/>
        </p:nvSpPr>
        <p:spPr bwMode="auto">
          <a:xfrm>
            <a:off x="1959881" y="2720205"/>
            <a:ext cx="1827893" cy="446012"/>
          </a:xfrm>
          <a:prstGeom prst="roundRect">
            <a:avLst>
              <a:gd name="adj" fmla="val 50000"/>
            </a:avLst>
          </a:prstGeom>
          <a:solidFill>
            <a:schemeClr val="accent3"/>
          </a:solidFill>
          <a:ln w="9525">
            <a:noFill/>
            <a:round/>
            <a:headEnd/>
            <a:tailEnd/>
          </a:ln>
        </p:spPr>
        <p:txBody>
          <a:bodyPr wrap="none" anchor="ctr"/>
          <a:lstStyle/>
          <a:p>
            <a:pPr algn="ctr"/>
            <a:r>
              <a:rPr lang="en-US" sz="2286" b="1" dirty="0">
                <a:solidFill>
                  <a:schemeClr val="bg1"/>
                </a:solidFill>
                <a:latin typeface="Open Sans" panose="020B0606030504020204" pitchFamily="34" charset="0"/>
                <a:ea typeface="Open Sans" panose="020B0606030504020204" pitchFamily="34" charset="0"/>
                <a:cs typeface="Open Sans" panose="020B0606030504020204" pitchFamily="34" charset="0"/>
              </a:rPr>
              <a:t>True</a:t>
            </a:r>
          </a:p>
        </p:txBody>
      </p:sp>
      <p:sp>
        <p:nvSpPr>
          <p:cNvPr id="6148" name="Rectangle 3"/>
          <p:cNvSpPr>
            <a:spLocks noGrp="1" noChangeArrowheads="1"/>
          </p:cNvSpPr>
          <p:nvPr>
            <p:ph idx="1"/>
          </p:nvPr>
        </p:nvSpPr>
        <p:spPr>
          <a:xfrm>
            <a:off x="547730" y="3555446"/>
            <a:ext cx="8229600" cy="673913"/>
          </a:xfrm>
        </p:spPr>
        <p:txBody>
          <a:bodyPr/>
          <a:lstStyle/>
          <a:p>
            <a:pPr marL="545809" indent="-545809">
              <a:buNone/>
            </a:pPr>
            <a:r>
              <a:rPr lang="en-US" sz="2800" b="1" dirty="0">
                <a:solidFill>
                  <a:schemeClr val="tx2"/>
                </a:solidFill>
              </a:rPr>
              <a:t>Q2: </a:t>
            </a:r>
            <a:r>
              <a:rPr lang="en-US" dirty="0"/>
              <a:t>The term </a:t>
            </a:r>
            <a:r>
              <a:rPr lang="en-US" b="1" dirty="0"/>
              <a:t>Interest Rate </a:t>
            </a:r>
            <a:r>
              <a:rPr lang="en-US" dirty="0"/>
              <a:t>refers to:</a:t>
            </a:r>
          </a:p>
        </p:txBody>
      </p:sp>
      <p:grpSp>
        <p:nvGrpSpPr>
          <p:cNvPr id="21" name="Group 20">
            <a:extLst>
              <a:ext uri="{C183D7F6-B498-43B3-948B-1728B52AA6E4}">
                <adec:decorative xmlns:adec="http://schemas.microsoft.com/office/drawing/2017/decorative" val="1"/>
              </a:ext>
            </a:extLst>
          </p:cNvPr>
          <p:cNvGrpSpPr/>
          <p:nvPr/>
        </p:nvGrpSpPr>
        <p:grpSpPr>
          <a:xfrm>
            <a:off x="1010092" y="4182491"/>
            <a:ext cx="7625907" cy="1981347"/>
            <a:chOff x="1154906" y="3035841"/>
            <a:chExt cx="8223646" cy="2080418"/>
          </a:xfrm>
        </p:grpSpPr>
        <p:sp>
          <p:nvSpPr>
            <p:cNvPr id="8197" name="Rectangle 4"/>
            <p:cNvSpPr>
              <a:spLocks noChangeArrowheads="1"/>
            </p:cNvSpPr>
            <p:nvPr/>
          </p:nvSpPr>
          <p:spPr bwMode="auto">
            <a:xfrm>
              <a:off x="1558129" y="3048000"/>
              <a:ext cx="7820423" cy="2068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Amount of credit I have available on the card.</a:t>
              </a:r>
            </a:p>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The interest rate set by the government for credit cards.</a:t>
              </a:r>
            </a:p>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My annual fee for having this rewards card.</a:t>
              </a:r>
            </a:p>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What is used to compute my finance charge.</a:t>
              </a:r>
            </a:p>
          </p:txBody>
        </p:sp>
        <p:sp>
          <p:nvSpPr>
            <p:cNvPr id="8199" name="Oval 6"/>
            <p:cNvSpPr>
              <a:spLocks noChangeArrowheads="1"/>
            </p:cNvSpPr>
            <p:nvPr/>
          </p:nvSpPr>
          <p:spPr bwMode="auto">
            <a:xfrm>
              <a:off x="1154906" y="3085052"/>
              <a:ext cx="341312" cy="325438"/>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0" name="Oval 7"/>
            <p:cNvSpPr>
              <a:spLocks noChangeArrowheads="1"/>
            </p:cNvSpPr>
            <p:nvPr/>
          </p:nvSpPr>
          <p:spPr bwMode="auto">
            <a:xfrm>
              <a:off x="1154906" y="3626420"/>
              <a:ext cx="341312" cy="325438"/>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1" name="Oval 8"/>
            <p:cNvSpPr>
              <a:spLocks noChangeArrowheads="1"/>
            </p:cNvSpPr>
            <p:nvPr/>
          </p:nvSpPr>
          <p:spPr bwMode="auto">
            <a:xfrm>
              <a:off x="1154906" y="4182595"/>
              <a:ext cx="341312" cy="325438"/>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2" name="Oval 9"/>
            <p:cNvSpPr>
              <a:spLocks noChangeArrowheads="1"/>
            </p:cNvSpPr>
            <p:nvPr/>
          </p:nvSpPr>
          <p:spPr bwMode="auto">
            <a:xfrm>
              <a:off x="1154906" y="4745645"/>
              <a:ext cx="341312" cy="325437"/>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3" name="Rectangle 10"/>
            <p:cNvSpPr>
              <a:spLocks noChangeArrowheads="1"/>
            </p:cNvSpPr>
            <p:nvPr/>
          </p:nvSpPr>
          <p:spPr bwMode="auto">
            <a:xfrm>
              <a:off x="1231106" y="3035841"/>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a.</a:t>
              </a:r>
            </a:p>
          </p:txBody>
        </p:sp>
        <p:sp>
          <p:nvSpPr>
            <p:cNvPr id="8204" name="Rectangle 11"/>
            <p:cNvSpPr>
              <a:spLocks noChangeArrowheads="1"/>
            </p:cNvSpPr>
            <p:nvPr/>
          </p:nvSpPr>
          <p:spPr bwMode="auto">
            <a:xfrm>
              <a:off x="1231106" y="3601021"/>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b.</a:t>
              </a:r>
            </a:p>
          </p:txBody>
        </p:sp>
        <p:sp>
          <p:nvSpPr>
            <p:cNvPr id="8205" name="Rectangle 12"/>
            <p:cNvSpPr>
              <a:spLocks noChangeArrowheads="1"/>
            </p:cNvSpPr>
            <p:nvPr/>
          </p:nvSpPr>
          <p:spPr bwMode="auto">
            <a:xfrm>
              <a:off x="1231106" y="4157195"/>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a:t>
              </a:r>
              <a:endPar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6" name="Rectangle 13"/>
            <p:cNvSpPr>
              <a:spLocks noChangeArrowheads="1"/>
            </p:cNvSpPr>
            <p:nvPr/>
          </p:nvSpPr>
          <p:spPr bwMode="auto">
            <a:xfrm>
              <a:off x="1231106" y="4720250"/>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
              </a:r>
            </a:p>
          </p:txBody>
        </p:sp>
      </p:grpSp>
      <p:sp>
        <p:nvSpPr>
          <p:cNvPr id="19" name="Oval 9">
            <a:extLst>
              <a:ext uri="{FF2B5EF4-FFF2-40B4-BE49-F238E27FC236}">
                <a16:creationId xmlns:a16="http://schemas.microsoft.com/office/drawing/2014/main" id="{2865A6DE-F213-4B0E-BA13-1269F99B747D}"/>
              </a:ext>
              <a:ext uri="{C183D7F6-B498-43B3-948B-1728B52AA6E4}">
                <adec:decorative xmlns:adec="http://schemas.microsoft.com/office/drawing/2017/decorative" val="1"/>
              </a:ext>
            </a:extLst>
          </p:cNvPr>
          <p:cNvSpPr>
            <a:spLocks noChangeArrowheads="1"/>
          </p:cNvSpPr>
          <p:nvPr/>
        </p:nvSpPr>
        <p:spPr bwMode="auto">
          <a:xfrm>
            <a:off x="1010092" y="5809832"/>
            <a:ext cx="316504" cy="309939"/>
          </a:xfrm>
          <a:prstGeom prst="ellipse">
            <a:avLst/>
          </a:prstGeom>
          <a:solidFill>
            <a:schemeClr val="accent6"/>
          </a:solidFill>
          <a:ln>
            <a:noFill/>
          </a:ln>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3">
            <a:extLst>
              <a:ext uri="{FF2B5EF4-FFF2-40B4-BE49-F238E27FC236}">
                <a16:creationId xmlns:a16="http://schemas.microsoft.com/office/drawing/2014/main" id="{C44D0711-97B9-464D-8D6D-6C2BA9076EC0}"/>
              </a:ext>
            </a:extLst>
          </p:cNvPr>
          <p:cNvSpPr>
            <a:spLocks noChangeArrowheads="1"/>
          </p:cNvSpPr>
          <p:nvPr/>
        </p:nvSpPr>
        <p:spPr bwMode="auto">
          <a:xfrm>
            <a:off x="1080753" y="5785646"/>
            <a:ext cx="250259" cy="322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
            </a:r>
          </a:p>
        </p:txBody>
      </p:sp>
    </p:spTree>
    <p:custDataLst>
      <p:tags r:id="rId1"/>
    </p:custDataLst>
    <p:extLst>
      <p:ext uri="{BB962C8B-B14F-4D97-AF65-F5344CB8AC3E}">
        <p14:creationId xmlns:p14="http://schemas.microsoft.com/office/powerpoint/2010/main" val="423790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0-#ppt_w/2"/>
                                          </p:val>
                                        </p:tav>
                                        <p:tav tm="100000">
                                          <p:val>
                                            <p:strVal val="#ppt_x"/>
                                          </p:val>
                                        </p:tav>
                                      </p:tavLst>
                                    </p:anim>
                                    <p:anim calcmode="lin" valueType="num">
                                      <p:cBhvr additive="base">
                                        <p:cTn id="1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48">
                                            <p:txEl>
                                              <p:pRg st="0" end="0"/>
                                            </p:txEl>
                                          </p:spTgt>
                                        </p:tgtEl>
                                        <p:attrNameLst>
                                          <p:attrName>style.visibility</p:attrName>
                                        </p:attrNameLst>
                                      </p:cBhvr>
                                      <p:to>
                                        <p:strVal val="visible"/>
                                      </p:to>
                                    </p:set>
                                    <p:anim calcmode="lin" valueType="num">
                                      <p:cBhvr additive="base">
                                        <p:cTn id="25" dur="500" fill="hold"/>
                                        <p:tgtEl>
                                          <p:spTgt spid="6148">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14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0-#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animBg="1"/>
      <p:bldP spid="18" grpId="0" animBg="1"/>
      <p:bldP spid="6148" grpId="0" build="p"/>
      <p:bldP spid="19" grpId="0" animBg="1"/>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688" y="320675"/>
            <a:ext cx="8229600" cy="1143000"/>
          </a:xfrm>
        </p:spPr>
        <p:txBody>
          <a:bodyPr/>
          <a:lstStyle/>
          <a:p>
            <a:r>
              <a:rPr lang="en-US" dirty="0"/>
              <a:t>Wrap-up</a:t>
            </a:r>
            <a:br>
              <a:rPr lang="en-US" dirty="0"/>
            </a:br>
            <a:endParaRPr lang="en-US" dirty="0"/>
          </a:p>
        </p:txBody>
      </p:sp>
      <p:sp>
        <p:nvSpPr>
          <p:cNvPr id="45059" name="Content Placeholder 2"/>
          <p:cNvSpPr>
            <a:spLocks noGrp="1"/>
          </p:cNvSpPr>
          <p:nvPr>
            <p:ph sz="half" idx="1"/>
          </p:nvPr>
        </p:nvSpPr>
        <p:spPr>
          <a:xfrm>
            <a:off x="411212" y="1687319"/>
            <a:ext cx="4024312" cy="3116612"/>
          </a:xfrm>
        </p:spPr>
        <p:txBody>
          <a:bodyPr/>
          <a:lstStyle/>
          <a:p>
            <a:pPr marL="0" indent="0">
              <a:buNone/>
            </a:pPr>
            <a:r>
              <a:rPr lang="en-US" sz="1600" b="1" dirty="0"/>
              <a:t>Be smart about managing your credit</a:t>
            </a:r>
            <a:endParaRPr lang="en-US" sz="1600" dirty="0"/>
          </a:p>
          <a:p>
            <a:pPr>
              <a:spcBef>
                <a:spcPts val="600"/>
              </a:spcBef>
              <a:spcAft>
                <a:spcPts val="600"/>
              </a:spcAft>
            </a:pPr>
            <a:r>
              <a:rPr lang="en-US" sz="1600" dirty="0">
                <a:solidFill>
                  <a:schemeClr val="tx2"/>
                </a:solidFill>
              </a:rPr>
              <a:t>Shop for credit</a:t>
            </a:r>
          </a:p>
          <a:p>
            <a:pPr>
              <a:spcBef>
                <a:spcPts val="600"/>
              </a:spcBef>
              <a:spcAft>
                <a:spcPts val="600"/>
              </a:spcAft>
            </a:pPr>
            <a:r>
              <a:rPr lang="en-US" sz="1600" dirty="0">
                <a:solidFill>
                  <a:schemeClr val="tx2"/>
                </a:solidFill>
              </a:rPr>
              <a:t>Keep track of charges	</a:t>
            </a:r>
          </a:p>
          <a:p>
            <a:pPr>
              <a:spcBef>
                <a:spcPts val="600"/>
              </a:spcBef>
              <a:spcAft>
                <a:spcPts val="600"/>
              </a:spcAft>
            </a:pPr>
            <a:r>
              <a:rPr lang="en-US" sz="1600" dirty="0">
                <a:solidFill>
                  <a:schemeClr val="tx2"/>
                </a:solidFill>
              </a:rPr>
              <a:t>Plan your shopping</a:t>
            </a:r>
          </a:p>
          <a:p>
            <a:pPr>
              <a:spcBef>
                <a:spcPts val="600"/>
              </a:spcBef>
              <a:spcAft>
                <a:spcPts val="600"/>
              </a:spcAft>
            </a:pPr>
            <a:r>
              <a:rPr lang="en-US" sz="1600" dirty="0">
                <a:solidFill>
                  <a:schemeClr val="tx2"/>
                </a:solidFill>
              </a:rPr>
              <a:t>Pay on time</a:t>
            </a:r>
          </a:p>
          <a:p>
            <a:pPr>
              <a:spcBef>
                <a:spcPts val="600"/>
              </a:spcBef>
              <a:spcAft>
                <a:spcPts val="600"/>
              </a:spcAft>
            </a:pPr>
            <a:r>
              <a:rPr lang="en-US" sz="1600" dirty="0">
                <a:solidFill>
                  <a:schemeClr val="tx2"/>
                </a:solidFill>
              </a:rPr>
              <a:t>Set limit and stick to them!</a:t>
            </a:r>
          </a:p>
          <a:p>
            <a:pPr>
              <a:spcBef>
                <a:spcPts val="600"/>
              </a:spcBef>
              <a:spcAft>
                <a:spcPts val="600"/>
              </a:spcAft>
            </a:pPr>
            <a:r>
              <a:rPr lang="en-US" sz="1600" dirty="0">
                <a:solidFill>
                  <a:schemeClr val="tx2"/>
                </a:solidFill>
              </a:rPr>
              <a:t>Get help early if you can’t meet your credit obligations</a:t>
            </a:r>
          </a:p>
          <a:p>
            <a:endParaRPr lang="en-US" sz="1400" dirty="0"/>
          </a:p>
        </p:txBody>
      </p:sp>
      <p:sp>
        <p:nvSpPr>
          <p:cNvPr id="25" name="Content Placeholder 2">
            <a:extLst>
              <a:ext uri="{FF2B5EF4-FFF2-40B4-BE49-F238E27FC236}">
                <a16:creationId xmlns:a16="http://schemas.microsoft.com/office/drawing/2014/main" id="{CB4EFDE6-C4C4-4678-89E3-34478A161501}"/>
              </a:ext>
            </a:extLst>
          </p:cNvPr>
          <p:cNvSpPr txBox="1">
            <a:spLocks/>
          </p:cNvSpPr>
          <p:nvPr/>
        </p:nvSpPr>
        <p:spPr bwMode="auto">
          <a:xfrm>
            <a:off x="4849009" y="1687319"/>
            <a:ext cx="4024312" cy="285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lgn="l" rtl="0" eaLnBrk="1" fontAlgn="base" hangingPunct="1">
              <a:spcBef>
                <a:spcPct val="0"/>
              </a:spcBef>
              <a:spcAft>
                <a:spcPts val="1200"/>
              </a:spcAft>
              <a:buFont typeface="Arial"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lgn="l" rtl="0" eaLnBrk="1" fontAlgn="base" hangingPunct="1">
              <a:spcBef>
                <a:spcPct val="0"/>
              </a:spcBef>
              <a:spcAft>
                <a:spcPts val="1200"/>
              </a:spcAft>
              <a:buFont typeface="Wingdings" pitchFamily="2" charset="2"/>
              <a:buChar char="§"/>
              <a:defRPr sz="1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Wingdings" pitchFamily="2" charset="2"/>
              <a:buNone/>
            </a:pPr>
            <a:r>
              <a:rPr lang="en-US" sz="1600" b="1" dirty="0"/>
              <a:t>Be aware of credit trouble signs</a:t>
            </a:r>
            <a:endParaRPr lang="en-US" sz="1600" dirty="0"/>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Paying late</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Ignoring savings</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Bouncing checks</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Maxing out credit</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Experiencing stress over finances</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Feeling like you’re paying forever</a:t>
            </a:r>
          </a:p>
        </p:txBody>
      </p:sp>
      <p:pic>
        <p:nvPicPr>
          <p:cNvPr id="26" name="Picture 25" descr="icon of a debit card">
            <a:extLst>
              <a:ext uri="{FF2B5EF4-FFF2-40B4-BE49-F238E27FC236}">
                <a16:creationId xmlns:a16="http://schemas.microsoft.com/office/drawing/2014/main" id="{F6839E37-657A-40E4-8F2D-A03510E067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729" y="5027575"/>
            <a:ext cx="1304701" cy="1284850"/>
          </a:xfrm>
          <a:prstGeom prst="rect">
            <a:avLst/>
          </a:prstGeom>
        </p:spPr>
      </p:pic>
      <p:pic>
        <p:nvPicPr>
          <p:cNvPr id="4" name="Picture 3" descr="icon of a dial">
            <a:extLst>
              <a:ext uri="{FF2B5EF4-FFF2-40B4-BE49-F238E27FC236}">
                <a16:creationId xmlns:a16="http://schemas.microsoft.com/office/drawing/2014/main" id="{30D0A6AC-1DC7-4A8D-BE60-59C6F79909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15187" y="5027575"/>
            <a:ext cx="2113625" cy="1183630"/>
          </a:xfrm>
          <a:prstGeom prst="rect">
            <a:avLst/>
          </a:prstGeom>
        </p:spPr>
      </p:pic>
      <p:pic>
        <p:nvPicPr>
          <p:cNvPr id="6" name="Picture 5" descr="Icon of a wallet">
            <a:extLst>
              <a:ext uri="{FF2B5EF4-FFF2-40B4-BE49-F238E27FC236}">
                <a16:creationId xmlns:a16="http://schemas.microsoft.com/office/drawing/2014/main" id="{78E1606E-0645-4C0B-83B6-87F00F2D0A1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61626" y="5027575"/>
            <a:ext cx="1318811" cy="1284850"/>
          </a:xfrm>
          <a:prstGeom prst="rect">
            <a:avLst/>
          </a:prstGeom>
        </p:spPr>
      </p:pic>
    </p:spTree>
    <p:custDataLst>
      <p:tags r:id="rId1"/>
    </p:custDataLst>
    <p:extLst>
      <p:ext uri="{BB962C8B-B14F-4D97-AF65-F5344CB8AC3E}">
        <p14:creationId xmlns:p14="http://schemas.microsoft.com/office/powerpoint/2010/main" val="3051466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par>
                                <p:cTn id="9" presetID="32" presetClass="emph" presetSubtype="0" fill="hold" nodeType="withEffect">
                                  <p:stCondLst>
                                    <p:cond delay="500"/>
                                  </p:stCondLst>
                                  <p:childTnLst>
                                    <p:animRot by="120000">
                                      <p:cBhvr>
                                        <p:cTn id="10" dur="250" fill="hold">
                                          <p:stCondLst>
                                            <p:cond delay="0"/>
                                          </p:stCondLst>
                                        </p:cTn>
                                        <p:tgtEl>
                                          <p:spTgt spid="26"/>
                                        </p:tgtEl>
                                        <p:attrNameLst>
                                          <p:attrName>r</p:attrName>
                                        </p:attrNameLst>
                                      </p:cBhvr>
                                    </p:animRot>
                                    <p:animRot by="-240000">
                                      <p:cBhvr>
                                        <p:cTn id="11" dur="500" fill="hold">
                                          <p:stCondLst>
                                            <p:cond delay="500"/>
                                          </p:stCondLst>
                                        </p:cTn>
                                        <p:tgtEl>
                                          <p:spTgt spid="26"/>
                                        </p:tgtEl>
                                        <p:attrNameLst>
                                          <p:attrName>r</p:attrName>
                                        </p:attrNameLst>
                                      </p:cBhvr>
                                    </p:animRot>
                                    <p:animRot by="240000">
                                      <p:cBhvr>
                                        <p:cTn id="12" dur="500" fill="hold">
                                          <p:stCondLst>
                                            <p:cond delay="1000"/>
                                          </p:stCondLst>
                                        </p:cTn>
                                        <p:tgtEl>
                                          <p:spTgt spid="26"/>
                                        </p:tgtEl>
                                        <p:attrNameLst>
                                          <p:attrName>r</p:attrName>
                                        </p:attrNameLst>
                                      </p:cBhvr>
                                    </p:animRot>
                                    <p:animRot by="-240000">
                                      <p:cBhvr>
                                        <p:cTn id="13" dur="500" fill="hold">
                                          <p:stCondLst>
                                            <p:cond delay="1500"/>
                                          </p:stCondLst>
                                        </p:cTn>
                                        <p:tgtEl>
                                          <p:spTgt spid="26"/>
                                        </p:tgtEl>
                                        <p:attrNameLst>
                                          <p:attrName>r</p:attrName>
                                        </p:attrNameLst>
                                      </p:cBhvr>
                                    </p:animRot>
                                    <p:animRot by="120000">
                                      <p:cBhvr>
                                        <p:cTn id="14" dur="500" fill="hold">
                                          <p:stCondLst>
                                            <p:cond delay="2000"/>
                                          </p:stCondLst>
                                        </p:cTn>
                                        <p:tgtEl>
                                          <p:spTgt spid="26"/>
                                        </p:tgtEl>
                                        <p:attrNameLst>
                                          <p:attrName>r</p:attrName>
                                        </p:attrNameLst>
                                      </p:cBhvr>
                                    </p:animRot>
                                  </p:childTnLst>
                                </p:cTn>
                              </p:par>
                              <p:par>
                                <p:cTn id="15" presetID="2" presetClass="entr" presetSubtype="2" fill="hold" nodeType="withEffect">
                                  <p:stCondLst>
                                    <p:cond delay="300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1+#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par>
                                <p:cTn id="19" presetID="32" presetClass="emph" presetSubtype="0" fill="hold" nodeType="withEffect">
                                  <p:stCondLst>
                                    <p:cond delay="3500"/>
                                  </p:stCondLst>
                                  <p:childTnLst>
                                    <p:animRot by="120000">
                                      <p:cBhvr>
                                        <p:cTn id="20" dur="250" fill="hold">
                                          <p:stCondLst>
                                            <p:cond delay="0"/>
                                          </p:stCondLst>
                                        </p:cTn>
                                        <p:tgtEl>
                                          <p:spTgt spid="4"/>
                                        </p:tgtEl>
                                        <p:attrNameLst>
                                          <p:attrName>r</p:attrName>
                                        </p:attrNameLst>
                                      </p:cBhvr>
                                    </p:animRot>
                                    <p:animRot by="-240000">
                                      <p:cBhvr>
                                        <p:cTn id="21" dur="500" fill="hold">
                                          <p:stCondLst>
                                            <p:cond delay="500"/>
                                          </p:stCondLst>
                                        </p:cTn>
                                        <p:tgtEl>
                                          <p:spTgt spid="4"/>
                                        </p:tgtEl>
                                        <p:attrNameLst>
                                          <p:attrName>r</p:attrName>
                                        </p:attrNameLst>
                                      </p:cBhvr>
                                    </p:animRot>
                                    <p:animRot by="240000">
                                      <p:cBhvr>
                                        <p:cTn id="22" dur="500" fill="hold">
                                          <p:stCondLst>
                                            <p:cond delay="1000"/>
                                          </p:stCondLst>
                                        </p:cTn>
                                        <p:tgtEl>
                                          <p:spTgt spid="4"/>
                                        </p:tgtEl>
                                        <p:attrNameLst>
                                          <p:attrName>r</p:attrName>
                                        </p:attrNameLst>
                                      </p:cBhvr>
                                    </p:animRot>
                                    <p:animRot by="-240000">
                                      <p:cBhvr>
                                        <p:cTn id="23" dur="500" fill="hold">
                                          <p:stCondLst>
                                            <p:cond delay="1500"/>
                                          </p:stCondLst>
                                        </p:cTn>
                                        <p:tgtEl>
                                          <p:spTgt spid="4"/>
                                        </p:tgtEl>
                                        <p:attrNameLst>
                                          <p:attrName>r</p:attrName>
                                        </p:attrNameLst>
                                      </p:cBhvr>
                                    </p:animRot>
                                    <p:animRot by="120000">
                                      <p:cBhvr>
                                        <p:cTn id="24" dur="500" fill="hold">
                                          <p:stCondLst>
                                            <p:cond delay="2000"/>
                                          </p:stCondLst>
                                        </p:cTn>
                                        <p:tgtEl>
                                          <p:spTgt spid="4"/>
                                        </p:tgtEl>
                                        <p:attrNameLst>
                                          <p:attrName>r</p:attrName>
                                        </p:attrNameLst>
                                      </p:cBhvr>
                                    </p:animRot>
                                  </p:childTnLst>
                                </p:cTn>
                              </p:par>
                              <p:par>
                                <p:cTn id="25" presetID="2" presetClass="entr" presetSubtype="2" fill="hold" nodeType="withEffect">
                                  <p:stCondLst>
                                    <p:cond delay="600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par>
                                <p:cTn id="29" presetID="32" presetClass="emph" presetSubtype="0" fill="hold" nodeType="withEffect">
                                  <p:stCondLst>
                                    <p:cond delay="6500"/>
                                  </p:stCondLst>
                                  <p:childTnLst>
                                    <p:animRot by="120000">
                                      <p:cBhvr>
                                        <p:cTn id="30" dur="250" fill="hold">
                                          <p:stCondLst>
                                            <p:cond delay="0"/>
                                          </p:stCondLst>
                                        </p:cTn>
                                        <p:tgtEl>
                                          <p:spTgt spid="6"/>
                                        </p:tgtEl>
                                        <p:attrNameLst>
                                          <p:attrName>r</p:attrName>
                                        </p:attrNameLst>
                                      </p:cBhvr>
                                    </p:animRot>
                                    <p:animRot by="-240000">
                                      <p:cBhvr>
                                        <p:cTn id="31" dur="500" fill="hold">
                                          <p:stCondLst>
                                            <p:cond delay="500"/>
                                          </p:stCondLst>
                                        </p:cTn>
                                        <p:tgtEl>
                                          <p:spTgt spid="6"/>
                                        </p:tgtEl>
                                        <p:attrNameLst>
                                          <p:attrName>r</p:attrName>
                                        </p:attrNameLst>
                                      </p:cBhvr>
                                    </p:animRot>
                                    <p:animRot by="240000">
                                      <p:cBhvr>
                                        <p:cTn id="32" dur="500" fill="hold">
                                          <p:stCondLst>
                                            <p:cond delay="1000"/>
                                          </p:stCondLst>
                                        </p:cTn>
                                        <p:tgtEl>
                                          <p:spTgt spid="6"/>
                                        </p:tgtEl>
                                        <p:attrNameLst>
                                          <p:attrName>r</p:attrName>
                                        </p:attrNameLst>
                                      </p:cBhvr>
                                    </p:animRot>
                                    <p:animRot by="-240000">
                                      <p:cBhvr>
                                        <p:cTn id="33" dur="500" fill="hold">
                                          <p:stCondLst>
                                            <p:cond delay="1500"/>
                                          </p:stCondLst>
                                        </p:cTn>
                                        <p:tgtEl>
                                          <p:spTgt spid="6"/>
                                        </p:tgtEl>
                                        <p:attrNameLst>
                                          <p:attrName>r</p:attrName>
                                        </p:attrNameLst>
                                      </p:cBhvr>
                                    </p:animRot>
                                    <p:animRot by="120000">
                                      <p:cBhvr>
                                        <p:cTn id="34" dur="500" fill="hold">
                                          <p:stCondLst>
                                            <p:cond delay="2000"/>
                                          </p:stCondLst>
                                        </p:cTn>
                                        <p:tgtEl>
                                          <p:spTgt spid="6"/>
                                        </p:tgtEl>
                                        <p:attrNameLst>
                                          <p:attrName>r</p:attrName>
                                        </p:attrNameLst>
                                      </p:cBhvr>
                                    </p:animRot>
                                  </p:childTnLst>
                                </p:cTn>
                              </p:par>
                              <p:par>
                                <p:cTn id="35" presetID="2" presetClass="entr" presetSubtype="4" fill="hold" grpId="0" nodeType="withEffect">
                                  <p:stCondLst>
                                    <p:cond delay="6500"/>
                                  </p:stCondLst>
                                  <p:childTnLst>
                                    <p:set>
                                      <p:cBhvr>
                                        <p:cTn id="36" dur="1" fill="hold">
                                          <p:stCondLst>
                                            <p:cond delay="0"/>
                                          </p:stCondLst>
                                        </p:cTn>
                                        <p:tgtEl>
                                          <p:spTgt spid="45059">
                                            <p:txEl>
                                              <p:pRg st="0" end="0"/>
                                            </p:txEl>
                                          </p:spTgt>
                                        </p:tgtEl>
                                        <p:attrNameLst>
                                          <p:attrName>style.visibility</p:attrName>
                                        </p:attrNameLst>
                                      </p:cBhvr>
                                      <p:to>
                                        <p:strVal val="visible"/>
                                      </p:to>
                                    </p:set>
                                    <p:anim calcmode="lin" valueType="num">
                                      <p:cBhvr additive="base">
                                        <p:cTn id="37" dur="500" fill="hold"/>
                                        <p:tgtEl>
                                          <p:spTgt spid="45059">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50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5059">
                                            <p:txEl>
                                              <p:pRg st="1" end="1"/>
                                            </p:txEl>
                                          </p:spTgt>
                                        </p:tgtEl>
                                        <p:attrNameLst>
                                          <p:attrName>style.visibility</p:attrName>
                                        </p:attrNameLst>
                                      </p:cBhvr>
                                      <p:to>
                                        <p:strVal val="visible"/>
                                      </p:to>
                                    </p:set>
                                    <p:anim calcmode="lin" valueType="num">
                                      <p:cBhvr additive="base">
                                        <p:cTn id="43" dur="500" fill="hold"/>
                                        <p:tgtEl>
                                          <p:spTgt spid="45059">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50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5059">
                                            <p:txEl>
                                              <p:pRg st="2" end="2"/>
                                            </p:txEl>
                                          </p:spTgt>
                                        </p:tgtEl>
                                        <p:attrNameLst>
                                          <p:attrName>style.visibility</p:attrName>
                                        </p:attrNameLst>
                                      </p:cBhvr>
                                      <p:to>
                                        <p:strVal val="visible"/>
                                      </p:to>
                                    </p:set>
                                    <p:anim calcmode="lin" valueType="num">
                                      <p:cBhvr additive="base">
                                        <p:cTn id="49" dur="500" fill="hold"/>
                                        <p:tgtEl>
                                          <p:spTgt spid="45059">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50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5059">
                                            <p:txEl>
                                              <p:pRg st="3" end="3"/>
                                            </p:txEl>
                                          </p:spTgt>
                                        </p:tgtEl>
                                        <p:attrNameLst>
                                          <p:attrName>style.visibility</p:attrName>
                                        </p:attrNameLst>
                                      </p:cBhvr>
                                      <p:to>
                                        <p:strVal val="visible"/>
                                      </p:to>
                                    </p:set>
                                    <p:anim calcmode="lin" valueType="num">
                                      <p:cBhvr additive="base">
                                        <p:cTn id="55" dur="500" fill="hold"/>
                                        <p:tgtEl>
                                          <p:spTgt spid="45059">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50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5059">
                                            <p:txEl>
                                              <p:pRg st="4" end="4"/>
                                            </p:txEl>
                                          </p:spTgt>
                                        </p:tgtEl>
                                        <p:attrNameLst>
                                          <p:attrName>style.visibility</p:attrName>
                                        </p:attrNameLst>
                                      </p:cBhvr>
                                      <p:to>
                                        <p:strVal val="visible"/>
                                      </p:to>
                                    </p:set>
                                    <p:anim calcmode="lin" valueType="num">
                                      <p:cBhvr additive="base">
                                        <p:cTn id="61" dur="500" fill="hold"/>
                                        <p:tgtEl>
                                          <p:spTgt spid="45059">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50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5059">
                                            <p:txEl>
                                              <p:pRg st="5" end="5"/>
                                            </p:txEl>
                                          </p:spTgt>
                                        </p:tgtEl>
                                        <p:attrNameLst>
                                          <p:attrName>style.visibility</p:attrName>
                                        </p:attrNameLst>
                                      </p:cBhvr>
                                      <p:to>
                                        <p:strVal val="visible"/>
                                      </p:to>
                                    </p:set>
                                    <p:anim calcmode="lin" valueType="num">
                                      <p:cBhvr additive="base">
                                        <p:cTn id="67" dur="500" fill="hold"/>
                                        <p:tgtEl>
                                          <p:spTgt spid="45059">
                                            <p:txEl>
                                              <p:pRg st="5" end="5"/>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505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5059">
                                            <p:txEl>
                                              <p:pRg st="6" end="6"/>
                                            </p:txEl>
                                          </p:spTgt>
                                        </p:tgtEl>
                                        <p:attrNameLst>
                                          <p:attrName>style.visibility</p:attrName>
                                        </p:attrNameLst>
                                      </p:cBhvr>
                                      <p:to>
                                        <p:strVal val="visible"/>
                                      </p:to>
                                    </p:set>
                                    <p:anim calcmode="lin" valueType="num">
                                      <p:cBhvr additive="base">
                                        <p:cTn id="73" dur="500" fill="hold"/>
                                        <p:tgtEl>
                                          <p:spTgt spid="45059">
                                            <p:txEl>
                                              <p:pRg st="6" end="6"/>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5059">
                                            <p:txEl>
                                              <p:pRg st="6" end="6"/>
                                            </p:txEl>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5">
                                            <p:txEl>
                                              <p:pRg st="0" end="0"/>
                                            </p:txEl>
                                          </p:spTgt>
                                        </p:tgtEl>
                                        <p:attrNameLst>
                                          <p:attrName>style.visibility</p:attrName>
                                        </p:attrNameLst>
                                      </p:cBhvr>
                                      <p:to>
                                        <p:strVal val="visible"/>
                                      </p:to>
                                    </p:set>
                                    <p:anim calcmode="lin" valueType="num">
                                      <p:cBhvr additive="base">
                                        <p:cTn id="7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5">
                                            <p:txEl>
                                              <p:pRg st="1" end="1"/>
                                            </p:txEl>
                                          </p:spTgt>
                                        </p:tgtEl>
                                        <p:attrNameLst>
                                          <p:attrName>style.visibility</p:attrName>
                                        </p:attrNameLst>
                                      </p:cBhvr>
                                      <p:to>
                                        <p:strVal val="visible"/>
                                      </p:to>
                                    </p:set>
                                    <p:anim calcmode="lin" valueType="num">
                                      <p:cBhvr additive="base">
                                        <p:cTn id="83" dur="500" fill="hold"/>
                                        <p:tgtEl>
                                          <p:spTgt spid="25">
                                            <p:txEl>
                                              <p:pRg st="1" end="1"/>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5">
                                            <p:txEl>
                                              <p:pRg st="2" end="2"/>
                                            </p:txEl>
                                          </p:spTgt>
                                        </p:tgtEl>
                                        <p:attrNameLst>
                                          <p:attrName>style.visibility</p:attrName>
                                        </p:attrNameLst>
                                      </p:cBhvr>
                                      <p:to>
                                        <p:strVal val="visible"/>
                                      </p:to>
                                    </p:set>
                                    <p:anim calcmode="lin" valueType="num">
                                      <p:cBhvr additive="base">
                                        <p:cTn id="89" dur="500" fill="hold"/>
                                        <p:tgtEl>
                                          <p:spTgt spid="25">
                                            <p:txEl>
                                              <p:pRg st="2" end="2"/>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5">
                                            <p:txEl>
                                              <p:pRg st="3" end="3"/>
                                            </p:txEl>
                                          </p:spTgt>
                                        </p:tgtEl>
                                        <p:attrNameLst>
                                          <p:attrName>style.visibility</p:attrName>
                                        </p:attrNameLst>
                                      </p:cBhvr>
                                      <p:to>
                                        <p:strVal val="visible"/>
                                      </p:to>
                                    </p:set>
                                    <p:anim calcmode="lin" valueType="num">
                                      <p:cBhvr additive="base">
                                        <p:cTn id="95" dur="500" fill="hold"/>
                                        <p:tgtEl>
                                          <p:spTgt spid="25">
                                            <p:txEl>
                                              <p:pRg st="3" end="3"/>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2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5">
                                            <p:txEl>
                                              <p:pRg st="4" end="4"/>
                                            </p:txEl>
                                          </p:spTgt>
                                        </p:tgtEl>
                                        <p:attrNameLst>
                                          <p:attrName>style.visibility</p:attrName>
                                        </p:attrNameLst>
                                      </p:cBhvr>
                                      <p:to>
                                        <p:strVal val="visible"/>
                                      </p:to>
                                    </p:set>
                                    <p:anim calcmode="lin" valueType="num">
                                      <p:cBhvr additive="base">
                                        <p:cTn id="101" dur="500" fill="hold"/>
                                        <p:tgtEl>
                                          <p:spTgt spid="25">
                                            <p:txEl>
                                              <p:pRg st="4" end="4"/>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5">
                                            <p:txEl>
                                              <p:pRg st="5" end="5"/>
                                            </p:txEl>
                                          </p:spTgt>
                                        </p:tgtEl>
                                        <p:attrNameLst>
                                          <p:attrName>style.visibility</p:attrName>
                                        </p:attrNameLst>
                                      </p:cBhvr>
                                      <p:to>
                                        <p:strVal val="visible"/>
                                      </p:to>
                                    </p:set>
                                    <p:anim calcmode="lin" valueType="num">
                                      <p:cBhvr additive="base">
                                        <p:cTn id="107" dur="500" fill="hold"/>
                                        <p:tgtEl>
                                          <p:spTgt spid="25">
                                            <p:txEl>
                                              <p:pRg st="5" end="5"/>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2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5">
                                            <p:txEl>
                                              <p:pRg st="6" end="6"/>
                                            </p:txEl>
                                          </p:spTgt>
                                        </p:tgtEl>
                                        <p:attrNameLst>
                                          <p:attrName>style.visibility</p:attrName>
                                        </p:attrNameLst>
                                      </p:cBhvr>
                                      <p:to>
                                        <p:strVal val="visible"/>
                                      </p:to>
                                    </p:set>
                                    <p:anim calcmode="lin" valueType="num">
                                      <p:cBhvr additive="base">
                                        <p:cTn id="113" dur="500" fill="hold"/>
                                        <p:tgtEl>
                                          <p:spTgt spid="25">
                                            <p:txEl>
                                              <p:pRg st="6" end="6"/>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2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uiExpand="1" build="p"/>
      <p:bldP spid="25"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734290" y="2013286"/>
            <a:ext cx="4611709"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base" latinLnBrk="0" hangingPunct="1">
              <a:lnSpc>
                <a:spcPct val="100000"/>
              </a:lnSpc>
              <a:spcBef>
                <a:spcPct val="0"/>
              </a:spcBef>
              <a:spcAft>
                <a:spcPts val="1200"/>
              </a:spcAft>
              <a:buClrTx/>
              <a:buSzTx/>
              <a:buFontTx/>
              <a:buNone/>
              <a:tabLst/>
              <a:defRPr/>
            </a:pPr>
            <a:r>
              <a:rPr kumimoji="0" lang="en-US" sz="5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charset="0"/>
              </a:rPr>
              <a:t>Thank You / Feedback</a:t>
            </a:r>
            <a:endParaRPr kumimoji="0" lang="en-US" sz="3600" b="0" i="0" u="none" strike="noStrike" kern="1200" cap="none" spc="0" normalizeH="0" baseline="0" noProof="0" dirty="0">
              <a:ln>
                <a:noFill/>
              </a:ln>
              <a:solidFill>
                <a:schemeClr val="tx2">
                  <a:lumMod val="20000"/>
                  <a:lumOff val="80000"/>
                </a:schemeClr>
              </a:solidFill>
              <a:effectLst/>
              <a:uLnTx/>
              <a:uFillTx/>
              <a:latin typeface="Century Gothic" panose="020B0502020202020204" pitchFamily="34" charset="0"/>
              <a:ea typeface="+mn-ea"/>
              <a:cs typeface="Arial" charset="0"/>
            </a:endParaRPr>
          </a:p>
        </p:txBody>
      </p:sp>
      <p:sp>
        <p:nvSpPr>
          <p:cNvPr id="39939" name="Slide Number Placeholder 3"/>
          <p:cNvSpPr>
            <a:spLocks noGrp="1"/>
          </p:cNvSpPr>
          <p:nvPr>
            <p:ph type="sldNum" sz="quarter" idx="10"/>
          </p:nvPr>
        </p:nvSpPr>
        <p:spPr>
          <a:xfrm>
            <a:off x="8594725" y="6569075"/>
            <a:ext cx="365760" cy="288925"/>
          </a:xfrm>
        </p:spPr>
        <p:txBody>
          <a:bodyPr/>
          <a:lstStyle/>
          <a:p>
            <a:fld id="{65AE5D9C-5993-4158-8F0B-8B700D793675}" type="slidenum">
              <a:rPr lang="en-US" smtClean="0">
                <a:solidFill>
                  <a:srgbClr val="5098AC"/>
                </a:solidFill>
              </a:rPr>
              <a:pPr/>
              <a:t>11</a:t>
            </a:fld>
            <a:endParaRPr lang="en-US" dirty="0">
              <a:solidFill>
                <a:srgbClr val="5098AC"/>
              </a:solidFill>
            </a:endParaRPr>
          </a:p>
        </p:txBody>
      </p:sp>
    </p:spTree>
    <p:custDataLst>
      <p:tags r:id="rId1"/>
    </p:custDataLst>
    <p:extLst>
      <p:ext uri="{BB962C8B-B14F-4D97-AF65-F5344CB8AC3E}">
        <p14:creationId xmlns:p14="http://schemas.microsoft.com/office/powerpoint/2010/main" val="429132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E03DC7-B22D-40B3-998B-700F89824CE4}"/>
              </a:ext>
            </a:extLst>
          </p:cNvPr>
          <p:cNvSpPr>
            <a:spLocks noGrp="1"/>
          </p:cNvSpPr>
          <p:nvPr>
            <p:ph type="title" idx="4294967295"/>
          </p:nvPr>
        </p:nvSpPr>
        <p:spPr>
          <a:xfrm>
            <a:off x="914400" y="-1143000"/>
            <a:ext cx="8229600" cy="1143000"/>
          </a:xfrm>
        </p:spPr>
        <p:txBody>
          <a:bodyPr vert="horz" wrap="square" lIns="0" tIns="0" rIns="0" bIns="0" numCol="1" anchor="b" anchorCtr="0" compatLnSpc="1">
            <a:prstTxWarp prst="textNoShape">
              <a:avLst/>
            </a:prstTxWarp>
          </a:bodyPr>
          <a:lstStyle/>
          <a:p>
            <a:r>
              <a:rPr lang="en-US" dirty="0"/>
              <a:t>Thank You and Collect Feedback</a:t>
            </a:r>
          </a:p>
        </p:txBody>
      </p:sp>
      <p:grpSp>
        <p:nvGrpSpPr>
          <p:cNvPr id="3" name="Group 2" descr="icon of an exclamation point">
            <a:extLst>
              <a:ext uri="{FF2B5EF4-FFF2-40B4-BE49-F238E27FC236}">
                <a16:creationId xmlns:a16="http://schemas.microsoft.com/office/drawing/2014/main" id="{AE5C6064-B0F8-418A-BA49-25D6A338EDF6}"/>
              </a:ext>
            </a:extLst>
          </p:cNvPr>
          <p:cNvGrpSpPr/>
          <p:nvPr/>
        </p:nvGrpSpPr>
        <p:grpSpPr>
          <a:xfrm>
            <a:off x="4191000" y="381000"/>
            <a:ext cx="695357" cy="695357"/>
            <a:chOff x="4191000" y="381000"/>
            <a:chExt cx="695357" cy="695357"/>
          </a:xfrm>
        </p:grpSpPr>
        <p:sp>
          <p:nvSpPr>
            <p:cNvPr id="8" name="Freeform 508"/>
            <p:cNvSpPr>
              <a:spLocks noEditPoints="1"/>
            </p:cNvSpPr>
            <p:nvPr/>
          </p:nvSpPr>
          <p:spPr bwMode="auto">
            <a:xfrm>
              <a:off x="4191000" y="381000"/>
              <a:ext cx="695357" cy="695357"/>
            </a:xfrm>
            <a:custGeom>
              <a:avLst/>
              <a:gdLst>
                <a:gd name="T0" fmla="*/ 1489 w 3617"/>
                <a:gd name="T1" fmla="*/ 187 h 3617"/>
                <a:gd name="T2" fmla="*/ 1096 w 3617"/>
                <a:gd name="T3" fmla="*/ 318 h 3617"/>
                <a:gd name="T4" fmla="*/ 754 w 3617"/>
                <a:gd name="T5" fmla="*/ 538 h 3617"/>
                <a:gd name="T6" fmla="*/ 475 w 3617"/>
                <a:gd name="T7" fmla="*/ 833 h 3617"/>
                <a:gd name="T8" fmla="*/ 277 w 3617"/>
                <a:gd name="T9" fmla="*/ 1190 h 3617"/>
                <a:gd name="T10" fmla="*/ 170 w 3617"/>
                <a:gd name="T11" fmla="*/ 1593 h 3617"/>
                <a:gd name="T12" fmla="*/ 170 w 3617"/>
                <a:gd name="T13" fmla="*/ 2024 h 3617"/>
                <a:gd name="T14" fmla="*/ 277 w 3617"/>
                <a:gd name="T15" fmla="*/ 2428 h 3617"/>
                <a:gd name="T16" fmla="*/ 475 w 3617"/>
                <a:gd name="T17" fmla="*/ 2783 h 3617"/>
                <a:gd name="T18" fmla="*/ 754 w 3617"/>
                <a:gd name="T19" fmla="*/ 3079 h 3617"/>
                <a:gd name="T20" fmla="*/ 1096 w 3617"/>
                <a:gd name="T21" fmla="*/ 3299 h 3617"/>
                <a:gd name="T22" fmla="*/ 1489 w 3617"/>
                <a:gd name="T23" fmla="*/ 3429 h 3617"/>
                <a:gd name="T24" fmla="*/ 1917 w 3617"/>
                <a:gd name="T25" fmla="*/ 3456 h 3617"/>
                <a:gd name="T26" fmla="*/ 2329 w 3617"/>
                <a:gd name="T27" fmla="*/ 3376 h 3617"/>
                <a:gd name="T28" fmla="*/ 2699 w 3617"/>
                <a:gd name="T29" fmla="*/ 3199 h 3617"/>
                <a:gd name="T30" fmla="*/ 3012 w 3617"/>
                <a:gd name="T31" fmla="*/ 2939 h 3617"/>
                <a:gd name="T32" fmla="*/ 3251 w 3617"/>
                <a:gd name="T33" fmla="*/ 2612 h 3617"/>
                <a:gd name="T34" fmla="*/ 3405 w 3617"/>
                <a:gd name="T35" fmla="*/ 2231 h 3617"/>
                <a:gd name="T36" fmla="*/ 3460 w 3617"/>
                <a:gd name="T37" fmla="*/ 1808 h 3617"/>
                <a:gd name="T38" fmla="*/ 3405 w 3617"/>
                <a:gd name="T39" fmla="*/ 1387 h 3617"/>
                <a:gd name="T40" fmla="*/ 3251 w 3617"/>
                <a:gd name="T41" fmla="*/ 1005 h 3617"/>
                <a:gd name="T42" fmla="*/ 3012 w 3617"/>
                <a:gd name="T43" fmla="*/ 678 h 3617"/>
                <a:gd name="T44" fmla="*/ 2699 w 3617"/>
                <a:gd name="T45" fmla="*/ 418 h 3617"/>
                <a:gd name="T46" fmla="*/ 2329 w 3617"/>
                <a:gd name="T47" fmla="*/ 241 h 3617"/>
                <a:gd name="T48" fmla="*/ 1917 w 3617"/>
                <a:gd name="T49" fmla="*/ 161 h 3617"/>
                <a:gd name="T50" fmla="*/ 2027 w 3617"/>
                <a:gd name="T51" fmla="*/ 13 h 3617"/>
                <a:gd name="T52" fmla="*/ 2438 w 3617"/>
                <a:gd name="T53" fmla="*/ 114 h 3617"/>
                <a:gd name="T54" fmla="*/ 2808 w 3617"/>
                <a:gd name="T55" fmla="*/ 302 h 3617"/>
                <a:gd name="T56" fmla="*/ 3123 w 3617"/>
                <a:gd name="T57" fmla="*/ 567 h 3617"/>
                <a:gd name="T58" fmla="*/ 3369 w 3617"/>
                <a:gd name="T59" fmla="*/ 897 h 3617"/>
                <a:gd name="T60" fmla="*/ 3537 w 3617"/>
                <a:gd name="T61" fmla="*/ 1278 h 3617"/>
                <a:gd name="T62" fmla="*/ 3613 w 3617"/>
                <a:gd name="T63" fmla="*/ 1698 h 3617"/>
                <a:gd name="T64" fmla="*/ 3588 w 3617"/>
                <a:gd name="T65" fmla="*/ 2133 h 3617"/>
                <a:gd name="T66" fmla="*/ 3464 w 3617"/>
                <a:gd name="T67" fmla="*/ 2535 h 3617"/>
                <a:gd name="T68" fmla="*/ 3255 w 3617"/>
                <a:gd name="T69" fmla="*/ 2893 h 3617"/>
                <a:gd name="T70" fmla="*/ 2973 w 3617"/>
                <a:gd name="T71" fmla="*/ 3191 h 3617"/>
                <a:gd name="T72" fmla="*/ 2630 w 3617"/>
                <a:gd name="T73" fmla="*/ 3420 h 3617"/>
                <a:gd name="T74" fmla="*/ 2237 w 3617"/>
                <a:gd name="T75" fmla="*/ 3565 h 3617"/>
                <a:gd name="T76" fmla="*/ 1809 w 3617"/>
                <a:gd name="T77" fmla="*/ 3617 h 3617"/>
                <a:gd name="T78" fmla="*/ 1380 w 3617"/>
                <a:gd name="T79" fmla="*/ 3565 h 3617"/>
                <a:gd name="T80" fmla="*/ 987 w 3617"/>
                <a:gd name="T81" fmla="*/ 3420 h 3617"/>
                <a:gd name="T82" fmla="*/ 644 w 3617"/>
                <a:gd name="T83" fmla="*/ 3191 h 3617"/>
                <a:gd name="T84" fmla="*/ 362 w 3617"/>
                <a:gd name="T85" fmla="*/ 2893 h 3617"/>
                <a:gd name="T86" fmla="*/ 153 w 3617"/>
                <a:gd name="T87" fmla="*/ 2535 h 3617"/>
                <a:gd name="T88" fmla="*/ 30 w 3617"/>
                <a:gd name="T89" fmla="*/ 2133 h 3617"/>
                <a:gd name="T90" fmla="*/ 3 w 3617"/>
                <a:gd name="T91" fmla="*/ 1698 h 3617"/>
                <a:gd name="T92" fmla="*/ 79 w 3617"/>
                <a:gd name="T93" fmla="*/ 1278 h 3617"/>
                <a:gd name="T94" fmla="*/ 247 w 3617"/>
                <a:gd name="T95" fmla="*/ 897 h 3617"/>
                <a:gd name="T96" fmla="*/ 494 w 3617"/>
                <a:gd name="T97" fmla="*/ 567 h 3617"/>
                <a:gd name="T98" fmla="*/ 809 w 3617"/>
                <a:gd name="T99" fmla="*/ 302 h 3617"/>
                <a:gd name="T100" fmla="*/ 1178 w 3617"/>
                <a:gd name="T101" fmla="*/ 114 h 3617"/>
                <a:gd name="T102" fmla="*/ 1590 w 3617"/>
                <a:gd name="T103" fmla="*/ 13 h 3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17" h="3617">
                  <a:moveTo>
                    <a:pt x="1809" y="156"/>
                  </a:moveTo>
                  <a:lnTo>
                    <a:pt x="1700" y="161"/>
                  </a:lnTo>
                  <a:lnTo>
                    <a:pt x="1593" y="171"/>
                  </a:lnTo>
                  <a:lnTo>
                    <a:pt x="1489" y="187"/>
                  </a:lnTo>
                  <a:lnTo>
                    <a:pt x="1386" y="211"/>
                  </a:lnTo>
                  <a:lnTo>
                    <a:pt x="1287" y="241"/>
                  </a:lnTo>
                  <a:lnTo>
                    <a:pt x="1189" y="276"/>
                  </a:lnTo>
                  <a:lnTo>
                    <a:pt x="1096" y="318"/>
                  </a:lnTo>
                  <a:lnTo>
                    <a:pt x="1005" y="366"/>
                  </a:lnTo>
                  <a:lnTo>
                    <a:pt x="918" y="418"/>
                  </a:lnTo>
                  <a:lnTo>
                    <a:pt x="834" y="476"/>
                  </a:lnTo>
                  <a:lnTo>
                    <a:pt x="754" y="538"/>
                  </a:lnTo>
                  <a:lnTo>
                    <a:pt x="678" y="605"/>
                  </a:lnTo>
                  <a:lnTo>
                    <a:pt x="605" y="678"/>
                  </a:lnTo>
                  <a:lnTo>
                    <a:pt x="538" y="754"/>
                  </a:lnTo>
                  <a:lnTo>
                    <a:pt x="475" y="833"/>
                  </a:lnTo>
                  <a:lnTo>
                    <a:pt x="418" y="918"/>
                  </a:lnTo>
                  <a:lnTo>
                    <a:pt x="365" y="1005"/>
                  </a:lnTo>
                  <a:lnTo>
                    <a:pt x="318" y="1096"/>
                  </a:lnTo>
                  <a:lnTo>
                    <a:pt x="277" y="1190"/>
                  </a:lnTo>
                  <a:lnTo>
                    <a:pt x="241" y="1286"/>
                  </a:lnTo>
                  <a:lnTo>
                    <a:pt x="211" y="1387"/>
                  </a:lnTo>
                  <a:lnTo>
                    <a:pt x="188" y="1489"/>
                  </a:lnTo>
                  <a:lnTo>
                    <a:pt x="170" y="1593"/>
                  </a:lnTo>
                  <a:lnTo>
                    <a:pt x="161" y="1700"/>
                  </a:lnTo>
                  <a:lnTo>
                    <a:pt x="156" y="1808"/>
                  </a:lnTo>
                  <a:lnTo>
                    <a:pt x="161" y="1917"/>
                  </a:lnTo>
                  <a:lnTo>
                    <a:pt x="170" y="2024"/>
                  </a:lnTo>
                  <a:lnTo>
                    <a:pt x="188" y="2128"/>
                  </a:lnTo>
                  <a:lnTo>
                    <a:pt x="211" y="2231"/>
                  </a:lnTo>
                  <a:lnTo>
                    <a:pt x="241" y="2330"/>
                  </a:lnTo>
                  <a:lnTo>
                    <a:pt x="277" y="2428"/>
                  </a:lnTo>
                  <a:lnTo>
                    <a:pt x="318" y="2521"/>
                  </a:lnTo>
                  <a:lnTo>
                    <a:pt x="365" y="2612"/>
                  </a:lnTo>
                  <a:lnTo>
                    <a:pt x="418" y="2699"/>
                  </a:lnTo>
                  <a:lnTo>
                    <a:pt x="475" y="2783"/>
                  </a:lnTo>
                  <a:lnTo>
                    <a:pt x="538" y="2863"/>
                  </a:lnTo>
                  <a:lnTo>
                    <a:pt x="605" y="2939"/>
                  </a:lnTo>
                  <a:lnTo>
                    <a:pt x="678" y="3012"/>
                  </a:lnTo>
                  <a:lnTo>
                    <a:pt x="754" y="3079"/>
                  </a:lnTo>
                  <a:lnTo>
                    <a:pt x="834" y="3142"/>
                  </a:lnTo>
                  <a:lnTo>
                    <a:pt x="918" y="3199"/>
                  </a:lnTo>
                  <a:lnTo>
                    <a:pt x="1005" y="3252"/>
                  </a:lnTo>
                  <a:lnTo>
                    <a:pt x="1096" y="3299"/>
                  </a:lnTo>
                  <a:lnTo>
                    <a:pt x="1189" y="3340"/>
                  </a:lnTo>
                  <a:lnTo>
                    <a:pt x="1287" y="3376"/>
                  </a:lnTo>
                  <a:lnTo>
                    <a:pt x="1386" y="3406"/>
                  </a:lnTo>
                  <a:lnTo>
                    <a:pt x="1489" y="3429"/>
                  </a:lnTo>
                  <a:lnTo>
                    <a:pt x="1593" y="3446"/>
                  </a:lnTo>
                  <a:lnTo>
                    <a:pt x="1700" y="3456"/>
                  </a:lnTo>
                  <a:lnTo>
                    <a:pt x="1809" y="3461"/>
                  </a:lnTo>
                  <a:lnTo>
                    <a:pt x="1917" y="3456"/>
                  </a:lnTo>
                  <a:lnTo>
                    <a:pt x="2023" y="3446"/>
                  </a:lnTo>
                  <a:lnTo>
                    <a:pt x="2128" y="3429"/>
                  </a:lnTo>
                  <a:lnTo>
                    <a:pt x="2230" y="3406"/>
                  </a:lnTo>
                  <a:lnTo>
                    <a:pt x="2329" y="3376"/>
                  </a:lnTo>
                  <a:lnTo>
                    <a:pt x="2427" y="3340"/>
                  </a:lnTo>
                  <a:lnTo>
                    <a:pt x="2521" y="3299"/>
                  </a:lnTo>
                  <a:lnTo>
                    <a:pt x="2612" y="3252"/>
                  </a:lnTo>
                  <a:lnTo>
                    <a:pt x="2699" y="3199"/>
                  </a:lnTo>
                  <a:lnTo>
                    <a:pt x="2784" y="3142"/>
                  </a:lnTo>
                  <a:lnTo>
                    <a:pt x="2863" y="3079"/>
                  </a:lnTo>
                  <a:lnTo>
                    <a:pt x="2939" y="3012"/>
                  </a:lnTo>
                  <a:lnTo>
                    <a:pt x="3012" y="2939"/>
                  </a:lnTo>
                  <a:lnTo>
                    <a:pt x="3079" y="2863"/>
                  </a:lnTo>
                  <a:lnTo>
                    <a:pt x="3141" y="2783"/>
                  </a:lnTo>
                  <a:lnTo>
                    <a:pt x="3199" y="2699"/>
                  </a:lnTo>
                  <a:lnTo>
                    <a:pt x="3251" y="2612"/>
                  </a:lnTo>
                  <a:lnTo>
                    <a:pt x="3299" y="2521"/>
                  </a:lnTo>
                  <a:lnTo>
                    <a:pt x="3339" y="2428"/>
                  </a:lnTo>
                  <a:lnTo>
                    <a:pt x="3376" y="2330"/>
                  </a:lnTo>
                  <a:lnTo>
                    <a:pt x="3405" y="2231"/>
                  </a:lnTo>
                  <a:lnTo>
                    <a:pt x="3429" y="2128"/>
                  </a:lnTo>
                  <a:lnTo>
                    <a:pt x="3446" y="2024"/>
                  </a:lnTo>
                  <a:lnTo>
                    <a:pt x="3456" y="1917"/>
                  </a:lnTo>
                  <a:lnTo>
                    <a:pt x="3460" y="1808"/>
                  </a:lnTo>
                  <a:lnTo>
                    <a:pt x="3456" y="1700"/>
                  </a:lnTo>
                  <a:lnTo>
                    <a:pt x="3446" y="1593"/>
                  </a:lnTo>
                  <a:lnTo>
                    <a:pt x="3429" y="1489"/>
                  </a:lnTo>
                  <a:lnTo>
                    <a:pt x="3405" y="1387"/>
                  </a:lnTo>
                  <a:lnTo>
                    <a:pt x="3376" y="1286"/>
                  </a:lnTo>
                  <a:lnTo>
                    <a:pt x="3339" y="1190"/>
                  </a:lnTo>
                  <a:lnTo>
                    <a:pt x="3299" y="1096"/>
                  </a:lnTo>
                  <a:lnTo>
                    <a:pt x="3251" y="1005"/>
                  </a:lnTo>
                  <a:lnTo>
                    <a:pt x="3199" y="918"/>
                  </a:lnTo>
                  <a:lnTo>
                    <a:pt x="3141" y="833"/>
                  </a:lnTo>
                  <a:lnTo>
                    <a:pt x="3079" y="754"/>
                  </a:lnTo>
                  <a:lnTo>
                    <a:pt x="3012" y="678"/>
                  </a:lnTo>
                  <a:lnTo>
                    <a:pt x="2939" y="605"/>
                  </a:lnTo>
                  <a:lnTo>
                    <a:pt x="2863" y="538"/>
                  </a:lnTo>
                  <a:lnTo>
                    <a:pt x="2784" y="476"/>
                  </a:lnTo>
                  <a:lnTo>
                    <a:pt x="2699" y="418"/>
                  </a:lnTo>
                  <a:lnTo>
                    <a:pt x="2612" y="366"/>
                  </a:lnTo>
                  <a:lnTo>
                    <a:pt x="2521" y="318"/>
                  </a:lnTo>
                  <a:lnTo>
                    <a:pt x="2427" y="276"/>
                  </a:lnTo>
                  <a:lnTo>
                    <a:pt x="2329" y="241"/>
                  </a:lnTo>
                  <a:lnTo>
                    <a:pt x="2230" y="211"/>
                  </a:lnTo>
                  <a:lnTo>
                    <a:pt x="2128" y="187"/>
                  </a:lnTo>
                  <a:lnTo>
                    <a:pt x="2023" y="171"/>
                  </a:lnTo>
                  <a:lnTo>
                    <a:pt x="1917" y="161"/>
                  </a:lnTo>
                  <a:lnTo>
                    <a:pt x="1809" y="156"/>
                  </a:lnTo>
                  <a:close/>
                  <a:moveTo>
                    <a:pt x="1809" y="0"/>
                  </a:moveTo>
                  <a:lnTo>
                    <a:pt x="1918" y="4"/>
                  </a:lnTo>
                  <a:lnTo>
                    <a:pt x="2027" y="13"/>
                  </a:lnTo>
                  <a:lnTo>
                    <a:pt x="2133" y="29"/>
                  </a:lnTo>
                  <a:lnTo>
                    <a:pt x="2237" y="52"/>
                  </a:lnTo>
                  <a:lnTo>
                    <a:pt x="2339" y="79"/>
                  </a:lnTo>
                  <a:lnTo>
                    <a:pt x="2438" y="114"/>
                  </a:lnTo>
                  <a:lnTo>
                    <a:pt x="2535" y="153"/>
                  </a:lnTo>
                  <a:lnTo>
                    <a:pt x="2630" y="197"/>
                  </a:lnTo>
                  <a:lnTo>
                    <a:pt x="2720" y="248"/>
                  </a:lnTo>
                  <a:lnTo>
                    <a:pt x="2808" y="302"/>
                  </a:lnTo>
                  <a:lnTo>
                    <a:pt x="2893" y="362"/>
                  </a:lnTo>
                  <a:lnTo>
                    <a:pt x="2973" y="426"/>
                  </a:lnTo>
                  <a:lnTo>
                    <a:pt x="3050" y="494"/>
                  </a:lnTo>
                  <a:lnTo>
                    <a:pt x="3123" y="567"/>
                  </a:lnTo>
                  <a:lnTo>
                    <a:pt x="3191" y="644"/>
                  </a:lnTo>
                  <a:lnTo>
                    <a:pt x="3255" y="724"/>
                  </a:lnTo>
                  <a:lnTo>
                    <a:pt x="3315" y="809"/>
                  </a:lnTo>
                  <a:lnTo>
                    <a:pt x="3369" y="897"/>
                  </a:lnTo>
                  <a:lnTo>
                    <a:pt x="3420" y="987"/>
                  </a:lnTo>
                  <a:lnTo>
                    <a:pt x="3464" y="1082"/>
                  </a:lnTo>
                  <a:lnTo>
                    <a:pt x="3503" y="1179"/>
                  </a:lnTo>
                  <a:lnTo>
                    <a:pt x="3537" y="1278"/>
                  </a:lnTo>
                  <a:lnTo>
                    <a:pt x="3565" y="1380"/>
                  </a:lnTo>
                  <a:lnTo>
                    <a:pt x="3588" y="1483"/>
                  </a:lnTo>
                  <a:lnTo>
                    <a:pt x="3603" y="1590"/>
                  </a:lnTo>
                  <a:lnTo>
                    <a:pt x="3613" y="1698"/>
                  </a:lnTo>
                  <a:lnTo>
                    <a:pt x="3617" y="1808"/>
                  </a:lnTo>
                  <a:lnTo>
                    <a:pt x="3613" y="1918"/>
                  </a:lnTo>
                  <a:lnTo>
                    <a:pt x="3603" y="2027"/>
                  </a:lnTo>
                  <a:lnTo>
                    <a:pt x="3588" y="2133"/>
                  </a:lnTo>
                  <a:lnTo>
                    <a:pt x="3565" y="2237"/>
                  </a:lnTo>
                  <a:lnTo>
                    <a:pt x="3537" y="2340"/>
                  </a:lnTo>
                  <a:lnTo>
                    <a:pt x="3503" y="2439"/>
                  </a:lnTo>
                  <a:lnTo>
                    <a:pt x="3464" y="2535"/>
                  </a:lnTo>
                  <a:lnTo>
                    <a:pt x="3420" y="2630"/>
                  </a:lnTo>
                  <a:lnTo>
                    <a:pt x="3369" y="2720"/>
                  </a:lnTo>
                  <a:lnTo>
                    <a:pt x="3315" y="2808"/>
                  </a:lnTo>
                  <a:lnTo>
                    <a:pt x="3255" y="2893"/>
                  </a:lnTo>
                  <a:lnTo>
                    <a:pt x="3191" y="2973"/>
                  </a:lnTo>
                  <a:lnTo>
                    <a:pt x="3123" y="3050"/>
                  </a:lnTo>
                  <a:lnTo>
                    <a:pt x="3050" y="3123"/>
                  </a:lnTo>
                  <a:lnTo>
                    <a:pt x="2973" y="3191"/>
                  </a:lnTo>
                  <a:lnTo>
                    <a:pt x="2893" y="3255"/>
                  </a:lnTo>
                  <a:lnTo>
                    <a:pt x="2808" y="3314"/>
                  </a:lnTo>
                  <a:lnTo>
                    <a:pt x="2720" y="3369"/>
                  </a:lnTo>
                  <a:lnTo>
                    <a:pt x="2630" y="3420"/>
                  </a:lnTo>
                  <a:lnTo>
                    <a:pt x="2535" y="3464"/>
                  </a:lnTo>
                  <a:lnTo>
                    <a:pt x="2438" y="3504"/>
                  </a:lnTo>
                  <a:lnTo>
                    <a:pt x="2339" y="3538"/>
                  </a:lnTo>
                  <a:lnTo>
                    <a:pt x="2237" y="3565"/>
                  </a:lnTo>
                  <a:lnTo>
                    <a:pt x="2133" y="3587"/>
                  </a:lnTo>
                  <a:lnTo>
                    <a:pt x="2027" y="3604"/>
                  </a:lnTo>
                  <a:lnTo>
                    <a:pt x="1918" y="3614"/>
                  </a:lnTo>
                  <a:lnTo>
                    <a:pt x="1809" y="3617"/>
                  </a:lnTo>
                  <a:lnTo>
                    <a:pt x="1699" y="3614"/>
                  </a:lnTo>
                  <a:lnTo>
                    <a:pt x="1590" y="3604"/>
                  </a:lnTo>
                  <a:lnTo>
                    <a:pt x="1483" y="3587"/>
                  </a:lnTo>
                  <a:lnTo>
                    <a:pt x="1380" y="3565"/>
                  </a:lnTo>
                  <a:lnTo>
                    <a:pt x="1277" y="3538"/>
                  </a:lnTo>
                  <a:lnTo>
                    <a:pt x="1178" y="3504"/>
                  </a:lnTo>
                  <a:lnTo>
                    <a:pt x="1082" y="3464"/>
                  </a:lnTo>
                  <a:lnTo>
                    <a:pt x="987" y="3420"/>
                  </a:lnTo>
                  <a:lnTo>
                    <a:pt x="897" y="3369"/>
                  </a:lnTo>
                  <a:lnTo>
                    <a:pt x="809" y="3314"/>
                  </a:lnTo>
                  <a:lnTo>
                    <a:pt x="724" y="3255"/>
                  </a:lnTo>
                  <a:lnTo>
                    <a:pt x="644" y="3191"/>
                  </a:lnTo>
                  <a:lnTo>
                    <a:pt x="567" y="3123"/>
                  </a:lnTo>
                  <a:lnTo>
                    <a:pt x="494" y="3050"/>
                  </a:lnTo>
                  <a:lnTo>
                    <a:pt x="426" y="2973"/>
                  </a:lnTo>
                  <a:lnTo>
                    <a:pt x="362" y="2893"/>
                  </a:lnTo>
                  <a:lnTo>
                    <a:pt x="302" y="2808"/>
                  </a:lnTo>
                  <a:lnTo>
                    <a:pt x="247" y="2720"/>
                  </a:lnTo>
                  <a:lnTo>
                    <a:pt x="197" y="2630"/>
                  </a:lnTo>
                  <a:lnTo>
                    <a:pt x="153" y="2535"/>
                  </a:lnTo>
                  <a:lnTo>
                    <a:pt x="113" y="2439"/>
                  </a:lnTo>
                  <a:lnTo>
                    <a:pt x="79" y="2340"/>
                  </a:lnTo>
                  <a:lnTo>
                    <a:pt x="52" y="2237"/>
                  </a:lnTo>
                  <a:lnTo>
                    <a:pt x="30" y="2133"/>
                  </a:lnTo>
                  <a:lnTo>
                    <a:pt x="13" y="2027"/>
                  </a:lnTo>
                  <a:lnTo>
                    <a:pt x="3" y="1918"/>
                  </a:lnTo>
                  <a:lnTo>
                    <a:pt x="0" y="1808"/>
                  </a:lnTo>
                  <a:lnTo>
                    <a:pt x="3" y="1698"/>
                  </a:lnTo>
                  <a:lnTo>
                    <a:pt x="13" y="1590"/>
                  </a:lnTo>
                  <a:lnTo>
                    <a:pt x="30" y="1483"/>
                  </a:lnTo>
                  <a:lnTo>
                    <a:pt x="52" y="1380"/>
                  </a:lnTo>
                  <a:lnTo>
                    <a:pt x="79" y="1278"/>
                  </a:lnTo>
                  <a:lnTo>
                    <a:pt x="113" y="1179"/>
                  </a:lnTo>
                  <a:lnTo>
                    <a:pt x="153" y="1082"/>
                  </a:lnTo>
                  <a:lnTo>
                    <a:pt x="197" y="987"/>
                  </a:lnTo>
                  <a:lnTo>
                    <a:pt x="247" y="897"/>
                  </a:lnTo>
                  <a:lnTo>
                    <a:pt x="302" y="809"/>
                  </a:lnTo>
                  <a:lnTo>
                    <a:pt x="362" y="724"/>
                  </a:lnTo>
                  <a:lnTo>
                    <a:pt x="426" y="644"/>
                  </a:lnTo>
                  <a:lnTo>
                    <a:pt x="494" y="567"/>
                  </a:lnTo>
                  <a:lnTo>
                    <a:pt x="567" y="494"/>
                  </a:lnTo>
                  <a:lnTo>
                    <a:pt x="644" y="426"/>
                  </a:lnTo>
                  <a:lnTo>
                    <a:pt x="724" y="362"/>
                  </a:lnTo>
                  <a:lnTo>
                    <a:pt x="809" y="302"/>
                  </a:lnTo>
                  <a:lnTo>
                    <a:pt x="897" y="248"/>
                  </a:lnTo>
                  <a:lnTo>
                    <a:pt x="987" y="197"/>
                  </a:lnTo>
                  <a:lnTo>
                    <a:pt x="1082" y="153"/>
                  </a:lnTo>
                  <a:lnTo>
                    <a:pt x="1178" y="114"/>
                  </a:lnTo>
                  <a:lnTo>
                    <a:pt x="1277" y="79"/>
                  </a:lnTo>
                  <a:lnTo>
                    <a:pt x="1380" y="52"/>
                  </a:lnTo>
                  <a:lnTo>
                    <a:pt x="1483" y="29"/>
                  </a:lnTo>
                  <a:lnTo>
                    <a:pt x="1590" y="13"/>
                  </a:lnTo>
                  <a:lnTo>
                    <a:pt x="1699" y="4"/>
                  </a:lnTo>
                  <a:lnTo>
                    <a:pt x="1809"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a:off x="4507539" y="551674"/>
              <a:ext cx="62278" cy="264682"/>
            </a:xfrm>
            <a:custGeom>
              <a:avLst/>
              <a:gdLst>
                <a:gd name="T0" fmla="*/ 0 w 397"/>
                <a:gd name="T1" fmla="*/ 0 h 1686"/>
                <a:gd name="T2" fmla="*/ 397 w 397"/>
                <a:gd name="T3" fmla="*/ 0 h 1686"/>
                <a:gd name="T4" fmla="*/ 285 w 397"/>
                <a:gd name="T5" fmla="*/ 1686 h 1686"/>
                <a:gd name="T6" fmla="*/ 116 w 397"/>
                <a:gd name="T7" fmla="*/ 1686 h 1686"/>
                <a:gd name="T8" fmla="*/ 0 w 397"/>
                <a:gd name="T9" fmla="*/ 0 h 1686"/>
              </a:gdLst>
              <a:ahLst/>
              <a:cxnLst>
                <a:cxn ang="0">
                  <a:pos x="T0" y="T1"/>
                </a:cxn>
                <a:cxn ang="0">
                  <a:pos x="T2" y="T3"/>
                </a:cxn>
                <a:cxn ang="0">
                  <a:pos x="T4" y="T5"/>
                </a:cxn>
                <a:cxn ang="0">
                  <a:pos x="T6" y="T7"/>
                </a:cxn>
                <a:cxn ang="0">
                  <a:pos x="T8" y="T9"/>
                </a:cxn>
              </a:cxnLst>
              <a:rect l="0" t="0" r="r" b="b"/>
              <a:pathLst>
                <a:path w="397" h="1686">
                  <a:moveTo>
                    <a:pt x="0" y="0"/>
                  </a:moveTo>
                  <a:lnTo>
                    <a:pt x="397" y="0"/>
                  </a:lnTo>
                  <a:lnTo>
                    <a:pt x="285" y="1686"/>
                  </a:lnTo>
                  <a:lnTo>
                    <a:pt x="116" y="1686"/>
                  </a:lnTo>
                  <a:lnTo>
                    <a:pt x="0" y="0"/>
                  </a:lnTo>
                  <a:close/>
                </a:path>
              </a:pathLst>
            </a:custGeom>
            <a:solidFill>
              <a:srgbClr val="5098AC"/>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endParaRPr lang="en-US"/>
            </a:p>
          </p:txBody>
        </p:sp>
        <p:sp>
          <p:nvSpPr>
            <p:cNvPr id="25" name="Freeform 24"/>
            <p:cNvSpPr>
              <a:spLocks/>
            </p:cNvSpPr>
            <p:nvPr/>
          </p:nvSpPr>
          <p:spPr bwMode="auto">
            <a:xfrm>
              <a:off x="4501878" y="853157"/>
              <a:ext cx="73601" cy="75017"/>
            </a:xfrm>
            <a:custGeom>
              <a:avLst/>
              <a:gdLst>
                <a:gd name="T0" fmla="*/ 229 w 464"/>
                <a:gd name="T1" fmla="*/ 0 h 472"/>
                <a:gd name="T2" fmla="*/ 268 w 464"/>
                <a:gd name="T3" fmla="*/ 4 h 472"/>
                <a:gd name="T4" fmla="*/ 305 w 464"/>
                <a:gd name="T5" fmla="*/ 13 h 472"/>
                <a:gd name="T6" fmla="*/ 338 w 464"/>
                <a:gd name="T7" fmla="*/ 27 h 472"/>
                <a:gd name="T8" fmla="*/ 368 w 464"/>
                <a:gd name="T9" fmla="*/ 47 h 472"/>
                <a:gd name="T10" fmla="*/ 396 w 464"/>
                <a:gd name="T11" fmla="*/ 70 h 472"/>
                <a:gd name="T12" fmla="*/ 420 w 464"/>
                <a:gd name="T13" fmla="*/ 98 h 472"/>
                <a:gd name="T14" fmla="*/ 439 w 464"/>
                <a:gd name="T15" fmla="*/ 129 h 472"/>
                <a:gd name="T16" fmla="*/ 453 w 464"/>
                <a:gd name="T17" fmla="*/ 164 h 472"/>
                <a:gd name="T18" fmla="*/ 461 w 464"/>
                <a:gd name="T19" fmla="*/ 200 h 472"/>
                <a:gd name="T20" fmla="*/ 464 w 464"/>
                <a:gd name="T21" fmla="*/ 239 h 472"/>
                <a:gd name="T22" fmla="*/ 461 w 464"/>
                <a:gd name="T23" fmla="*/ 276 h 472"/>
                <a:gd name="T24" fmla="*/ 453 w 464"/>
                <a:gd name="T25" fmla="*/ 312 h 472"/>
                <a:gd name="T26" fmla="*/ 439 w 464"/>
                <a:gd name="T27" fmla="*/ 345 h 472"/>
                <a:gd name="T28" fmla="*/ 420 w 464"/>
                <a:gd name="T29" fmla="*/ 377 h 472"/>
                <a:gd name="T30" fmla="*/ 396 w 464"/>
                <a:gd name="T31" fmla="*/ 404 h 472"/>
                <a:gd name="T32" fmla="*/ 368 w 464"/>
                <a:gd name="T33" fmla="*/ 428 h 472"/>
                <a:gd name="T34" fmla="*/ 338 w 464"/>
                <a:gd name="T35" fmla="*/ 447 h 472"/>
                <a:gd name="T36" fmla="*/ 305 w 464"/>
                <a:gd name="T37" fmla="*/ 460 h 472"/>
                <a:gd name="T38" fmla="*/ 268 w 464"/>
                <a:gd name="T39" fmla="*/ 469 h 472"/>
                <a:gd name="T40" fmla="*/ 229 w 464"/>
                <a:gd name="T41" fmla="*/ 472 h 472"/>
                <a:gd name="T42" fmla="*/ 193 w 464"/>
                <a:gd name="T43" fmla="*/ 469 h 472"/>
                <a:gd name="T44" fmla="*/ 157 w 464"/>
                <a:gd name="T45" fmla="*/ 460 h 472"/>
                <a:gd name="T46" fmla="*/ 124 w 464"/>
                <a:gd name="T47" fmla="*/ 447 h 472"/>
                <a:gd name="T48" fmla="*/ 94 w 464"/>
                <a:gd name="T49" fmla="*/ 428 h 472"/>
                <a:gd name="T50" fmla="*/ 67 w 464"/>
                <a:gd name="T51" fmla="*/ 404 h 472"/>
                <a:gd name="T52" fmla="*/ 43 w 464"/>
                <a:gd name="T53" fmla="*/ 377 h 472"/>
                <a:gd name="T54" fmla="*/ 26 w 464"/>
                <a:gd name="T55" fmla="*/ 345 h 472"/>
                <a:gd name="T56" fmla="*/ 11 w 464"/>
                <a:gd name="T57" fmla="*/ 312 h 472"/>
                <a:gd name="T58" fmla="*/ 2 w 464"/>
                <a:gd name="T59" fmla="*/ 276 h 472"/>
                <a:gd name="T60" fmla="*/ 0 w 464"/>
                <a:gd name="T61" fmla="*/ 239 h 472"/>
                <a:gd name="T62" fmla="*/ 2 w 464"/>
                <a:gd name="T63" fmla="*/ 200 h 472"/>
                <a:gd name="T64" fmla="*/ 11 w 464"/>
                <a:gd name="T65" fmla="*/ 164 h 472"/>
                <a:gd name="T66" fmla="*/ 26 w 464"/>
                <a:gd name="T67" fmla="*/ 129 h 472"/>
                <a:gd name="T68" fmla="*/ 43 w 464"/>
                <a:gd name="T69" fmla="*/ 98 h 472"/>
                <a:gd name="T70" fmla="*/ 67 w 464"/>
                <a:gd name="T71" fmla="*/ 70 h 472"/>
                <a:gd name="T72" fmla="*/ 94 w 464"/>
                <a:gd name="T73" fmla="*/ 47 h 472"/>
                <a:gd name="T74" fmla="*/ 124 w 464"/>
                <a:gd name="T75" fmla="*/ 27 h 472"/>
                <a:gd name="T76" fmla="*/ 157 w 464"/>
                <a:gd name="T77" fmla="*/ 13 h 472"/>
                <a:gd name="T78" fmla="*/ 193 w 464"/>
                <a:gd name="T79" fmla="*/ 4 h 472"/>
                <a:gd name="T80" fmla="*/ 229 w 464"/>
                <a:gd name="T81" fmla="*/ 0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64" h="472">
                  <a:moveTo>
                    <a:pt x="229" y="0"/>
                  </a:moveTo>
                  <a:lnTo>
                    <a:pt x="268" y="4"/>
                  </a:lnTo>
                  <a:lnTo>
                    <a:pt x="305" y="13"/>
                  </a:lnTo>
                  <a:lnTo>
                    <a:pt x="338" y="27"/>
                  </a:lnTo>
                  <a:lnTo>
                    <a:pt x="368" y="47"/>
                  </a:lnTo>
                  <a:lnTo>
                    <a:pt x="396" y="70"/>
                  </a:lnTo>
                  <a:lnTo>
                    <a:pt x="420" y="98"/>
                  </a:lnTo>
                  <a:lnTo>
                    <a:pt x="439" y="129"/>
                  </a:lnTo>
                  <a:lnTo>
                    <a:pt x="453" y="164"/>
                  </a:lnTo>
                  <a:lnTo>
                    <a:pt x="461" y="200"/>
                  </a:lnTo>
                  <a:lnTo>
                    <a:pt x="464" y="239"/>
                  </a:lnTo>
                  <a:lnTo>
                    <a:pt x="461" y="276"/>
                  </a:lnTo>
                  <a:lnTo>
                    <a:pt x="453" y="312"/>
                  </a:lnTo>
                  <a:lnTo>
                    <a:pt x="439" y="345"/>
                  </a:lnTo>
                  <a:lnTo>
                    <a:pt x="420" y="377"/>
                  </a:lnTo>
                  <a:lnTo>
                    <a:pt x="396" y="404"/>
                  </a:lnTo>
                  <a:lnTo>
                    <a:pt x="368" y="428"/>
                  </a:lnTo>
                  <a:lnTo>
                    <a:pt x="338" y="447"/>
                  </a:lnTo>
                  <a:lnTo>
                    <a:pt x="305" y="460"/>
                  </a:lnTo>
                  <a:lnTo>
                    <a:pt x="268" y="469"/>
                  </a:lnTo>
                  <a:lnTo>
                    <a:pt x="229" y="472"/>
                  </a:lnTo>
                  <a:lnTo>
                    <a:pt x="193" y="469"/>
                  </a:lnTo>
                  <a:lnTo>
                    <a:pt x="157" y="460"/>
                  </a:lnTo>
                  <a:lnTo>
                    <a:pt x="124" y="447"/>
                  </a:lnTo>
                  <a:lnTo>
                    <a:pt x="94" y="428"/>
                  </a:lnTo>
                  <a:lnTo>
                    <a:pt x="67" y="404"/>
                  </a:lnTo>
                  <a:lnTo>
                    <a:pt x="43" y="377"/>
                  </a:lnTo>
                  <a:lnTo>
                    <a:pt x="26" y="345"/>
                  </a:lnTo>
                  <a:lnTo>
                    <a:pt x="11" y="312"/>
                  </a:lnTo>
                  <a:lnTo>
                    <a:pt x="2" y="276"/>
                  </a:lnTo>
                  <a:lnTo>
                    <a:pt x="0" y="239"/>
                  </a:lnTo>
                  <a:lnTo>
                    <a:pt x="2" y="200"/>
                  </a:lnTo>
                  <a:lnTo>
                    <a:pt x="11" y="164"/>
                  </a:lnTo>
                  <a:lnTo>
                    <a:pt x="26" y="129"/>
                  </a:lnTo>
                  <a:lnTo>
                    <a:pt x="43" y="98"/>
                  </a:lnTo>
                  <a:lnTo>
                    <a:pt x="67" y="70"/>
                  </a:lnTo>
                  <a:lnTo>
                    <a:pt x="94" y="47"/>
                  </a:lnTo>
                  <a:lnTo>
                    <a:pt x="124" y="27"/>
                  </a:lnTo>
                  <a:lnTo>
                    <a:pt x="157" y="13"/>
                  </a:lnTo>
                  <a:lnTo>
                    <a:pt x="193" y="4"/>
                  </a:lnTo>
                  <a:lnTo>
                    <a:pt x="229" y="0"/>
                  </a:lnTo>
                  <a:close/>
                </a:path>
              </a:pathLst>
            </a:custGeom>
            <a:solidFill>
              <a:srgbClr val="5098AC"/>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endParaRPr lang="en-US"/>
            </a:p>
          </p:txBody>
        </p:sp>
      </p:grpSp>
      <p:sp>
        <p:nvSpPr>
          <p:cNvPr id="2" name="Content Placeholder 1"/>
          <p:cNvSpPr>
            <a:spLocks noGrp="1"/>
          </p:cNvSpPr>
          <p:nvPr>
            <p:ph idx="4294967295"/>
          </p:nvPr>
        </p:nvSpPr>
        <p:spPr>
          <a:xfrm>
            <a:off x="370390" y="1828800"/>
            <a:ext cx="8391645" cy="4114800"/>
          </a:xfrm>
          <a:noFill/>
          <a:ln>
            <a:noFill/>
          </a:ln>
        </p:spPr>
        <p:txBody>
          <a:bodyPr anchor="t" anchorCtr="1"/>
          <a:lstStyle/>
          <a:p>
            <a:pPr marL="0" indent="0">
              <a:spcBef>
                <a:spcPts val="0"/>
              </a:spcBef>
              <a:buNone/>
            </a:pPr>
            <a:r>
              <a:rPr lang="en-US" sz="1600" dirty="0"/>
              <a:t>Thank you for your support and commitment to providing financial education within our communities!  To demonstrate our impact with the work you do, we are collecting volunteer and educator feedback.</a:t>
            </a:r>
          </a:p>
          <a:p>
            <a:pPr marL="0" indent="0">
              <a:spcBef>
                <a:spcPts val="0"/>
              </a:spcBef>
              <a:buNone/>
            </a:pPr>
            <a:endParaRPr lang="en-US" sz="1600" dirty="0"/>
          </a:p>
          <a:p>
            <a:pPr marL="0" indent="0">
              <a:spcBef>
                <a:spcPts val="0"/>
              </a:spcBef>
              <a:buNone/>
            </a:pPr>
            <a:r>
              <a:rPr lang="en-US" sz="1600" dirty="0"/>
              <a:t>Please go to the following page to enter feedback - </a:t>
            </a:r>
            <a:r>
              <a:rPr lang="en-US" sz="1600" dirty="0">
                <a:hlinkClick r:id="rId4"/>
              </a:rPr>
              <a:t>https://handsonbanking.org/volunteerfeedback/</a:t>
            </a:r>
            <a:r>
              <a:rPr lang="en-US" sz="1600" dirty="0"/>
              <a:t>.</a:t>
            </a:r>
          </a:p>
          <a:p>
            <a:pPr marL="0" indent="0">
              <a:spcBef>
                <a:spcPts val="0"/>
              </a:spcBef>
              <a:buNone/>
            </a:pPr>
            <a:endParaRPr lang="en-US" sz="1600" dirty="0"/>
          </a:p>
          <a:p>
            <a:pPr marL="0" indent="0">
              <a:spcBef>
                <a:spcPts val="0"/>
              </a:spcBef>
              <a:buNone/>
            </a:pPr>
            <a:r>
              <a:rPr lang="en-US" sz="1600" dirty="0"/>
              <a:t>Please have your participants go to the following webpage to submit their feedback - </a:t>
            </a:r>
            <a:r>
              <a:rPr lang="en-US" sz="1600" dirty="0">
                <a:hlinkClick r:id="rId5"/>
              </a:rPr>
              <a:t>https://handsonbanking.org/participant-survey/</a:t>
            </a:r>
            <a:r>
              <a:rPr lang="en-US" sz="1600" dirty="0"/>
              <a:t>.  </a:t>
            </a:r>
          </a:p>
          <a:p>
            <a:pPr marL="0" indent="0">
              <a:spcBef>
                <a:spcPts val="0"/>
              </a:spcBef>
              <a:buNone/>
            </a:pPr>
            <a:endParaRPr lang="en-US" sz="1600" dirty="0"/>
          </a:p>
          <a:p>
            <a:pPr marL="0" indent="0">
              <a:spcBef>
                <a:spcPts val="0"/>
              </a:spcBef>
              <a:buNone/>
            </a:pPr>
            <a:r>
              <a:rPr lang="en-US" sz="1600" dirty="0"/>
              <a:t>The evaluation does not contain any personal information for participants or you. The evaluation will help us understand participants’ knowledge and confidence about money management topics and will help us better demonstrate the impact of our efforts. </a:t>
            </a:r>
          </a:p>
        </p:txBody>
      </p:sp>
    </p:spTree>
    <p:custDataLst>
      <p:tags r:id="rId1"/>
    </p:custDataLst>
    <p:extLst>
      <p:ext uri="{BB962C8B-B14F-4D97-AF65-F5344CB8AC3E}">
        <p14:creationId xmlns:p14="http://schemas.microsoft.com/office/powerpoint/2010/main" val="4128444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bwMode="auto">
          <a:xfrm>
            <a:off x="536575" y="2487613"/>
            <a:ext cx="8229600" cy="152082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ts val="1200"/>
              </a:spcAft>
              <a:buClrTx/>
              <a:buSzTx/>
              <a:buFont typeface="Wingdings" pitchFamily="2" charset="2"/>
              <a:buNone/>
              <a:tabLst/>
              <a:defRPr/>
            </a:pPr>
            <a:r>
              <a:rPr kumimoji="0" lang="en-US" sz="5400" b="0" i="0" u="none" strike="noStrike" kern="1200" cap="none" spc="0" normalizeH="0" baseline="0" noProof="0" dirty="0">
                <a:ln>
                  <a:noFill/>
                </a:ln>
                <a:solidFill>
                  <a:schemeClr val="bg1"/>
                </a:solidFill>
                <a:effectLst/>
                <a:uLnTx/>
                <a:uFillTx/>
                <a:ea typeface="Open Sans" panose="020B0606030504020204" pitchFamily="34" charset="0"/>
                <a:cs typeface="Open Sans" panose="020B0606030504020204" pitchFamily="34" charset="0"/>
              </a:rPr>
              <a:t>Handouts</a:t>
            </a:r>
          </a:p>
        </p:txBody>
      </p:sp>
    </p:spTree>
    <p:custDataLst>
      <p:tags r:id="rId1"/>
    </p:custDataLst>
    <p:extLst>
      <p:ext uri="{BB962C8B-B14F-4D97-AF65-F5344CB8AC3E}">
        <p14:creationId xmlns:p14="http://schemas.microsoft.com/office/powerpoint/2010/main" val="1256561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dirty="0"/>
              <a:t>Ten Tips for Credit Card Users</a:t>
            </a:r>
          </a:p>
        </p:txBody>
      </p:sp>
      <p:sp>
        <p:nvSpPr>
          <p:cNvPr id="31" name="TextBox 30"/>
          <p:cNvSpPr txBox="1"/>
          <p:nvPr/>
        </p:nvSpPr>
        <p:spPr>
          <a:xfrm>
            <a:off x="320721" y="1388475"/>
            <a:ext cx="8546831" cy="4924249"/>
          </a:xfrm>
          <a:prstGeom prst="rect">
            <a:avLst/>
          </a:prstGeom>
        </p:spPr>
        <p:txBody>
          <a:bodyPr vert="horz" wrap="square" lIns="91440" tIns="45720" rIns="91440" bIns="45720" rtlCol="0">
            <a:noAutofit/>
          </a:bodyPr>
          <a:lstStyle/>
          <a:p>
            <a:pPr marL="342900" indent="-342900">
              <a:spcBef>
                <a:spcPts val="800"/>
              </a:spcBef>
              <a:buFont typeface="+mj-lt"/>
              <a:buAutoNum type="arabicPeriod"/>
            </a:pPr>
            <a:r>
              <a:rPr lang="en-US" sz="1100" b="1" dirty="0">
                <a:latin typeface="Open Sans" panose="020B0606030504020204" pitchFamily="34" charset="0"/>
                <a:ea typeface="Open Sans" panose="020B0606030504020204" pitchFamily="34" charset="0"/>
                <a:cs typeface="Open Sans" panose="020B0606030504020204" pitchFamily="34" charset="0"/>
              </a:rPr>
              <a:t>Pay on time</a:t>
            </a:r>
            <a:r>
              <a:rPr lang="en-US" sz="1100" dirty="0">
                <a:latin typeface="Open Sans" panose="020B0606030504020204" pitchFamily="34" charset="0"/>
                <a:ea typeface="Open Sans" panose="020B0606030504020204" pitchFamily="34" charset="0"/>
                <a:cs typeface="Open Sans" panose="020B0606030504020204" pitchFamily="34" charset="0"/>
              </a:rPr>
              <a:t>. Ask your credit card issuer if it offers automatic payment options or email alerts to  remind you when a payment is due.</a:t>
            </a:r>
          </a:p>
          <a:p>
            <a:pPr marL="342900" indent="-342900">
              <a:spcBef>
                <a:spcPts val="800"/>
              </a:spcBef>
              <a:buFont typeface="+mj-lt"/>
              <a:buAutoNum type="arabicPeriod"/>
            </a:pPr>
            <a:r>
              <a:rPr lang="en-US" sz="1100" b="1" dirty="0">
                <a:latin typeface="Open Sans" panose="020B0606030504020204" pitchFamily="34" charset="0"/>
                <a:ea typeface="Open Sans" panose="020B0606030504020204" pitchFamily="34" charset="0"/>
                <a:cs typeface="Open Sans" panose="020B0606030504020204" pitchFamily="34" charset="0"/>
              </a:rPr>
              <a:t>Read your cardholder agreement—all of it. </a:t>
            </a:r>
            <a:r>
              <a:rPr lang="en-US" sz="1100" dirty="0">
                <a:latin typeface="Open Sans" panose="020B0606030504020204" pitchFamily="34" charset="0"/>
                <a:ea typeface="Open Sans" panose="020B0606030504020204" pitchFamily="34" charset="0"/>
                <a:cs typeface="Open Sans" panose="020B0606030504020204" pitchFamily="34" charset="0"/>
              </a:rPr>
              <a:t>The agreement spells out fees and finance  charges, so make sure you understand the terms. If you have questions, don’t hesitate to ask your  card issuer’s customer service agent.</a:t>
            </a:r>
          </a:p>
          <a:p>
            <a:pPr marL="342900" indent="-342900">
              <a:spcBef>
                <a:spcPts val="800"/>
              </a:spcBef>
              <a:buFont typeface="+mj-lt"/>
              <a:buAutoNum type="arabicPeriod"/>
            </a:pPr>
            <a:r>
              <a:rPr lang="en-US" sz="1100" b="1" dirty="0">
                <a:latin typeface="Open Sans" panose="020B0606030504020204" pitchFamily="34" charset="0"/>
                <a:ea typeface="Open Sans" panose="020B0606030504020204" pitchFamily="34" charset="0"/>
                <a:cs typeface="Open Sans" panose="020B0606030504020204" pitchFamily="34" charset="0"/>
              </a:rPr>
              <a:t>Learn the facts about finance charges. </a:t>
            </a:r>
            <a:r>
              <a:rPr lang="en-US" sz="1100" dirty="0">
                <a:latin typeface="Open Sans" panose="020B0606030504020204" pitchFamily="34" charset="0"/>
                <a:ea typeface="Open Sans" panose="020B0606030504020204" pitchFamily="34" charset="0"/>
                <a:cs typeface="Open Sans" panose="020B0606030504020204" pitchFamily="34" charset="0"/>
              </a:rPr>
              <a:t>If you don’t pay the entire amount due within the grace  period, you will be charged interest on the unpaid amount. Understanding how creditors calculate  interest can help you to manage your costs. Make sure you know the Annual Percentage Rate (APR),  Periodic Rate, and the method the creditor uses to calculate interest.</a:t>
            </a:r>
          </a:p>
          <a:p>
            <a:pPr marL="342900" indent="-342900">
              <a:spcBef>
                <a:spcPts val="800"/>
              </a:spcBef>
              <a:buFont typeface="+mj-lt"/>
              <a:buAutoNum type="arabicPeriod"/>
            </a:pPr>
            <a:r>
              <a:rPr lang="en-US" sz="1100" b="1" dirty="0">
                <a:latin typeface="Open Sans" panose="020B0606030504020204" pitchFamily="34" charset="0"/>
                <a:ea typeface="Open Sans" panose="020B0606030504020204" pitchFamily="34" charset="0"/>
                <a:cs typeface="Open Sans" panose="020B0606030504020204" pitchFamily="34" charset="0"/>
              </a:rPr>
              <a:t>Know your credit limit. </a:t>
            </a:r>
            <a:r>
              <a:rPr lang="en-US" sz="1100" dirty="0">
                <a:latin typeface="Open Sans" panose="020B0606030504020204" pitchFamily="34" charset="0"/>
                <a:ea typeface="Open Sans" panose="020B0606030504020204" pitchFamily="34" charset="0"/>
                <a:cs typeface="Open Sans" panose="020B0606030504020204" pitchFamily="34" charset="0"/>
              </a:rPr>
              <a:t>Monitor your account so you know how much available credit you have.  Stay well below your limit in case you need to make an emergency purchase.</a:t>
            </a:r>
          </a:p>
          <a:p>
            <a:pPr marL="342900" indent="-342900">
              <a:spcBef>
                <a:spcPts val="800"/>
              </a:spcBef>
              <a:buFont typeface="+mj-lt"/>
              <a:buAutoNum type="arabicPeriod"/>
            </a:pPr>
            <a:r>
              <a:rPr lang="en-US" sz="1100" b="1" dirty="0">
                <a:latin typeface="Open Sans" panose="020B0606030504020204" pitchFamily="34" charset="0"/>
                <a:ea typeface="Open Sans" panose="020B0606030504020204" pitchFamily="34" charset="0"/>
                <a:cs typeface="Open Sans" panose="020B0606030504020204" pitchFamily="34" charset="0"/>
              </a:rPr>
              <a:t>Create a budget and stick to it. </a:t>
            </a:r>
            <a:r>
              <a:rPr lang="en-US" sz="1100" dirty="0">
                <a:latin typeface="Open Sans" panose="020B0606030504020204" pitchFamily="34" charset="0"/>
                <a:ea typeface="Open Sans" panose="020B0606030504020204" pitchFamily="34" charset="0"/>
                <a:cs typeface="Open Sans" panose="020B0606030504020204" pitchFamily="34" charset="0"/>
              </a:rPr>
              <a:t>Budgeting helps you keep control of your finances and resist  spending sprees. If you plan ahead, you’ll know whether or not you can afford a particular purchase.</a:t>
            </a:r>
          </a:p>
          <a:p>
            <a:pPr marL="342900" indent="-342900">
              <a:spcBef>
                <a:spcPts val="800"/>
              </a:spcBef>
              <a:buFont typeface="+mj-lt"/>
              <a:buAutoNum type="arabicPeriod"/>
            </a:pPr>
            <a:r>
              <a:rPr lang="en-US" sz="1100" b="1" dirty="0">
                <a:latin typeface="Open Sans" panose="020B0606030504020204" pitchFamily="34" charset="0"/>
                <a:ea typeface="Open Sans" panose="020B0606030504020204" pitchFamily="34" charset="0"/>
                <a:cs typeface="Open Sans" panose="020B0606030504020204" pitchFamily="34" charset="0"/>
              </a:rPr>
              <a:t>Reduce your debt. </a:t>
            </a:r>
            <a:r>
              <a:rPr lang="en-US" sz="1100" dirty="0">
                <a:latin typeface="Open Sans" panose="020B0606030504020204" pitchFamily="34" charset="0"/>
                <a:ea typeface="Open Sans" panose="020B0606030504020204" pitchFamily="34" charset="0"/>
                <a:cs typeface="Open Sans" panose="020B0606030504020204" pitchFamily="34" charset="0"/>
              </a:rPr>
              <a:t>Keep your credit card balance low and don’t take on more debt than you can handle. This will also help your credit score.</a:t>
            </a:r>
          </a:p>
          <a:p>
            <a:pPr marL="342900" indent="-342900">
              <a:spcBef>
                <a:spcPts val="800"/>
              </a:spcBef>
              <a:buFont typeface="+mj-lt"/>
              <a:buAutoNum type="arabicPeriod"/>
            </a:pPr>
            <a:r>
              <a:rPr lang="en-US" sz="1100" b="1" dirty="0">
                <a:latin typeface="Open Sans" panose="020B0606030504020204" pitchFamily="34" charset="0"/>
                <a:ea typeface="Open Sans" panose="020B0606030504020204" pitchFamily="34" charset="0"/>
                <a:cs typeface="Open Sans" panose="020B0606030504020204" pitchFamily="34" charset="0"/>
              </a:rPr>
              <a:t>Limit cash advances. </a:t>
            </a:r>
            <a:r>
              <a:rPr lang="en-US" sz="1100" dirty="0">
                <a:latin typeface="Open Sans" panose="020B0606030504020204" pitchFamily="34" charset="0"/>
                <a:ea typeface="Open Sans" panose="020B0606030504020204" pitchFamily="34" charset="0"/>
                <a:cs typeface="Open Sans" panose="020B0606030504020204" pitchFamily="34" charset="0"/>
              </a:rPr>
              <a:t>These advances often incur higher fees and finance charges.</a:t>
            </a:r>
          </a:p>
          <a:p>
            <a:pPr marL="342900" indent="-342900">
              <a:spcBef>
                <a:spcPts val="800"/>
              </a:spcBef>
              <a:buFont typeface="+mj-lt"/>
              <a:buAutoNum type="arabicPeriod"/>
            </a:pPr>
            <a:r>
              <a:rPr lang="en-US" sz="1100" b="1" dirty="0">
                <a:latin typeface="Open Sans" panose="020B0606030504020204" pitchFamily="34" charset="0"/>
                <a:ea typeface="Open Sans" panose="020B0606030504020204" pitchFamily="34" charset="0"/>
                <a:cs typeface="Open Sans" panose="020B0606030504020204" pitchFamily="34" charset="0"/>
              </a:rPr>
              <a:t>Applying for a new account? Think first. </a:t>
            </a:r>
            <a:r>
              <a:rPr lang="en-US" sz="1100" dirty="0">
                <a:latin typeface="Open Sans" panose="020B0606030504020204" pitchFamily="34" charset="0"/>
                <a:ea typeface="Open Sans" panose="020B0606030504020204" pitchFamily="34" charset="0"/>
                <a:cs typeface="Open Sans" panose="020B0606030504020204" pitchFamily="34" charset="0"/>
              </a:rPr>
              <a:t>When a potential lender requests your credit report, an  “inquiry” registers on your report. A high number of inquiries can negatively affect your credit score, so only apply for a new account when you really need it.</a:t>
            </a:r>
          </a:p>
          <a:p>
            <a:pPr marL="342900" indent="-342900">
              <a:spcBef>
                <a:spcPts val="800"/>
              </a:spcBef>
              <a:buFont typeface="+mj-lt"/>
              <a:buAutoNum type="arabicPeriod"/>
            </a:pPr>
            <a:r>
              <a:rPr lang="en-US" sz="1100" b="1" dirty="0">
                <a:latin typeface="Open Sans" panose="020B0606030504020204" pitchFamily="34" charset="0"/>
                <a:ea typeface="Open Sans" panose="020B0606030504020204" pitchFamily="34" charset="0"/>
                <a:cs typeface="Open Sans" panose="020B0606030504020204" pitchFamily="34" charset="0"/>
              </a:rPr>
              <a:t>Prevent credit card fraud. </a:t>
            </a:r>
            <a:r>
              <a:rPr lang="en-US" sz="1100" dirty="0">
                <a:latin typeface="Open Sans" panose="020B0606030504020204" pitchFamily="34" charset="0"/>
                <a:ea typeface="Open Sans" panose="020B0606030504020204" pitchFamily="34" charset="0"/>
                <a:cs typeface="Open Sans" panose="020B0606030504020204" pitchFamily="34" charset="0"/>
              </a:rPr>
              <a:t>Closely watch activity in your account. Many companies allow you to check your activity online at any time. Make sure that each transaction was made by you. If you notice suspicious activity, report it to your credit card issuer immediately.</a:t>
            </a:r>
          </a:p>
          <a:p>
            <a:pPr marL="342900" indent="-342900">
              <a:spcBef>
                <a:spcPts val="800"/>
              </a:spcBef>
              <a:buFont typeface="+mj-lt"/>
              <a:buAutoNum type="arabicPeriod"/>
            </a:pPr>
            <a:r>
              <a:rPr lang="en-US" sz="1100" b="1" dirty="0">
                <a:latin typeface="Open Sans" panose="020B0606030504020204" pitchFamily="34" charset="0"/>
                <a:ea typeface="Open Sans" panose="020B0606030504020204" pitchFamily="34" charset="0"/>
                <a:cs typeface="Open Sans" panose="020B0606030504020204" pitchFamily="34" charset="0"/>
              </a:rPr>
              <a:t>Review your credit report. </a:t>
            </a:r>
            <a:r>
              <a:rPr lang="en-US" sz="1100" dirty="0">
                <a:latin typeface="Open Sans" panose="020B0606030504020204" pitchFamily="34" charset="0"/>
                <a:ea typeface="Open Sans" panose="020B0606030504020204" pitchFamily="34" charset="0"/>
                <a:cs typeface="Open Sans" panose="020B0606030504020204" pitchFamily="34" charset="0"/>
              </a:rPr>
              <a:t>At www.annualcreditreport.com, you can receive one free  copy of your credit report once a year from each of the three largest credit bureaus in the United States.</a:t>
            </a:r>
          </a:p>
        </p:txBody>
      </p:sp>
    </p:spTree>
    <p:custDataLst>
      <p:tags r:id="rId1"/>
    </p:custDataLst>
    <p:extLst>
      <p:ext uri="{BB962C8B-B14F-4D97-AF65-F5344CB8AC3E}">
        <p14:creationId xmlns:p14="http://schemas.microsoft.com/office/powerpoint/2010/main" val="3621266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dirty="0"/>
              <a:t>Credit Card Quiz</a:t>
            </a:r>
          </a:p>
        </p:txBody>
      </p:sp>
      <p:sp>
        <p:nvSpPr>
          <p:cNvPr id="2" name="object 2"/>
          <p:cNvSpPr txBox="1"/>
          <p:nvPr/>
        </p:nvSpPr>
        <p:spPr>
          <a:xfrm rot="5400000">
            <a:off x="3558750" y="-2114892"/>
            <a:ext cx="757259" cy="7601806"/>
          </a:xfrm>
          <a:prstGeom prst="rect">
            <a:avLst/>
          </a:prstGeom>
        </p:spPr>
        <p:txBody>
          <a:bodyPr vert="vert270" wrap="square" lIns="0" tIns="14007" rIns="0" bIns="0" rtlCol="0">
            <a:spAutoFit/>
          </a:bodyPr>
          <a:lstStyle/>
          <a:p>
            <a:pPr marL="461707" marR="4483" indent="-151287" defTabSz="806867" fontAlgn="auto">
              <a:spcBef>
                <a:spcPts val="1663"/>
              </a:spcBef>
              <a:spcAft>
                <a:spcPts val="0"/>
              </a:spcAft>
              <a:buFontTx/>
              <a:buAutoNum type="arabicPeriod"/>
              <a:tabLst>
                <a:tab pos="462267" algn="l"/>
              </a:tabLst>
            </a:pP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How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frequently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are you entitled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to a free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copy of your credit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report from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each  of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1059" b="1"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agencies?</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612994" lvl="1" indent="-151287" defTabSz="806867" fontAlgn="auto">
              <a:spcBef>
                <a:spcPts val="361"/>
              </a:spcBef>
              <a:spcAft>
                <a:spcPts val="0"/>
              </a:spcAft>
              <a:buFontTx/>
              <a:buAutoNum type="alphaLcPeriod"/>
              <a:tabLst>
                <a:tab pos="613555"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 month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per</a:t>
            </a:r>
            <a:r>
              <a:rPr sz="882" spc="-13"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agency.</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612994" lvl="1" indent="-151287" defTabSz="806867" fontAlgn="auto">
              <a:spcBef>
                <a:spcPts val="0"/>
              </a:spcBef>
              <a:spcAft>
                <a:spcPts val="0"/>
              </a:spcAft>
              <a:buFontTx/>
              <a:buAutoNum type="alphaLcPeriod"/>
              <a:tabLst>
                <a:tab pos="613555"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year per</a:t>
            </a:r>
            <a:r>
              <a:rPr sz="882" spc="-13"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agency.</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612994" lvl="1" indent="-151287" defTabSz="806867" fontAlgn="auto">
              <a:spcBef>
                <a:spcPts val="0"/>
              </a:spcBef>
              <a:spcAft>
                <a:spcPts val="0"/>
              </a:spcAft>
              <a:buFontTx/>
              <a:buAutoNum type="alphaLcPeriod"/>
              <a:tabLst>
                <a:tab pos="613555"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every two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years per</a:t>
            </a:r>
            <a:r>
              <a:rPr sz="882"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agency.</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612994" lvl="1" indent="-151287" defTabSz="806867" fontAlgn="auto">
              <a:spcBef>
                <a:spcPts val="0"/>
              </a:spcBef>
              <a:spcAft>
                <a:spcPts val="0"/>
              </a:spcAft>
              <a:buFontTx/>
              <a:buAutoNum type="alphaLcPeriod"/>
              <a:tabLst>
                <a:tab pos="613555"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Never—you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always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have to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pay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for</a:t>
            </a:r>
            <a:r>
              <a:rPr sz="882"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it.</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object 3"/>
          <p:cNvSpPr txBox="1"/>
          <p:nvPr/>
        </p:nvSpPr>
        <p:spPr>
          <a:xfrm rot="5400000">
            <a:off x="3234989" y="-582169"/>
            <a:ext cx="757259" cy="6336936"/>
          </a:xfrm>
          <a:prstGeom prst="rect">
            <a:avLst/>
          </a:prstGeom>
        </p:spPr>
        <p:txBody>
          <a:bodyPr vert="vert270" wrap="square" lIns="0" tIns="11766" rIns="0" bIns="0" rtlCol="0">
            <a:spAutoFit/>
          </a:bodyPr>
          <a:lstStyle/>
          <a:p>
            <a:pPr marL="162494" indent="-151287" defTabSz="806867" fontAlgn="auto">
              <a:spcBef>
                <a:spcPts val="93"/>
              </a:spcBef>
              <a:spcAft>
                <a:spcPts val="0"/>
              </a:spcAft>
              <a:buFontTx/>
              <a:buAutoNum type="arabicPeriod" startAt="2"/>
              <a:tabLst>
                <a:tab pos="162494" algn="l"/>
              </a:tabLst>
            </a:pP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maximum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amount you can carry as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balance on your credit card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is</a:t>
            </a:r>
            <a:r>
              <a:rPr sz="1059" b="1" spc="-35"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called:</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64211" lvl="1" indent="-151287" defTabSz="806867" fontAlgn="auto">
              <a:spcBef>
                <a:spcPts val="361"/>
              </a:spcBef>
              <a:spcAft>
                <a:spcPts val="0"/>
              </a:spcAft>
              <a:buFontTx/>
              <a:buAutoNum type="alphaLcPeriod"/>
              <a:tabLst>
                <a:tab pos="36421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882" spc="-88"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Balance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64211" lvl="1" indent="-151287" defTabSz="806867" fontAlgn="auto">
              <a:spcBef>
                <a:spcPts val="0"/>
              </a:spcBef>
              <a:spcAft>
                <a:spcPts val="0"/>
              </a:spcAft>
              <a:buFontTx/>
              <a:buAutoNum type="alphaLcPeriod"/>
              <a:tabLst>
                <a:tab pos="36421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Revolving</a:t>
            </a:r>
            <a:r>
              <a:rPr sz="882" spc="-88"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Debt</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64211" lvl="1" indent="-151287" defTabSz="806867" fontAlgn="auto">
              <a:spcBef>
                <a:spcPts val="0"/>
              </a:spcBef>
              <a:spcAft>
                <a:spcPts val="0"/>
              </a:spcAft>
              <a:buFontTx/>
              <a:buAutoNum type="alphaLcPeriod"/>
              <a:tabLst>
                <a:tab pos="36421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Limit</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64211" lvl="1" indent="-151287" defTabSz="806867" fontAlgn="auto">
              <a:spcBef>
                <a:spcPts val="0"/>
              </a:spcBef>
              <a:spcAft>
                <a:spcPts val="0"/>
              </a:spcAft>
              <a:buFontTx/>
              <a:buAutoNum type="alphaLcPeriod"/>
              <a:tabLst>
                <a:tab pos="36421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Free</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Money</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object 4"/>
          <p:cNvSpPr txBox="1"/>
          <p:nvPr/>
        </p:nvSpPr>
        <p:spPr>
          <a:xfrm rot="5400000">
            <a:off x="3705949" y="-136341"/>
            <a:ext cx="920252" cy="7441849"/>
          </a:xfrm>
          <a:prstGeom prst="rect">
            <a:avLst/>
          </a:prstGeom>
        </p:spPr>
        <p:txBody>
          <a:bodyPr vert="vert270" wrap="square" lIns="0" tIns="11766" rIns="0" bIns="0" rtlCol="0">
            <a:spAutoFit/>
          </a:bodyPr>
          <a:lstStyle/>
          <a:p>
            <a:pPr marL="162494" marR="4483" indent="-151287" defTabSz="806867" fontAlgn="auto">
              <a:spcBef>
                <a:spcPts val="93"/>
              </a:spcBef>
              <a:spcAft>
                <a:spcPts val="0"/>
              </a:spcAft>
              <a:buFontTx/>
              <a:buAutoNum type="arabicPeriod" startAt="3"/>
              <a:tabLst>
                <a:tab pos="162494" algn="l"/>
              </a:tabLst>
            </a:pP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Paying on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time is important. Missing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your payment due date can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result in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additional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finance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charges and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late fees. To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help you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make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payments on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time,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a:t>
            </a:r>
            <a:r>
              <a:rPr sz="1059" b="1" spc="-26"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can:</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361"/>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Monitor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your account with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online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banking.</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Sign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up for e-mail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alerts.</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Sign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up for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automatic payments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to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your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card.</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All of the</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above.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object 5"/>
          <p:cNvSpPr txBox="1"/>
          <p:nvPr/>
        </p:nvSpPr>
        <p:spPr>
          <a:xfrm rot="5400000">
            <a:off x="3378715" y="1270673"/>
            <a:ext cx="757259" cy="6624389"/>
          </a:xfrm>
          <a:prstGeom prst="rect">
            <a:avLst/>
          </a:prstGeom>
        </p:spPr>
        <p:txBody>
          <a:bodyPr vert="vert270" wrap="square" lIns="0" tIns="11766" rIns="0" bIns="0" rtlCol="0">
            <a:spAutoFit/>
          </a:bodyPr>
          <a:lstStyle/>
          <a:p>
            <a:pPr marL="162494" indent="-151287" defTabSz="806867" fontAlgn="auto">
              <a:spcBef>
                <a:spcPts val="93"/>
              </a:spcBef>
              <a:spcAft>
                <a:spcPts val="0"/>
              </a:spcAft>
              <a:buFontTx/>
              <a:buAutoNum type="arabicPeriod" startAt="4"/>
              <a:tabLst>
                <a:tab pos="162494" algn="l"/>
              </a:tabLst>
            </a:pP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Which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of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following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entities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would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be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interested in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knowing your credit</a:t>
            </a:r>
            <a:r>
              <a:rPr sz="1059" b="1" spc="-57"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score?</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221" lvl="1" indent="-150727" defTabSz="806867" fontAlgn="auto">
              <a:spcBef>
                <a:spcPts val="361"/>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Landlord</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Home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mortgage</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lender</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Car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loan</a:t>
            </a:r>
            <a:r>
              <a:rPr sz="882"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lender</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All of the</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above.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object 6"/>
          <p:cNvSpPr txBox="1"/>
          <p:nvPr/>
        </p:nvSpPr>
        <p:spPr>
          <a:xfrm rot="5400000">
            <a:off x="3493612" y="2072563"/>
            <a:ext cx="757259" cy="6854183"/>
          </a:xfrm>
          <a:prstGeom prst="rect">
            <a:avLst/>
          </a:prstGeom>
        </p:spPr>
        <p:txBody>
          <a:bodyPr vert="vert270" wrap="square" lIns="0" tIns="11766" rIns="0" bIns="0" rtlCol="0">
            <a:spAutoFit/>
          </a:bodyPr>
          <a:lstStyle/>
          <a:p>
            <a:pPr marL="162494" indent="-151287" defTabSz="806867" fontAlgn="auto">
              <a:spcBef>
                <a:spcPts val="93"/>
              </a:spcBef>
              <a:spcAft>
                <a:spcPts val="0"/>
              </a:spcAft>
              <a:buFontTx/>
              <a:buAutoNum type="arabicPeriod" startAt="5"/>
              <a:tabLst>
                <a:tab pos="162494" algn="l"/>
              </a:tabLst>
            </a:pP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Annual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Percentage Rate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(APR)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on your credit card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refers</a:t>
            </a:r>
            <a:r>
              <a:rPr sz="1059" b="1" spc="-18"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to:</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marR="4483" lvl="1" indent="-151287" defTabSz="806867" fontAlgn="auto">
              <a:spcBef>
                <a:spcPts val="361"/>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periodic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rate, expressed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as an annual amount,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used to compute the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finance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charge on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an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outstanding</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balance.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amount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of unused credit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have</a:t>
            </a:r>
            <a:r>
              <a:rPr sz="882"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available.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The maximum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amount you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can carry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as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balance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on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your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882" spc="-31"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card.</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fee.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object 14"/>
          <p:cNvSpPr txBox="1"/>
          <p:nvPr/>
        </p:nvSpPr>
        <p:spPr>
          <a:xfrm rot="5400000">
            <a:off x="6961087" y="4859101"/>
            <a:ext cx="887422" cy="3072524"/>
          </a:xfrm>
          <a:prstGeom prst="rect">
            <a:avLst/>
          </a:prstGeom>
        </p:spPr>
        <p:txBody>
          <a:bodyPr vert="vert" wrap="square" lIns="0" tIns="11766" rIns="0" bIns="0" rtlCol="0">
            <a:spAutoFit/>
          </a:bodyPr>
          <a:lstStyle/>
          <a:p>
            <a:pPr marL="11206" defTabSz="806867" fontAlgn="auto">
              <a:spcBef>
                <a:spcPts val="93"/>
              </a:spcBef>
              <a:spcAft>
                <a:spcPts val="0"/>
              </a:spcAft>
            </a:pPr>
            <a:r>
              <a:rPr sz="800" dirty="0">
                <a:solidFill>
                  <a:srgbClr val="231F20"/>
                </a:solidFill>
                <a:latin typeface="Open Sans Light" panose="020B0306030504020204" pitchFamily="34" charset="0"/>
                <a:cs typeface="Open Sans Light" panose="020B0306030504020204" pitchFamily="34" charset="0"/>
              </a:rPr>
              <a:t>Answers</a:t>
            </a:r>
            <a:endParaRPr sz="800" dirty="0">
              <a:solidFill>
                <a:prstClr val="black"/>
              </a:solidFill>
              <a:latin typeface="Open Sans Light" panose="020B0306030504020204" pitchFamily="34" charset="0"/>
              <a:cs typeface="Open Sans Light" panose="020B0306030504020204" pitchFamily="34" charset="0"/>
            </a:endParaRPr>
          </a:p>
          <a:p>
            <a:pPr marL="112065" indent="-100858" defTabSz="806867" fontAlgn="auto">
              <a:spcBef>
                <a:spcPts val="190"/>
              </a:spcBef>
              <a:spcAft>
                <a:spcPts val="0"/>
              </a:spcAft>
              <a:buFontTx/>
              <a:buAutoNum type="arabicPeriod"/>
              <a:tabLst>
                <a:tab pos="112065" algn="l"/>
              </a:tabLst>
            </a:pPr>
            <a:r>
              <a:rPr sz="800" spc="-4" dirty="0">
                <a:solidFill>
                  <a:srgbClr val="231F20"/>
                </a:solidFill>
                <a:latin typeface="Open Sans Light" panose="020B0306030504020204" pitchFamily="34" charset="0"/>
                <a:cs typeface="Open Sans Light" panose="020B0306030504020204" pitchFamily="34" charset="0"/>
              </a:rPr>
              <a:t>b—Once </a:t>
            </a:r>
            <a:r>
              <a:rPr sz="800" dirty="0">
                <a:solidFill>
                  <a:srgbClr val="231F20"/>
                </a:solidFill>
                <a:latin typeface="Open Sans Light" panose="020B0306030504020204" pitchFamily="34" charset="0"/>
                <a:cs typeface="Open Sans Light" panose="020B0306030504020204" pitchFamily="34" charset="0"/>
              </a:rPr>
              <a:t>a</a:t>
            </a:r>
            <a:r>
              <a:rPr sz="800" spc="-9"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year.</a:t>
            </a:r>
            <a:endParaRPr sz="800" dirty="0">
              <a:solidFill>
                <a:prstClr val="black"/>
              </a:solidFill>
              <a:latin typeface="Open Sans Light" panose="020B0306030504020204" pitchFamily="34" charset="0"/>
              <a:cs typeface="Open Sans Light" panose="020B0306030504020204" pitchFamily="34" charset="0"/>
            </a:endParaRPr>
          </a:p>
          <a:p>
            <a:pPr marL="112065" indent="-100858" defTabSz="806867" fontAlgn="auto">
              <a:spcBef>
                <a:spcPts val="0"/>
              </a:spcBef>
              <a:spcAft>
                <a:spcPts val="0"/>
              </a:spcAft>
              <a:buFontTx/>
              <a:buAutoNum type="arabicPeriod"/>
              <a:tabLst>
                <a:tab pos="112065" algn="l"/>
              </a:tabLst>
            </a:pPr>
            <a:r>
              <a:rPr sz="800" dirty="0">
                <a:solidFill>
                  <a:srgbClr val="231F20"/>
                </a:solidFill>
                <a:latin typeface="Open Sans Light" panose="020B0306030504020204" pitchFamily="34" charset="0"/>
                <a:cs typeface="Open Sans Light" panose="020B0306030504020204" pitchFamily="34" charset="0"/>
              </a:rPr>
              <a:t>c—Maximum </a:t>
            </a:r>
            <a:r>
              <a:rPr sz="800" spc="-4" dirty="0">
                <a:solidFill>
                  <a:srgbClr val="231F20"/>
                </a:solidFill>
                <a:latin typeface="Open Sans Light" panose="020B0306030504020204" pitchFamily="34" charset="0"/>
                <a:cs typeface="Open Sans Light" panose="020B0306030504020204" pitchFamily="34" charset="0"/>
              </a:rPr>
              <a:t>amount is </a:t>
            </a:r>
            <a:r>
              <a:rPr sz="800" dirty="0">
                <a:solidFill>
                  <a:srgbClr val="231F20"/>
                </a:solidFill>
                <a:latin typeface="Open Sans Light" panose="020B0306030504020204" pitchFamily="34" charset="0"/>
                <a:cs typeface="Open Sans Light" panose="020B0306030504020204" pitchFamily="34" charset="0"/>
              </a:rPr>
              <a:t>known </a:t>
            </a:r>
            <a:r>
              <a:rPr sz="800" spc="-4" dirty="0">
                <a:solidFill>
                  <a:srgbClr val="231F20"/>
                </a:solidFill>
                <a:latin typeface="Open Sans Light" panose="020B0306030504020204" pitchFamily="34" charset="0"/>
                <a:cs typeface="Open Sans Light" panose="020B0306030504020204" pitchFamily="34" charset="0"/>
              </a:rPr>
              <a:t>as your </a:t>
            </a:r>
            <a:r>
              <a:rPr sz="800" dirty="0">
                <a:solidFill>
                  <a:srgbClr val="231F20"/>
                </a:solidFill>
                <a:latin typeface="Open Sans Light" panose="020B0306030504020204" pitchFamily="34" charset="0"/>
                <a:cs typeface="Open Sans Light" panose="020B0306030504020204" pitchFamily="34" charset="0"/>
              </a:rPr>
              <a:t>credit</a:t>
            </a:r>
            <a:r>
              <a:rPr sz="800" spc="-18"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limit.</a:t>
            </a:r>
            <a:endParaRPr sz="800" dirty="0">
              <a:solidFill>
                <a:prstClr val="black"/>
              </a:solidFill>
              <a:latin typeface="Open Sans Light" panose="020B0306030504020204" pitchFamily="34" charset="0"/>
              <a:cs typeface="Open Sans Light" panose="020B0306030504020204" pitchFamily="34" charset="0"/>
            </a:endParaRPr>
          </a:p>
          <a:p>
            <a:pPr marL="112065" indent="-100858" defTabSz="806867" fontAlgn="auto">
              <a:spcBef>
                <a:spcPts val="0"/>
              </a:spcBef>
              <a:spcAft>
                <a:spcPts val="0"/>
              </a:spcAft>
              <a:buFontTx/>
              <a:buAutoNum type="arabicPeriod"/>
              <a:tabLst>
                <a:tab pos="112065" algn="l"/>
              </a:tabLst>
            </a:pPr>
            <a:r>
              <a:rPr sz="800" spc="-4" dirty="0">
                <a:solidFill>
                  <a:srgbClr val="231F20"/>
                </a:solidFill>
                <a:latin typeface="Open Sans Light" panose="020B0306030504020204" pitchFamily="34" charset="0"/>
                <a:cs typeface="Open Sans Light" panose="020B0306030504020204" pitchFamily="34" charset="0"/>
              </a:rPr>
              <a:t>d—All </a:t>
            </a:r>
            <a:r>
              <a:rPr sz="800" dirty="0">
                <a:solidFill>
                  <a:srgbClr val="231F20"/>
                </a:solidFill>
                <a:latin typeface="Open Sans Light" panose="020B0306030504020204" pitchFamily="34" charset="0"/>
                <a:cs typeface="Open Sans Light" panose="020B0306030504020204" pitchFamily="34" charset="0"/>
              </a:rPr>
              <a:t>of the</a:t>
            </a:r>
            <a:r>
              <a:rPr sz="800" spc="-79"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above.</a:t>
            </a:r>
            <a:endParaRPr sz="800" dirty="0">
              <a:solidFill>
                <a:prstClr val="black"/>
              </a:solidFill>
              <a:latin typeface="Open Sans Light" panose="020B0306030504020204" pitchFamily="34" charset="0"/>
              <a:cs typeface="Open Sans Light" panose="020B0306030504020204" pitchFamily="34" charset="0"/>
            </a:endParaRPr>
          </a:p>
          <a:p>
            <a:pPr marL="112065" indent="-100858" defTabSz="806867" fontAlgn="auto">
              <a:spcBef>
                <a:spcPts val="0"/>
              </a:spcBef>
              <a:spcAft>
                <a:spcPts val="0"/>
              </a:spcAft>
              <a:buFontTx/>
              <a:buAutoNum type="arabicPeriod"/>
              <a:tabLst>
                <a:tab pos="112065" algn="l"/>
              </a:tabLst>
            </a:pPr>
            <a:r>
              <a:rPr sz="800" spc="-4" dirty="0">
                <a:solidFill>
                  <a:srgbClr val="231F20"/>
                </a:solidFill>
                <a:latin typeface="Open Sans Light" panose="020B0306030504020204" pitchFamily="34" charset="0"/>
                <a:cs typeface="Open Sans Light" panose="020B0306030504020204" pitchFamily="34" charset="0"/>
              </a:rPr>
              <a:t>d—All </a:t>
            </a:r>
            <a:r>
              <a:rPr sz="800" dirty="0">
                <a:solidFill>
                  <a:srgbClr val="231F20"/>
                </a:solidFill>
                <a:latin typeface="Open Sans Light" panose="020B0306030504020204" pitchFamily="34" charset="0"/>
                <a:cs typeface="Open Sans Light" panose="020B0306030504020204" pitchFamily="34" charset="0"/>
              </a:rPr>
              <a:t>of the</a:t>
            </a:r>
            <a:r>
              <a:rPr sz="800" spc="-79"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above.</a:t>
            </a:r>
            <a:endParaRPr sz="800" dirty="0">
              <a:solidFill>
                <a:prstClr val="black"/>
              </a:solidFill>
              <a:latin typeface="Open Sans Light" panose="020B0306030504020204" pitchFamily="34" charset="0"/>
              <a:cs typeface="Open Sans Light" panose="020B0306030504020204" pitchFamily="34" charset="0"/>
            </a:endParaRPr>
          </a:p>
          <a:p>
            <a:pPr marL="112065" marR="4483" indent="-100858" defTabSz="806867" fontAlgn="auto">
              <a:spcBef>
                <a:spcPts val="0"/>
              </a:spcBef>
              <a:spcAft>
                <a:spcPts val="0"/>
              </a:spcAft>
              <a:buFontTx/>
              <a:buAutoNum type="arabicPeriod"/>
              <a:tabLst>
                <a:tab pos="112065" algn="l"/>
              </a:tabLst>
            </a:pPr>
            <a:r>
              <a:rPr sz="800" spc="-4" dirty="0">
                <a:solidFill>
                  <a:srgbClr val="231F20"/>
                </a:solidFill>
                <a:latin typeface="Open Sans Light" panose="020B0306030504020204" pitchFamily="34" charset="0"/>
                <a:cs typeface="Open Sans Light" panose="020B0306030504020204" pitchFamily="34" charset="0"/>
              </a:rPr>
              <a:t>a—The periodic </a:t>
            </a:r>
            <a:r>
              <a:rPr sz="800" dirty="0">
                <a:solidFill>
                  <a:srgbClr val="231F20"/>
                </a:solidFill>
                <a:latin typeface="Open Sans Light" panose="020B0306030504020204" pitchFamily="34" charset="0"/>
                <a:cs typeface="Open Sans Light" panose="020B0306030504020204" pitchFamily="34" charset="0"/>
              </a:rPr>
              <a:t>rate, expressed </a:t>
            </a:r>
            <a:r>
              <a:rPr sz="800" spc="-4" dirty="0">
                <a:solidFill>
                  <a:srgbClr val="231F20"/>
                </a:solidFill>
                <a:latin typeface="Open Sans Light" panose="020B0306030504020204" pitchFamily="34" charset="0"/>
                <a:cs typeface="Open Sans Light" panose="020B0306030504020204" pitchFamily="34" charset="0"/>
              </a:rPr>
              <a:t>as an annual amount, is </a:t>
            </a:r>
            <a:r>
              <a:rPr sz="800" dirty="0">
                <a:solidFill>
                  <a:srgbClr val="231F20"/>
                </a:solidFill>
                <a:latin typeface="Open Sans Light" panose="020B0306030504020204" pitchFamily="34" charset="0"/>
                <a:cs typeface="Open Sans Light" panose="020B0306030504020204" pitchFamily="34" charset="0"/>
              </a:rPr>
              <a:t>used  to compute the </a:t>
            </a:r>
            <a:r>
              <a:rPr sz="800" spc="-4" dirty="0">
                <a:solidFill>
                  <a:srgbClr val="231F20"/>
                </a:solidFill>
                <a:latin typeface="Open Sans Light" panose="020B0306030504020204" pitchFamily="34" charset="0"/>
                <a:cs typeface="Open Sans Light" panose="020B0306030504020204" pitchFamily="34" charset="0"/>
              </a:rPr>
              <a:t>finance </a:t>
            </a:r>
            <a:r>
              <a:rPr sz="800" dirty="0">
                <a:solidFill>
                  <a:srgbClr val="231F20"/>
                </a:solidFill>
                <a:latin typeface="Open Sans Light" panose="020B0306030504020204" pitchFamily="34" charset="0"/>
                <a:cs typeface="Open Sans Light" panose="020B0306030504020204" pitchFamily="34" charset="0"/>
              </a:rPr>
              <a:t>charge on </a:t>
            </a:r>
            <a:r>
              <a:rPr sz="800" spc="-4" dirty="0">
                <a:solidFill>
                  <a:srgbClr val="231F20"/>
                </a:solidFill>
                <a:latin typeface="Open Sans Light" panose="020B0306030504020204" pitchFamily="34" charset="0"/>
                <a:cs typeface="Open Sans Light" panose="020B0306030504020204" pitchFamily="34" charset="0"/>
              </a:rPr>
              <a:t>an </a:t>
            </a:r>
            <a:r>
              <a:rPr sz="800" dirty="0">
                <a:solidFill>
                  <a:srgbClr val="231F20"/>
                </a:solidFill>
                <a:latin typeface="Open Sans Light" panose="020B0306030504020204" pitchFamily="34" charset="0"/>
                <a:cs typeface="Open Sans Light" panose="020B0306030504020204" pitchFamily="34" charset="0"/>
              </a:rPr>
              <a:t>outstanding</a:t>
            </a:r>
            <a:r>
              <a:rPr sz="800" spc="-53"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balance.</a:t>
            </a:r>
            <a:endParaRPr sz="800" dirty="0">
              <a:solidFill>
                <a:prstClr val="black"/>
              </a:solidFill>
              <a:latin typeface="Open Sans Light" panose="020B0306030504020204" pitchFamily="34" charset="0"/>
              <a:cs typeface="Open Sans Light" panose="020B0306030504020204" pitchFamily="34" charset="0"/>
            </a:endParaRPr>
          </a:p>
        </p:txBody>
      </p:sp>
    </p:spTree>
    <p:custDataLst>
      <p:tags r:id="rId1"/>
    </p:custDataLst>
    <p:extLst>
      <p:ext uri="{BB962C8B-B14F-4D97-AF65-F5344CB8AC3E}">
        <p14:creationId xmlns:p14="http://schemas.microsoft.com/office/powerpoint/2010/main" val="1423089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itle"/>
          <p:cNvSpPr>
            <a:spLocks noGrp="1" noChangeArrowheads="1"/>
          </p:cNvSpPr>
          <p:nvPr>
            <p:ph type="title"/>
          </p:nvPr>
        </p:nvSpPr>
        <p:spPr/>
        <p:txBody>
          <a:bodyPr/>
          <a:lstStyle/>
          <a:p>
            <a:r>
              <a:rPr lang="en-US" sz="3200" dirty="0">
                <a:solidFill>
                  <a:schemeClr val="tx2"/>
                </a:solidFill>
              </a:rPr>
              <a:t>Credit Card Basics</a:t>
            </a:r>
          </a:p>
        </p:txBody>
      </p:sp>
      <p:pic>
        <p:nvPicPr>
          <p:cNvPr id="6" name="High School - All About Credit - The Basics of Credit Cards">
            <a:hlinkClick r:id="" action="ppaction://media"/>
            <a:extLst>
              <a:ext uri="{FF2B5EF4-FFF2-40B4-BE49-F238E27FC236}">
                <a16:creationId xmlns:a16="http://schemas.microsoft.com/office/drawing/2014/main" id="{2BD8C0C3-3107-45EC-8E3D-69FD66FD0097}"/>
              </a:ext>
              <a:ext uri="{C183D7F6-B498-43B3-948B-1728B52AA6E4}">
                <adec:decorative xmlns:adec="http://schemas.microsoft.com/office/drawing/2017/decorative" val="1"/>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854506" y="1733067"/>
            <a:ext cx="7434987" cy="4182180"/>
          </a:xfrm>
          <a:prstGeom prst="rect">
            <a:avLst/>
          </a:prstGeom>
          <a:ln w="19050" cap="sq">
            <a:solidFill>
              <a:schemeClr val="tx2"/>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533424434"/>
      </p:ext>
    </p:extLst>
  </p:cSld>
  <p:clrMapOvr>
    <a:masterClrMapping/>
  </p:clrMapOvr>
  <p:timing>
    <p:tnLst>
      <p:par>
        <p:cTn id="1" dur="indefinite" restart="never" nodeType="tmRoot">
          <p:childTnLst>
            <p:video>
              <p:cMediaNode vol="80000">
                <p:cTn id="2" fill="hold" display="0">
                  <p:stCondLst>
                    <p:cond delay="indefinite"/>
                  </p:stCondLst>
                </p:cTn>
                <p:tgtEl>
                  <p:spTgt spid="6"/>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Credit Card Basics</a:t>
            </a:r>
            <a:br>
              <a:rPr lang="en-US" dirty="0"/>
            </a:br>
            <a:endParaRPr lang="en-US" dirty="0"/>
          </a:p>
        </p:txBody>
      </p:sp>
      <p:sp>
        <p:nvSpPr>
          <p:cNvPr id="30723" name="Content Placeholder 2"/>
          <p:cNvSpPr>
            <a:spLocks noGrp="1"/>
          </p:cNvSpPr>
          <p:nvPr>
            <p:ph sz="half" idx="1"/>
          </p:nvPr>
        </p:nvSpPr>
        <p:spPr>
          <a:xfrm>
            <a:off x="339288" y="1384481"/>
            <a:ext cx="5682133" cy="4667052"/>
          </a:xfrm>
        </p:spPr>
        <p:txBody>
          <a:bodyPr anchor="ctr"/>
          <a:lstStyle/>
          <a:p>
            <a:r>
              <a:rPr lang="en-US" sz="1600" dirty="0"/>
              <a:t>Credit cards can be more convenient than cash</a:t>
            </a:r>
          </a:p>
          <a:p>
            <a:r>
              <a:rPr lang="en-US" sz="1600" dirty="0"/>
              <a:t>Every time you use your credit card, you are actually borrowing the money</a:t>
            </a:r>
          </a:p>
          <a:p>
            <a:r>
              <a:rPr lang="en-US" sz="1600" dirty="0"/>
              <a:t>Credit cards are called ‘revolving debt’ because as you pay the money back, your credit becomes available for you to use again</a:t>
            </a:r>
          </a:p>
          <a:p>
            <a:r>
              <a:rPr lang="en-US" sz="1600" dirty="0"/>
              <a:t>Payment flexibility:</a:t>
            </a:r>
          </a:p>
          <a:p>
            <a:pPr lvl="1"/>
            <a:r>
              <a:rPr lang="en-US" sz="1400" dirty="0"/>
              <a:t>The amount owed in full</a:t>
            </a:r>
          </a:p>
          <a:p>
            <a:pPr lvl="1"/>
            <a:r>
              <a:rPr lang="en-US" sz="1400" dirty="0"/>
              <a:t>Pay a partial payment</a:t>
            </a:r>
          </a:p>
          <a:p>
            <a:pPr lvl="1"/>
            <a:r>
              <a:rPr lang="en-US" sz="1400" dirty="0"/>
              <a:t>Just the minimum payment</a:t>
            </a:r>
          </a:p>
          <a:p>
            <a:r>
              <a:rPr lang="en-US" sz="1600" dirty="0"/>
              <a:t>Typically, you will not be charged interest on purchases if you pay your entire balance by the due date each month</a:t>
            </a:r>
            <a:endParaRPr lang="en-US" sz="1050" dirty="0"/>
          </a:p>
        </p:txBody>
      </p:sp>
      <p:pic>
        <p:nvPicPr>
          <p:cNvPr id="4" name="Picture 3" descr="icon of a debit car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81794" y="2382840"/>
            <a:ext cx="2395494" cy="2359048"/>
          </a:xfrm>
          <a:prstGeom prst="rect">
            <a:avLst/>
          </a:prstGeom>
        </p:spPr>
      </p:pic>
    </p:spTree>
    <p:custDataLst>
      <p:tags r:id="rId1"/>
    </p:custDataLst>
    <p:extLst>
      <p:ext uri="{BB962C8B-B14F-4D97-AF65-F5344CB8AC3E}">
        <p14:creationId xmlns:p14="http://schemas.microsoft.com/office/powerpoint/2010/main" val="252780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 presetClass="entr" presetSubtype="4" fill="hold" grpId="0" nodeType="withEffect">
                                  <p:stCondLst>
                                    <p:cond delay="0"/>
                                  </p:stCondLst>
                                  <p:childTnLst>
                                    <p:set>
                                      <p:cBhvr>
                                        <p:cTn id="22" dur="1" fill="hold">
                                          <p:stCondLst>
                                            <p:cond delay="0"/>
                                          </p:stCondLst>
                                        </p:cTn>
                                        <p:tgtEl>
                                          <p:spTgt spid="30723">
                                            <p:txEl>
                                              <p:pRg st="0" end="0"/>
                                            </p:txEl>
                                          </p:spTgt>
                                        </p:tgtEl>
                                        <p:attrNameLst>
                                          <p:attrName>style.visibility</p:attrName>
                                        </p:attrNameLst>
                                      </p:cBhvr>
                                      <p:to>
                                        <p:strVal val="visible"/>
                                      </p:to>
                                    </p:set>
                                    <p:anim calcmode="lin" valueType="num">
                                      <p:cBhvr additive="base">
                                        <p:cTn id="23" dur="5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0723">
                                            <p:txEl>
                                              <p:pRg st="1" end="1"/>
                                            </p:txEl>
                                          </p:spTgt>
                                        </p:tgtEl>
                                        <p:attrNameLst>
                                          <p:attrName>style.visibility</p:attrName>
                                        </p:attrNameLst>
                                      </p:cBhvr>
                                      <p:to>
                                        <p:strVal val="visible"/>
                                      </p:to>
                                    </p:set>
                                    <p:anim calcmode="lin" valueType="num">
                                      <p:cBhvr additive="base">
                                        <p:cTn id="29" dur="5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07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0723">
                                            <p:txEl>
                                              <p:pRg st="2" end="2"/>
                                            </p:txEl>
                                          </p:spTgt>
                                        </p:tgtEl>
                                        <p:attrNameLst>
                                          <p:attrName>style.visibility</p:attrName>
                                        </p:attrNameLst>
                                      </p:cBhvr>
                                      <p:to>
                                        <p:strVal val="visible"/>
                                      </p:to>
                                    </p:set>
                                    <p:anim calcmode="lin" valueType="num">
                                      <p:cBhvr additive="base">
                                        <p:cTn id="35" dur="500" fill="hold"/>
                                        <p:tgtEl>
                                          <p:spTgt spid="3072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07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0723">
                                            <p:txEl>
                                              <p:pRg st="3" end="3"/>
                                            </p:txEl>
                                          </p:spTgt>
                                        </p:tgtEl>
                                        <p:attrNameLst>
                                          <p:attrName>style.visibility</p:attrName>
                                        </p:attrNameLst>
                                      </p:cBhvr>
                                      <p:to>
                                        <p:strVal val="visible"/>
                                      </p:to>
                                    </p:set>
                                    <p:anim calcmode="lin" valueType="num">
                                      <p:cBhvr additive="base">
                                        <p:cTn id="41" dur="500" fill="hold"/>
                                        <p:tgtEl>
                                          <p:spTgt spid="30723">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0723">
                                            <p:txEl>
                                              <p:pRg st="3" end="3"/>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0723">
                                            <p:txEl>
                                              <p:pRg st="4" end="4"/>
                                            </p:txEl>
                                          </p:spTgt>
                                        </p:tgtEl>
                                        <p:attrNameLst>
                                          <p:attrName>style.visibility</p:attrName>
                                        </p:attrNameLst>
                                      </p:cBhvr>
                                      <p:to>
                                        <p:strVal val="visible"/>
                                      </p:to>
                                    </p:set>
                                    <p:anim calcmode="lin" valueType="num">
                                      <p:cBhvr additive="base">
                                        <p:cTn id="45" dur="500" fill="hold"/>
                                        <p:tgtEl>
                                          <p:spTgt spid="30723">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0723">
                                            <p:txEl>
                                              <p:pRg st="4" end="4"/>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0723">
                                            <p:txEl>
                                              <p:pRg st="5" end="5"/>
                                            </p:txEl>
                                          </p:spTgt>
                                        </p:tgtEl>
                                        <p:attrNameLst>
                                          <p:attrName>style.visibility</p:attrName>
                                        </p:attrNameLst>
                                      </p:cBhvr>
                                      <p:to>
                                        <p:strVal val="visible"/>
                                      </p:to>
                                    </p:set>
                                    <p:anim calcmode="lin" valueType="num">
                                      <p:cBhvr additive="base">
                                        <p:cTn id="49" dur="500" fill="hold"/>
                                        <p:tgtEl>
                                          <p:spTgt spid="30723">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0723">
                                            <p:txEl>
                                              <p:pRg st="5" end="5"/>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0723">
                                            <p:txEl>
                                              <p:pRg st="6" end="6"/>
                                            </p:txEl>
                                          </p:spTgt>
                                        </p:tgtEl>
                                        <p:attrNameLst>
                                          <p:attrName>style.visibility</p:attrName>
                                        </p:attrNameLst>
                                      </p:cBhvr>
                                      <p:to>
                                        <p:strVal val="visible"/>
                                      </p:to>
                                    </p:set>
                                    <p:anim calcmode="lin" valueType="num">
                                      <p:cBhvr additive="base">
                                        <p:cTn id="53" dur="500" fill="hold"/>
                                        <p:tgtEl>
                                          <p:spTgt spid="30723">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072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0723">
                                            <p:txEl>
                                              <p:pRg st="7" end="7"/>
                                            </p:txEl>
                                          </p:spTgt>
                                        </p:tgtEl>
                                        <p:attrNameLst>
                                          <p:attrName>style.visibility</p:attrName>
                                        </p:attrNameLst>
                                      </p:cBhvr>
                                      <p:to>
                                        <p:strVal val="visible"/>
                                      </p:to>
                                    </p:set>
                                    <p:anim calcmode="lin" valueType="num">
                                      <p:cBhvr additive="base">
                                        <p:cTn id="59" dur="500" fill="hold"/>
                                        <p:tgtEl>
                                          <p:spTgt spid="30723">
                                            <p:txEl>
                                              <p:pRg st="7" end="7"/>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072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Selecting a Credit Card</a:t>
            </a:r>
            <a:br>
              <a:rPr lang="en-US" dirty="0"/>
            </a:br>
            <a:endParaRPr lang="en-US" dirty="0"/>
          </a:p>
        </p:txBody>
      </p:sp>
      <p:sp>
        <p:nvSpPr>
          <p:cNvPr id="5" name="Content Placeholder 2">
            <a:extLst>
              <a:ext uri="{FF2B5EF4-FFF2-40B4-BE49-F238E27FC236}">
                <a16:creationId xmlns:a16="http://schemas.microsoft.com/office/drawing/2014/main" id="{8F2989F1-EAC3-4D7C-BCF0-29E5E58229B8}"/>
              </a:ext>
            </a:extLst>
          </p:cNvPr>
          <p:cNvSpPr txBox="1">
            <a:spLocks/>
          </p:cNvSpPr>
          <p:nvPr/>
        </p:nvSpPr>
        <p:spPr bwMode="auto">
          <a:xfrm>
            <a:off x="547730" y="1816729"/>
            <a:ext cx="8229600" cy="76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0"/>
              </a:spcBef>
              <a:spcAft>
                <a:spcPts val="1200"/>
              </a:spcAft>
              <a:buFont typeface="Wingdings"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lgn="l" rtl="0" eaLnBrk="1" fontAlgn="base" hangingPunct="1">
              <a:spcBef>
                <a:spcPts val="0"/>
              </a:spcBef>
              <a:spcAft>
                <a:spcPts val="1200"/>
              </a:spcAft>
              <a:buFont typeface="Verdana"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lgn="l" rtl="0" eaLnBrk="1" fontAlgn="base" hangingPunct="1">
              <a:spcBef>
                <a:spcPts val="0"/>
              </a:spcBef>
              <a:spcAft>
                <a:spcPts val="1200"/>
              </a:spcAft>
              <a:buFont typeface="Arial"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lgn="l" rtl="0" eaLnBrk="1" fontAlgn="base" hangingPunct="1">
              <a:spcBef>
                <a:spcPts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lgn="l" rtl="0" eaLnBrk="1" fontAlgn="base" hangingPunct="1">
              <a:spcBef>
                <a:spcPts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US" sz="2400" dirty="0"/>
              <a:t>All credit cards are not the same! When selecting a card, it pays to shop around.  </a:t>
            </a:r>
          </a:p>
        </p:txBody>
      </p:sp>
      <p:sp>
        <p:nvSpPr>
          <p:cNvPr id="2" name="Content Placeholder 2"/>
          <p:cNvSpPr>
            <a:spLocks noGrp="1"/>
          </p:cNvSpPr>
          <p:nvPr>
            <p:ph idx="1"/>
          </p:nvPr>
        </p:nvSpPr>
        <p:spPr>
          <a:xfrm>
            <a:off x="547730" y="2792215"/>
            <a:ext cx="5687700" cy="2571880"/>
          </a:xfrm>
        </p:spPr>
        <p:txBody>
          <a:bodyPr/>
          <a:lstStyle/>
          <a:p>
            <a:pPr marL="0" indent="0">
              <a:buNone/>
            </a:pPr>
            <a:r>
              <a:rPr lang="en-US" sz="2000" dirty="0"/>
              <a:t>Compare the following:</a:t>
            </a:r>
          </a:p>
          <a:p>
            <a:pPr marL="285750" indent="-285750"/>
            <a:r>
              <a:rPr lang="en-US" sz="2000" dirty="0"/>
              <a:t>Annual percentage rate (APR)</a:t>
            </a:r>
          </a:p>
          <a:p>
            <a:pPr marL="285750" indent="-285750"/>
            <a:r>
              <a:rPr lang="en-US" sz="2000" dirty="0"/>
              <a:t>Annual fees and penalties</a:t>
            </a:r>
          </a:p>
          <a:p>
            <a:pPr marL="285750" indent="-285750"/>
            <a:r>
              <a:rPr lang="en-US" sz="2000" dirty="0"/>
              <a:t>Credit limit</a:t>
            </a:r>
          </a:p>
          <a:p>
            <a:pPr marL="285750" indent="-285750"/>
            <a:r>
              <a:rPr lang="en-US" sz="2000" dirty="0"/>
              <a:t>Card features (e.g. rewards)</a:t>
            </a:r>
          </a:p>
          <a:p>
            <a:pPr marL="0" indent="0">
              <a:buNone/>
            </a:pPr>
            <a:endParaRPr lang="en-US" sz="2400" dirty="0"/>
          </a:p>
        </p:txBody>
      </p:sp>
      <p:pic>
        <p:nvPicPr>
          <p:cNvPr id="7" name="Picture 6" descr="A picture containing girl with books giving a thumbs up">
            <a:extLst>
              <a:ext uri="{FF2B5EF4-FFF2-40B4-BE49-F238E27FC236}">
                <a16:creationId xmlns:a16="http://schemas.microsoft.com/office/drawing/2014/main" id="{454735E5-56B5-4AA9-A3DD-285526B0C5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7106" y="2792215"/>
            <a:ext cx="3699164" cy="2466109"/>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054280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2" presetClass="entr" presetSubtype="4"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 calcmode="lin" valueType="num">
                                      <p:cBhvr additive="base">
                                        <p:cTn id="10"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2">
                                            <p:txEl>
                                              <p:pRg st="0" end="0"/>
                                            </p:txEl>
                                          </p:spTgt>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 calcmode="lin" valueType="num">
                                      <p:cBhvr additive="base">
                                        <p:cTn id="20"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 calcmode="lin" valueType="num">
                                      <p:cBhvr additive="base">
                                        <p:cTn id="26"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 calcmode="lin" valueType="num">
                                      <p:cBhvr additive="base">
                                        <p:cTn id="32"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
                                            <p:txEl>
                                              <p:pRg st="4" end="4"/>
                                            </p:txEl>
                                          </p:spTgt>
                                        </p:tgtEl>
                                        <p:attrNameLst>
                                          <p:attrName>style.visibility</p:attrName>
                                        </p:attrNameLst>
                                      </p:cBhvr>
                                      <p:to>
                                        <p:strVal val="visible"/>
                                      </p:to>
                                    </p:set>
                                    <p:anim calcmode="lin" valueType="num">
                                      <p:cBhvr additive="base">
                                        <p:cTn id="38"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2"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Cost of Credit</a:t>
            </a:r>
            <a:br>
              <a:rPr lang="en-US" dirty="0"/>
            </a:br>
            <a:endParaRPr lang="en-US" dirty="0"/>
          </a:p>
        </p:txBody>
      </p:sp>
      <p:sp>
        <p:nvSpPr>
          <p:cNvPr id="32802" name="Content Placeholder 9"/>
          <p:cNvSpPr>
            <a:spLocks noGrp="1"/>
          </p:cNvSpPr>
          <p:nvPr>
            <p:ph sz="half" idx="1"/>
          </p:nvPr>
        </p:nvSpPr>
        <p:spPr>
          <a:xfrm>
            <a:off x="547729" y="1647824"/>
            <a:ext cx="8238653" cy="477730"/>
          </a:xfrm>
        </p:spPr>
        <p:txBody>
          <a:bodyPr/>
          <a:lstStyle/>
          <a:p>
            <a:pPr>
              <a:buNone/>
            </a:pPr>
            <a:r>
              <a:rPr lang="en-US" sz="2400" dirty="0"/>
              <a:t>You just charged $1,000…</a:t>
            </a:r>
          </a:p>
        </p:txBody>
      </p:sp>
      <p:graphicFrame>
        <p:nvGraphicFramePr>
          <p:cNvPr id="3" name="Table 2" descr="table with credit card balance and interest gained" title="scenario 1 table"/>
          <p:cNvGraphicFramePr>
            <a:graphicFrameLocks noGrp="1"/>
          </p:cNvGraphicFramePr>
          <p:nvPr>
            <p:extLst>
              <p:ext uri="{D42A27DB-BD31-4B8C-83A1-F6EECF244321}">
                <p14:modId xmlns:p14="http://schemas.microsoft.com/office/powerpoint/2010/main" val="1289966357"/>
              </p:ext>
            </p:extLst>
          </p:nvPr>
        </p:nvGraphicFramePr>
        <p:xfrm>
          <a:off x="547688" y="2440757"/>
          <a:ext cx="3819775" cy="1854200"/>
        </p:xfrm>
        <a:graphic>
          <a:graphicData uri="http://schemas.openxmlformats.org/drawingml/2006/table">
            <a:tbl>
              <a:tblPr firstRow="1" bandRow="1">
                <a:tableStyleId>{69012ECD-51FC-41F1-AA8D-1B2483CD663E}</a:tableStyleId>
              </a:tblPr>
              <a:tblGrid>
                <a:gridCol w="2640680">
                  <a:extLst>
                    <a:ext uri="{9D8B030D-6E8A-4147-A177-3AD203B41FA5}">
                      <a16:colId xmlns:a16="http://schemas.microsoft.com/office/drawing/2014/main" val="2444915330"/>
                    </a:ext>
                  </a:extLst>
                </a:gridCol>
                <a:gridCol w="1179095">
                  <a:extLst>
                    <a:ext uri="{9D8B030D-6E8A-4147-A177-3AD203B41FA5}">
                      <a16:colId xmlns:a16="http://schemas.microsoft.com/office/drawing/2014/main" val="537103308"/>
                    </a:ext>
                  </a:extLst>
                </a:gridCol>
              </a:tblGrid>
              <a:tr h="370840">
                <a:tc>
                  <a:txBody>
                    <a:bodyPr/>
                    <a:lstStyle/>
                    <a:p>
                      <a:r>
                        <a:rPr lang="en-US" sz="1600" b="0" dirty="0">
                          <a:latin typeface="Open Sans" panose="020B0606030504020204" pitchFamily="34" charset="0"/>
                          <a:ea typeface="Open Sans" panose="020B0606030504020204" pitchFamily="34" charset="0"/>
                          <a:cs typeface="Open Sans" panose="020B0606030504020204" pitchFamily="34" charset="0"/>
                        </a:rPr>
                        <a:t>SCENARIO</a:t>
                      </a:r>
                      <a:r>
                        <a:rPr lang="en-US" sz="1600" b="0" baseline="0" dirty="0">
                          <a:latin typeface="Open Sans" panose="020B0606030504020204" pitchFamily="34" charset="0"/>
                          <a:ea typeface="Open Sans" panose="020B0606030504020204" pitchFamily="34" charset="0"/>
                          <a:cs typeface="Open Sans" panose="020B0606030504020204" pitchFamily="34" charset="0"/>
                        </a:rPr>
                        <a:t> 1</a:t>
                      </a:r>
                      <a:endParaRPr lang="en-US" sz="1600" b="0"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tx2"/>
                    </a:solidFill>
                  </a:tcPr>
                </a:tc>
                <a:tc>
                  <a:txBody>
                    <a:bodyPr/>
                    <a:lstStyle/>
                    <a:p>
                      <a:pPr algn="ctr"/>
                      <a:endParaRPr lang="en-US" sz="1600" b="0"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tx2"/>
                    </a:solidFill>
                  </a:tcPr>
                </a:tc>
                <a:extLst>
                  <a:ext uri="{0D108BD9-81ED-4DB2-BD59-A6C34878D82A}">
                    <a16:rowId xmlns:a16="http://schemas.microsoft.com/office/drawing/2014/main" val="1638958880"/>
                  </a:ext>
                </a:extLst>
              </a:tr>
              <a:tr h="370840">
                <a:tc>
                  <a:txBody>
                    <a:bodyPr/>
                    <a:lstStyle/>
                    <a:p>
                      <a:r>
                        <a:rPr lang="en-US" sz="1600" dirty="0">
                          <a:latin typeface="Open Sans" panose="020B0606030504020204" pitchFamily="34" charset="0"/>
                          <a:ea typeface="Open Sans" panose="020B0606030504020204" pitchFamily="34" charset="0"/>
                          <a:cs typeface="Open Sans" panose="020B0606030504020204" pitchFamily="34" charset="0"/>
                        </a:rPr>
                        <a:t>Card Balance</a:t>
                      </a:r>
                    </a:p>
                  </a:txBody>
                  <a:tcPr/>
                </a:tc>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$1,000</a:t>
                      </a:r>
                    </a:p>
                  </a:txBody>
                  <a:tcPr/>
                </a:tc>
                <a:extLst>
                  <a:ext uri="{0D108BD9-81ED-4DB2-BD59-A6C34878D82A}">
                    <a16:rowId xmlns:a16="http://schemas.microsoft.com/office/drawing/2014/main" val="834438820"/>
                  </a:ext>
                </a:extLst>
              </a:tr>
              <a:tr h="370840">
                <a:tc>
                  <a:txBody>
                    <a:bodyPr/>
                    <a:lstStyle/>
                    <a:p>
                      <a:r>
                        <a:rPr lang="en-US" sz="1600" dirty="0">
                          <a:latin typeface="Open Sans" panose="020B0606030504020204" pitchFamily="34" charset="0"/>
                          <a:ea typeface="Open Sans" panose="020B0606030504020204" pitchFamily="34" charset="0"/>
                          <a:cs typeface="Open Sans" panose="020B0606030504020204" pitchFamily="34" charset="0"/>
                        </a:rPr>
                        <a:t>Interest</a:t>
                      </a:r>
                      <a:r>
                        <a:rPr lang="en-US" sz="1600" baseline="0" dirty="0">
                          <a:latin typeface="Open Sans" panose="020B0606030504020204" pitchFamily="34" charset="0"/>
                          <a:ea typeface="Open Sans" panose="020B0606030504020204" pitchFamily="34" charset="0"/>
                          <a:cs typeface="Open Sans" panose="020B0606030504020204" pitchFamily="34" charset="0"/>
                        </a:rPr>
                        <a:t> Rate (APR)</a:t>
                      </a: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24%</a:t>
                      </a:r>
                    </a:p>
                  </a:txBody>
                  <a:tcPr/>
                </a:tc>
                <a:extLst>
                  <a:ext uri="{0D108BD9-81ED-4DB2-BD59-A6C34878D82A}">
                    <a16:rowId xmlns:a16="http://schemas.microsoft.com/office/drawing/2014/main" val="3908194840"/>
                  </a:ext>
                </a:extLst>
              </a:tr>
              <a:tr h="370840">
                <a:tc>
                  <a:txBody>
                    <a:bodyPr/>
                    <a:lstStyle/>
                    <a:p>
                      <a:r>
                        <a:rPr lang="en-US" sz="1600" dirty="0">
                          <a:latin typeface="Open Sans" panose="020B0606030504020204" pitchFamily="34" charset="0"/>
                          <a:ea typeface="Open Sans" panose="020B0606030504020204" pitchFamily="34" charset="0"/>
                          <a:cs typeface="Open Sans" panose="020B0606030504020204" pitchFamily="34" charset="0"/>
                        </a:rPr>
                        <a:t>Minimum Payment</a:t>
                      </a:r>
                    </a:p>
                  </a:txBody>
                  <a:tcPr/>
                </a:tc>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$25</a:t>
                      </a:r>
                    </a:p>
                  </a:txBody>
                  <a:tcPr/>
                </a:tc>
                <a:extLst>
                  <a:ext uri="{0D108BD9-81ED-4DB2-BD59-A6C34878D82A}">
                    <a16:rowId xmlns:a16="http://schemas.microsoft.com/office/drawing/2014/main" val="3588050021"/>
                  </a:ext>
                </a:extLst>
              </a:tr>
              <a:tr h="370840">
                <a:tc>
                  <a:txBody>
                    <a:bodyPr/>
                    <a:lstStyle/>
                    <a:p>
                      <a:r>
                        <a:rPr lang="en-US" sz="1600" dirty="0">
                          <a:latin typeface="Open Sans" panose="020B0606030504020204" pitchFamily="34" charset="0"/>
                          <a:ea typeface="Open Sans" panose="020B0606030504020204" pitchFamily="34" charset="0"/>
                          <a:cs typeface="Open Sans" panose="020B0606030504020204" pitchFamily="34" charset="0"/>
                        </a:rPr>
                        <a:t>Interest Expense</a:t>
                      </a:r>
                    </a:p>
                  </a:txBody>
                  <a:tcPr/>
                </a:tc>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$2,219</a:t>
                      </a:r>
                    </a:p>
                  </a:txBody>
                  <a:tcPr/>
                </a:tc>
                <a:extLst>
                  <a:ext uri="{0D108BD9-81ED-4DB2-BD59-A6C34878D82A}">
                    <a16:rowId xmlns:a16="http://schemas.microsoft.com/office/drawing/2014/main" val="2411562493"/>
                  </a:ext>
                </a:extLst>
              </a:tr>
            </a:tbl>
          </a:graphicData>
        </a:graphic>
      </p:graphicFrame>
      <p:sp>
        <p:nvSpPr>
          <p:cNvPr id="4" name="Rectangle 3"/>
          <p:cNvSpPr/>
          <p:nvPr/>
        </p:nvSpPr>
        <p:spPr>
          <a:xfrm>
            <a:off x="547688" y="4404673"/>
            <a:ext cx="3819775" cy="584775"/>
          </a:xfrm>
          <a:prstGeom prst="rect">
            <a:avLst/>
          </a:prstGeom>
        </p:spPr>
        <p:txBody>
          <a:bodyPr wrap="square">
            <a:spAutoFit/>
          </a:bodyPr>
          <a:lstStyle/>
          <a:p>
            <a:pPr lvl="0" algn="ctr"/>
            <a:r>
              <a:rPr lang="en-US" sz="1600" b="1" dirty="0">
                <a:latin typeface="Open Sans" panose="020B0606030504020204" pitchFamily="34" charset="0"/>
                <a:ea typeface="Open Sans" panose="020B0606030504020204" pitchFamily="34" charset="0"/>
                <a:cs typeface="Open Sans" panose="020B0606030504020204" pitchFamily="34" charset="0"/>
              </a:rPr>
              <a:t>183 </a:t>
            </a:r>
            <a:r>
              <a:rPr lang="en-US" sz="1600" dirty="0">
                <a:latin typeface="Open Sans" panose="020B0606030504020204" pitchFamily="34" charset="0"/>
                <a:ea typeface="Open Sans" panose="020B0606030504020204" pitchFamily="34" charset="0"/>
                <a:cs typeface="Open Sans" panose="020B0606030504020204" pitchFamily="34" charset="0"/>
              </a:rPr>
              <a:t>months of minimum payments, total paid:  </a:t>
            </a:r>
            <a:r>
              <a:rPr lang="en-US" sz="1600" b="1" dirty="0">
                <a:latin typeface="Open Sans" panose="020B0606030504020204" pitchFamily="34" charset="0"/>
                <a:ea typeface="Open Sans" panose="020B0606030504020204" pitchFamily="34" charset="0"/>
                <a:cs typeface="Open Sans" panose="020B0606030504020204" pitchFamily="34" charset="0"/>
              </a:rPr>
              <a:t>$3,219</a:t>
            </a:r>
          </a:p>
        </p:txBody>
      </p:sp>
      <p:graphicFrame>
        <p:nvGraphicFramePr>
          <p:cNvPr id="8" name="Table 7" descr="table with credit card scenario with costs and interest rate" title="scenario 2 table"/>
          <p:cNvGraphicFramePr>
            <a:graphicFrameLocks noGrp="1"/>
          </p:cNvGraphicFramePr>
          <p:nvPr>
            <p:extLst>
              <p:ext uri="{D42A27DB-BD31-4B8C-83A1-F6EECF244321}">
                <p14:modId xmlns:p14="http://schemas.microsoft.com/office/powerpoint/2010/main" val="1196095948"/>
              </p:ext>
            </p:extLst>
          </p:nvPr>
        </p:nvGraphicFramePr>
        <p:xfrm>
          <a:off x="4908872" y="2440757"/>
          <a:ext cx="3819775" cy="1854200"/>
        </p:xfrm>
        <a:graphic>
          <a:graphicData uri="http://schemas.openxmlformats.org/drawingml/2006/table">
            <a:tbl>
              <a:tblPr firstRow="1" bandRow="1">
                <a:tableStyleId>{69012ECD-51FC-41F1-AA8D-1B2483CD663E}</a:tableStyleId>
              </a:tblPr>
              <a:tblGrid>
                <a:gridCol w="2640680">
                  <a:extLst>
                    <a:ext uri="{9D8B030D-6E8A-4147-A177-3AD203B41FA5}">
                      <a16:colId xmlns:a16="http://schemas.microsoft.com/office/drawing/2014/main" val="2444915330"/>
                    </a:ext>
                  </a:extLst>
                </a:gridCol>
                <a:gridCol w="1179095">
                  <a:extLst>
                    <a:ext uri="{9D8B030D-6E8A-4147-A177-3AD203B41FA5}">
                      <a16:colId xmlns:a16="http://schemas.microsoft.com/office/drawing/2014/main" val="537103308"/>
                    </a:ext>
                  </a:extLst>
                </a:gridCol>
              </a:tblGrid>
              <a:tr h="370840">
                <a:tc>
                  <a:txBody>
                    <a:bodyPr/>
                    <a:lstStyle/>
                    <a:p>
                      <a:r>
                        <a:rPr lang="en-US" sz="1600" b="0" dirty="0">
                          <a:latin typeface="Open Sans" panose="020B0606030504020204" pitchFamily="34" charset="0"/>
                          <a:ea typeface="Open Sans" panose="020B0606030504020204" pitchFamily="34" charset="0"/>
                          <a:cs typeface="Open Sans" panose="020B0606030504020204" pitchFamily="34" charset="0"/>
                        </a:rPr>
                        <a:t>SCENARIO</a:t>
                      </a:r>
                      <a:r>
                        <a:rPr lang="en-US" sz="1600" b="0" baseline="0" dirty="0">
                          <a:latin typeface="Open Sans" panose="020B0606030504020204" pitchFamily="34" charset="0"/>
                          <a:ea typeface="Open Sans" panose="020B0606030504020204" pitchFamily="34" charset="0"/>
                          <a:cs typeface="Open Sans" panose="020B0606030504020204" pitchFamily="34" charset="0"/>
                        </a:rPr>
                        <a:t> 2</a:t>
                      </a:r>
                      <a:endParaRPr lang="en-US" sz="1600" b="0"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2">
                        <a:lumMod val="50000"/>
                      </a:schemeClr>
                    </a:solidFill>
                  </a:tcPr>
                </a:tc>
                <a:tc>
                  <a:txBody>
                    <a:bodyPr/>
                    <a:lstStyle/>
                    <a:p>
                      <a:pPr algn="ctr"/>
                      <a:endParaRPr lang="en-US" sz="1600" b="0"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2">
                        <a:lumMod val="50000"/>
                      </a:schemeClr>
                    </a:solidFill>
                  </a:tcPr>
                </a:tc>
                <a:extLst>
                  <a:ext uri="{0D108BD9-81ED-4DB2-BD59-A6C34878D82A}">
                    <a16:rowId xmlns:a16="http://schemas.microsoft.com/office/drawing/2014/main" val="1638958880"/>
                  </a:ext>
                </a:extLst>
              </a:tr>
              <a:tr h="370840">
                <a:tc>
                  <a:txBody>
                    <a:bodyPr/>
                    <a:lstStyle/>
                    <a:p>
                      <a:r>
                        <a:rPr lang="en-US" sz="1600" dirty="0">
                          <a:latin typeface="Open Sans" panose="020B0606030504020204" pitchFamily="34" charset="0"/>
                          <a:ea typeface="Open Sans" panose="020B0606030504020204" pitchFamily="34" charset="0"/>
                          <a:cs typeface="Open Sans" panose="020B0606030504020204" pitchFamily="34" charset="0"/>
                        </a:rPr>
                        <a:t>Card Balance</a:t>
                      </a:r>
                    </a:p>
                  </a:txBody>
                  <a:tcPr/>
                </a:tc>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$1,000</a:t>
                      </a:r>
                    </a:p>
                  </a:txBody>
                  <a:tcPr/>
                </a:tc>
                <a:extLst>
                  <a:ext uri="{0D108BD9-81ED-4DB2-BD59-A6C34878D82A}">
                    <a16:rowId xmlns:a16="http://schemas.microsoft.com/office/drawing/2014/main" val="834438820"/>
                  </a:ext>
                </a:extLst>
              </a:tr>
              <a:tr h="370840">
                <a:tc>
                  <a:txBody>
                    <a:bodyPr/>
                    <a:lstStyle/>
                    <a:p>
                      <a:r>
                        <a:rPr lang="en-US" sz="1600" dirty="0">
                          <a:latin typeface="Open Sans" panose="020B0606030504020204" pitchFamily="34" charset="0"/>
                          <a:ea typeface="Open Sans" panose="020B0606030504020204" pitchFamily="34" charset="0"/>
                          <a:cs typeface="Open Sans" panose="020B0606030504020204" pitchFamily="34" charset="0"/>
                        </a:rPr>
                        <a:t>Interest</a:t>
                      </a:r>
                      <a:r>
                        <a:rPr lang="en-US" sz="1600" baseline="0" dirty="0">
                          <a:latin typeface="Open Sans" panose="020B0606030504020204" pitchFamily="34" charset="0"/>
                          <a:ea typeface="Open Sans" panose="020B0606030504020204" pitchFamily="34" charset="0"/>
                          <a:cs typeface="Open Sans" panose="020B0606030504020204" pitchFamily="34" charset="0"/>
                        </a:rPr>
                        <a:t> Rate (APR)</a:t>
                      </a: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14%</a:t>
                      </a:r>
                    </a:p>
                  </a:txBody>
                  <a:tcPr/>
                </a:tc>
                <a:extLst>
                  <a:ext uri="{0D108BD9-81ED-4DB2-BD59-A6C34878D82A}">
                    <a16:rowId xmlns:a16="http://schemas.microsoft.com/office/drawing/2014/main" val="3908194840"/>
                  </a:ext>
                </a:extLst>
              </a:tr>
              <a:tr h="370840">
                <a:tc>
                  <a:txBody>
                    <a:bodyPr/>
                    <a:lstStyle/>
                    <a:p>
                      <a:r>
                        <a:rPr lang="en-US" sz="1600" dirty="0">
                          <a:latin typeface="Open Sans" panose="020B0606030504020204" pitchFamily="34" charset="0"/>
                          <a:ea typeface="Open Sans" panose="020B0606030504020204" pitchFamily="34" charset="0"/>
                          <a:cs typeface="Open Sans" panose="020B0606030504020204" pitchFamily="34" charset="0"/>
                        </a:rPr>
                        <a:t>Minimum Payment</a:t>
                      </a:r>
                    </a:p>
                  </a:txBody>
                  <a:tcPr/>
                </a:tc>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$25</a:t>
                      </a:r>
                    </a:p>
                  </a:txBody>
                  <a:tcPr/>
                </a:tc>
                <a:extLst>
                  <a:ext uri="{0D108BD9-81ED-4DB2-BD59-A6C34878D82A}">
                    <a16:rowId xmlns:a16="http://schemas.microsoft.com/office/drawing/2014/main" val="3588050021"/>
                  </a:ext>
                </a:extLst>
              </a:tr>
              <a:tr h="370840">
                <a:tc>
                  <a:txBody>
                    <a:bodyPr/>
                    <a:lstStyle/>
                    <a:p>
                      <a:r>
                        <a:rPr lang="en-US" sz="1600" dirty="0">
                          <a:latin typeface="Open Sans" panose="020B0606030504020204" pitchFamily="34" charset="0"/>
                          <a:ea typeface="Open Sans" panose="020B0606030504020204" pitchFamily="34" charset="0"/>
                          <a:cs typeface="Open Sans" panose="020B0606030504020204" pitchFamily="34" charset="0"/>
                        </a:rPr>
                        <a:t>Interest Expense</a:t>
                      </a:r>
                    </a:p>
                  </a:txBody>
                  <a:tcPr/>
                </a:tc>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$563</a:t>
                      </a:r>
                    </a:p>
                  </a:txBody>
                  <a:tcPr/>
                </a:tc>
                <a:extLst>
                  <a:ext uri="{0D108BD9-81ED-4DB2-BD59-A6C34878D82A}">
                    <a16:rowId xmlns:a16="http://schemas.microsoft.com/office/drawing/2014/main" val="2411562493"/>
                  </a:ext>
                </a:extLst>
              </a:tr>
            </a:tbl>
          </a:graphicData>
        </a:graphic>
      </p:graphicFrame>
      <p:sp>
        <p:nvSpPr>
          <p:cNvPr id="10" name="Rectangle 9"/>
          <p:cNvSpPr/>
          <p:nvPr/>
        </p:nvSpPr>
        <p:spPr>
          <a:xfrm>
            <a:off x="4908872" y="4404672"/>
            <a:ext cx="3819775" cy="584775"/>
          </a:xfrm>
          <a:prstGeom prst="rect">
            <a:avLst/>
          </a:prstGeom>
        </p:spPr>
        <p:txBody>
          <a:bodyPr wrap="square">
            <a:spAutoFit/>
          </a:bodyPr>
          <a:lstStyle/>
          <a:p>
            <a:pPr lvl="0" algn="ctr">
              <a:tabLst>
                <a:tab pos="6913563" algn="l"/>
              </a:tabLst>
            </a:pPr>
            <a:r>
              <a:rPr lang="en-US" sz="1600" b="1" dirty="0">
                <a:latin typeface="Open Sans" panose="020B0606030504020204" pitchFamily="34" charset="0"/>
                <a:ea typeface="Open Sans" panose="020B0606030504020204" pitchFamily="34" charset="0"/>
                <a:cs typeface="Open Sans" panose="020B0606030504020204" pitchFamily="34" charset="0"/>
              </a:rPr>
              <a:t>92 </a:t>
            </a:r>
            <a:r>
              <a:rPr lang="en-US" sz="1600" dirty="0">
                <a:latin typeface="Open Sans" panose="020B0606030504020204" pitchFamily="34" charset="0"/>
                <a:ea typeface="Open Sans" panose="020B0606030504020204" pitchFamily="34" charset="0"/>
                <a:cs typeface="Open Sans" panose="020B0606030504020204" pitchFamily="34" charset="0"/>
              </a:rPr>
              <a:t>months of minimum payments, total paid:  </a:t>
            </a:r>
            <a:r>
              <a:rPr lang="en-US" sz="1600" b="1" dirty="0">
                <a:latin typeface="Open Sans" panose="020B0606030504020204" pitchFamily="34" charset="0"/>
                <a:ea typeface="Open Sans" panose="020B0606030504020204" pitchFamily="34" charset="0"/>
                <a:cs typeface="Open Sans" panose="020B0606030504020204" pitchFamily="34" charset="0"/>
              </a:rPr>
              <a:t>$1,563</a:t>
            </a:r>
          </a:p>
        </p:txBody>
      </p:sp>
    </p:spTree>
    <p:custDataLst>
      <p:tags r:id="rId1"/>
    </p:custDataLst>
    <p:extLst>
      <p:ext uri="{BB962C8B-B14F-4D97-AF65-F5344CB8AC3E}">
        <p14:creationId xmlns:p14="http://schemas.microsoft.com/office/powerpoint/2010/main" val="2810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1+#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1+#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32802">
                                            <p:txEl>
                                              <p:pRg st="0" end="0"/>
                                            </p:txEl>
                                          </p:spTgt>
                                        </p:tgtEl>
                                        <p:attrNameLst>
                                          <p:attrName>style.visibility</p:attrName>
                                        </p:attrNameLst>
                                      </p:cBhvr>
                                      <p:to>
                                        <p:strVal val="visible"/>
                                      </p:to>
                                    </p:set>
                                    <p:animEffect transition="in" filter="wipe(down)">
                                      <p:cBhvr>
                                        <p:cTn id="27" dur="580">
                                          <p:stCondLst>
                                            <p:cond delay="0"/>
                                          </p:stCondLst>
                                        </p:cTn>
                                        <p:tgtEl>
                                          <p:spTgt spid="32802">
                                            <p:txEl>
                                              <p:pRg st="0" end="0"/>
                                            </p:txEl>
                                          </p:spTgt>
                                        </p:tgtEl>
                                      </p:cBhvr>
                                    </p:animEffect>
                                    <p:anim calcmode="lin" valueType="num">
                                      <p:cBhvr>
                                        <p:cTn id="28" dur="1822" tmFilter="0,0; 0.14,0.36; 0.43,0.73; 0.71,0.91; 1.0,1.0">
                                          <p:stCondLst>
                                            <p:cond delay="0"/>
                                          </p:stCondLst>
                                        </p:cTn>
                                        <p:tgtEl>
                                          <p:spTgt spid="32802">
                                            <p:txEl>
                                              <p:pRg st="0" end="0"/>
                                            </p:txEl>
                                          </p:spTgt>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2802">
                                            <p:txEl>
                                              <p:pRg st="0" end="0"/>
                                            </p:txEl>
                                          </p:spTgt>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2802">
                                            <p:txEl>
                                              <p:pRg st="0" end="0"/>
                                            </p:txEl>
                                          </p:spTgt>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2802">
                                            <p:txEl>
                                              <p:pRg st="0" end="0"/>
                                            </p:txEl>
                                          </p:spTgt>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2802">
                                            <p:txEl>
                                              <p:pRg st="0" end="0"/>
                                            </p:txEl>
                                          </p:spTgt>
                                        </p:tgtEl>
                                        <p:attrNameLst>
                                          <p:attrName>ppt_y</p:attrName>
                                        </p:attrNameLst>
                                      </p:cBhvr>
                                      <p:tavLst>
                                        <p:tav tm="0" fmla="#ppt_y-sin(pi*$)/81">
                                          <p:val>
                                            <p:fltVal val="0"/>
                                          </p:val>
                                        </p:tav>
                                        <p:tav tm="100000">
                                          <p:val>
                                            <p:fltVal val="1"/>
                                          </p:val>
                                        </p:tav>
                                      </p:tavLst>
                                    </p:anim>
                                    <p:animScale>
                                      <p:cBhvr>
                                        <p:cTn id="33" dur="26">
                                          <p:stCondLst>
                                            <p:cond delay="650"/>
                                          </p:stCondLst>
                                        </p:cTn>
                                        <p:tgtEl>
                                          <p:spTgt spid="32802">
                                            <p:txEl>
                                              <p:pRg st="0" end="0"/>
                                            </p:txEl>
                                          </p:spTgt>
                                        </p:tgtEl>
                                      </p:cBhvr>
                                      <p:to x="100000" y="60000"/>
                                    </p:animScale>
                                    <p:animScale>
                                      <p:cBhvr>
                                        <p:cTn id="34" dur="166" decel="50000">
                                          <p:stCondLst>
                                            <p:cond delay="676"/>
                                          </p:stCondLst>
                                        </p:cTn>
                                        <p:tgtEl>
                                          <p:spTgt spid="32802">
                                            <p:txEl>
                                              <p:pRg st="0" end="0"/>
                                            </p:txEl>
                                          </p:spTgt>
                                        </p:tgtEl>
                                      </p:cBhvr>
                                      <p:to x="100000" y="100000"/>
                                    </p:animScale>
                                    <p:animScale>
                                      <p:cBhvr>
                                        <p:cTn id="35" dur="26">
                                          <p:stCondLst>
                                            <p:cond delay="1312"/>
                                          </p:stCondLst>
                                        </p:cTn>
                                        <p:tgtEl>
                                          <p:spTgt spid="32802">
                                            <p:txEl>
                                              <p:pRg st="0" end="0"/>
                                            </p:txEl>
                                          </p:spTgt>
                                        </p:tgtEl>
                                      </p:cBhvr>
                                      <p:to x="100000" y="80000"/>
                                    </p:animScale>
                                    <p:animScale>
                                      <p:cBhvr>
                                        <p:cTn id="36" dur="166" decel="50000">
                                          <p:stCondLst>
                                            <p:cond delay="1338"/>
                                          </p:stCondLst>
                                        </p:cTn>
                                        <p:tgtEl>
                                          <p:spTgt spid="32802">
                                            <p:txEl>
                                              <p:pRg st="0" end="0"/>
                                            </p:txEl>
                                          </p:spTgt>
                                        </p:tgtEl>
                                      </p:cBhvr>
                                      <p:to x="100000" y="100000"/>
                                    </p:animScale>
                                    <p:animScale>
                                      <p:cBhvr>
                                        <p:cTn id="37" dur="26">
                                          <p:stCondLst>
                                            <p:cond delay="1642"/>
                                          </p:stCondLst>
                                        </p:cTn>
                                        <p:tgtEl>
                                          <p:spTgt spid="32802">
                                            <p:txEl>
                                              <p:pRg st="0" end="0"/>
                                            </p:txEl>
                                          </p:spTgt>
                                        </p:tgtEl>
                                      </p:cBhvr>
                                      <p:to x="100000" y="90000"/>
                                    </p:animScale>
                                    <p:animScale>
                                      <p:cBhvr>
                                        <p:cTn id="38" dur="166" decel="50000">
                                          <p:stCondLst>
                                            <p:cond delay="1668"/>
                                          </p:stCondLst>
                                        </p:cTn>
                                        <p:tgtEl>
                                          <p:spTgt spid="32802">
                                            <p:txEl>
                                              <p:pRg st="0" end="0"/>
                                            </p:txEl>
                                          </p:spTgt>
                                        </p:tgtEl>
                                      </p:cBhvr>
                                      <p:to x="100000" y="100000"/>
                                    </p:animScale>
                                    <p:animScale>
                                      <p:cBhvr>
                                        <p:cTn id="39" dur="26">
                                          <p:stCondLst>
                                            <p:cond delay="1808"/>
                                          </p:stCondLst>
                                        </p:cTn>
                                        <p:tgtEl>
                                          <p:spTgt spid="32802">
                                            <p:txEl>
                                              <p:pRg st="0" end="0"/>
                                            </p:txEl>
                                          </p:spTgt>
                                        </p:tgtEl>
                                      </p:cBhvr>
                                      <p:to x="100000" y="95000"/>
                                    </p:animScale>
                                    <p:animScale>
                                      <p:cBhvr>
                                        <p:cTn id="40" dur="166" decel="50000">
                                          <p:stCondLst>
                                            <p:cond delay="1834"/>
                                          </p:stCondLst>
                                        </p:cTn>
                                        <p:tgtEl>
                                          <p:spTgt spid="32802">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02" grpId="0" build="p"/>
      <p:bldP spid="4"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Credit Card Questions</a:t>
            </a:r>
            <a:endParaRPr lang="en-US" dirty="0">
              <a:solidFill>
                <a:schemeClr val="bg1"/>
              </a:solidFill>
            </a:endParaRPr>
          </a:p>
        </p:txBody>
      </p:sp>
      <p:sp>
        <p:nvSpPr>
          <p:cNvPr id="11" name="Content Placeholder 10"/>
          <p:cNvSpPr>
            <a:spLocks noGrp="1"/>
          </p:cNvSpPr>
          <p:nvPr>
            <p:ph sz="quarter" idx="10"/>
          </p:nvPr>
        </p:nvSpPr>
        <p:spPr>
          <a:xfrm>
            <a:off x="547688" y="2105025"/>
            <a:ext cx="8229600" cy="1935511"/>
          </a:xfrm>
        </p:spPr>
        <p:txBody>
          <a:bodyPr/>
          <a:lstStyle/>
          <a:p>
            <a:pPr>
              <a:spcBef>
                <a:spcPts val="600"/>
              </a:spcBef>
            </a:pPr>
            <a:r>
              <a:rPr lang="en-US" sz="2800" dirty="0"/>
              <a:t>Why should you review it carefully each month?</a:t>
            </a:r>
          </a:p>
          <a:p>
            <a:pPr>
              <a:spcBef>
                <a:spcPts val="600"/>
              </a:spcBef>
            </a:pPr>
            <a:r>
              <a:rPr lang="en-US" sz="2800" dirty="0"/>
              <a:t>When was the last time you examined your credit card statement?</a:t>
            </a:r>
          </a:p>
          <a:p>
            <a:endParaRPr lang="en-US" dirty="0"/>
          </a:p>
        </p:txBody>
      </p:sp>
      <p:grpSp>
        <p:nvGrpSpPr>
          <p:cNvPr id="4" name="Group 566" descr="quotes icon" title="quotes icon"/>
          <p:cNvGrpSpPr>
            <a:grpSpLocks noChangeAspect="1"/>
          </p:cNvGrpSpPr>
          <p:nvPr/>
        </p:nvGrpSpPr>
        <p:grpSpPr bwMode="auto">
          <a:xfrm>
            <a:off x="5878640" y="4024312"/>
            <a:ext cx="2898648" cy="2503866"/>
            <a:chOff x="1833" y="3319"/>
            <a:chExt cx="536" cy="463"/>
          </a:xfrm>
          <a:solidFill>
            <a:schemeClr val="bg1"/>
          </a:solidFill>
        </p:grpSpPr>
        <p:sp>
          <p:nvSpPr>
            <p:cNvPr id="5" name="Freeform 568"/>
            <p:cNvSpPr>
              <a:spLocks/>
            </p:cNvSpPr>
            <p:nvPr/>
          </p:nvSpPr>
          <p:spPr bwMode="auto">
            <a:xfrm>
              <a:off x="2041" y="3319"/>
              <a:ext cx="328" cy="313"/>
            </a:xfrm>
            <a:custGeom>
              <a:avLst/>
              <a:gdLst>
                <a:gd name="T0" fmla="*/ 2005 w 2297"/>
                <a:gd name="T1" fmla="*/ 0 h 2189"/>
                <a:gd name="T2" fmla="*/ 2037 w 2297"/>
                <a:gd name="T3" fmla="*/ 13 h 2189"/>
                <a:gd name="T4" fmla="*/ 2059 w 2297"/>
                <a:gd name="T5" fmla="*/ 39 h 2189"/>
                <a:gd name="T6" fmla="*/ 2063 w 2297"/>
                <a:gd name="T7" fmla="*/ 72 h 2189"/>
                <a:gd name="T8" fmla="*/ 1919 w 2297"/>
                <a:gd name="T9" fmla="*/ 483 h 2189"/>
                <a:gd name="T10" fmla="*/ 2087 w 2297"/>
                <a:gd name="T11" fmla="*/ 486 h 2189"/>
                <a:gd name="T12" fmla="*/ 2162 w 2297"/>
                <a:gd name="T13" fmla="*/ 510 h 2189"/>
                <a:gd name="T14" fmla="*/ 2223 w 2297"/>
                <a:gd name="T15" fmla="*/ 556 h 2189"/>
                <a:gd name="T16" fmla="*/ 2269 w 2297"/>
                <a:gd name="T17" fmla="*/ 617 h 2189"/>
                <a:gd name="T18" fmla="*/ 2294 w 2297"/>
                <a:gd name="T19" fmla="*/ 691 h 2189"/>
                <a:gd name="T20" fmla="*/ 2297 w 2297"/>
                <a:gd name="T21" fmla="*/ 1940 h 2189"/>
                <a:gd name="T22" fmla="*/ 2284 w 2297"/>
                <a:gd name="T23" fmla="*/ 2018 h 2189"/>
                <a:gd name="T24" fmla="*/ 2249 w 2297"/>
                <a:gd name="T25" fmla="*/ 2087 h 2189"/>
                <a:gd name="T26" fmla="*/ 2195 w 2297"/>
                <a:gd name="T27" fmla="*/ 2140 h 2189"/>
                <a:gd name="T28" fmla="*/ 2126 w 2297"/>
                <a:gd name="T29" fmla="*/ 2177 h 2189"/>
                <a:gd name="T30" fmla="*/ 2046 w 2297"/>
                <a:gd name="T31" fmla="*/ 2189 h 2189"/>
                <a:gd name="T32" fmla="*/ 209 w 2297"/>
                <a:gd name="T33" fmla="*/ 2186 h 2189"/>
                <a:gd name="T34" fmla="*/ 135 w 2297"/>
                <a:gd name="T35" fmla="*/ 2161 h 2189"/>
                <a:gd name="T36" fmla="*/ 73 w 2297"/>
                <a:gd name="T37" fmla="*/ 2116 h 2189"/>
                <a:gd name="T38" fmla="*/ 27 w 2297"/>
                <a:gd name="T39" fmla="*/ 2054 h 2189"/>
                <a:gd name="T40" fmla="*/ 3 w 2297"/>
                <a:gd name="T41" fmla="*/ 1979 h 2189"/>
                <a:gd name="T42" fmla="*/ 0 w 2297"/>
                <a:gd name="T43" fmla="*/ 1378 h 2189"/>
                <a:gd name="T44" fmla="*/ 135 w 2297"/>
                <a:gd name="T45" fmla="*/ 1940 h 2189"/>
                <a:gd name="T46" fmla="*/ 146 w 2297"/>
                <a:gd name="T47" fmla="*/ 1990 h 2189"/>
                <a:gd name="T48" fmla="*/ 178 w 2297"/>
                <a:gd name="T49" fmla="*/ 2030 h 2189"/>
                <a:gd name="T50" fmla="*/ 224 w 2297"/>
                <a:gd name="T51" fmla="*/ 2051 h 2189"/>
                <a:gd name="T52" fmla="*/ 2046 w 2297"/>
                <a:gd name="T53" fmla="*/ 2055 h 2189"/>
                <a:gd name="T54" fmla="*/ 2098 w 2297"/>
                <a:gd name="T55" fmla="*/ 2042 h 2189"/>
                <a:gd name="T56" fmla="*/ 2136 w 2297"/>
                <a:gd name="T57" fmla="*/ 2011 h 2189"/>
                <a:gd name="T58" fmla="*/ 2159 w 2297"/>
                <a:gd name="T59" fmla="*/ 1966 h 2189"/>
                <a:gd name="T60" fmla="*/ 2162 w 2297"/>
                <a:gd name="T61" fmla="*/ 732 h 2189"/>
                <a:gd name="T62" fmla="*/ 2150 w 2297"/>
                <a:gd name="T63" fmla="*/ 681 h 2189"/>
                <a:gd name="T64" fmla="*/ 2119 w 2297"/>
                <a:gd name="T65" fmla="*/ 642 h 2189"/>
                <a:gd name="T66" fmla="*/ 2074 w 2297"/>
                <a:gd name="T67" fmla="*/ 619 h 2189"/>
                <a:gd name="T68" fmla="*/ 1823 w 2297"/>
                <a:gd name="T69" fmla="*/ 617 h 2189"/>
                <a:gd name="T70" fmla="*/ 1792 w 2297"/>
                <a:gd name="T71" fmla="*/ 609 h 2189"/>
                <a:gd name="T72" fmla="*/ 1767 w 2297"/>
                <a:gd name="T73" fmla="*/ 589 h 2189"/>
                <a:gd name="T74" fmla="*/ 1756 w 2297"/>
                <a:gd name="T75" fmla="*/ 559 h 2189"/>
                <a:gd name="T76" fmla="*/ 1759 w 2297"/>
                <a:gd name="T77" fmla="*/ 527 h 2189"/>
                <a:gd name="T78" fmla="*/ 1383 w 2297"/>
                <a:gd name="T79" fmla="*/ 603 h 2189"/>
                <a:gd name="T80" fmla="*/ 1356 w 2297"/>
                <a:gd name="T81" fmla="*/ 615 h 2189"/>
                <a:gd name="T82" fmla="*/ 251 w 2297"/>
                <a:gd name="T83" fmla="*/ 617 h 2189"/>
                <a:gd name="T84" fmla="*/ 199 w 2297"/>
                <a:gd name="T85" fmla="*/ 629 h 2189"/>
                <a:gd name="T86" fmla="*/ 160 w 2297"/>
                <a:gd name="T87" fmla="*/ 660 h 2189"/>
                <a:gd name="T88" fmla="*/ 137 w 2297"/>
                <a:gd name="T89" fmla="*/ 706 h 2189"/>
                <a:gd name="T90" fmla="*/ 135 w 2297"/>
                <a:gd name="T91" fmla="*/ 870 h 2189"/>
                <a:gd name="T92" fmla="*/ 0 w 2297"/>
                <a:gd name="T93" fmla="*/ 732 h 2189"/>
                <a:gd name="T94" fmla="*/ 13 w 2297"/>
                <a:gd name="T95" fmla="*/ 654 h 2189"/>
                <a:gd name="T96" fmla="*/ 48 w 2297"/>
                <a:gd name="T97" fmla="*/ 584 h 2189"/>
                <a:gd name="T98" fmla="*/ 103 w 2297"/>
                <a:gd name="T99" fmla="*/ 531 h 2189"/>
                <a:gd name="T100" fmla="*/ 172 w 2297"/>
                <a:gd name="T101" fmla="*/ 495 h 2189"/>
                <a:gd name="T102" fmla="*/ 251 w 2297"/>
                <a:gd name="T103" fmla="*/ 483 h 2189"/>
                <a:gd name="T104" fmla="*/ 1956 w 2297"/>
                <a:gd name="T105" fmla="*/ 13 h 2189"/>
                <a:gd name="T106" fmla="*/ 1988 w 2297"/>
                <a:gd name="T107" fmla="*/ 0 h 2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97" h="2189">
                  <a:moveTo>
                    <a:pt x="1988" y="0"/>
                  </a:moveTo>
                  <a:lnTo>
                    <a:pt x="2005" y="0"/>
                  </a:lnTo>
                  <a:lnTo>
                    <a:pt x="2021" y="4"/>
                  </a:lnTo>
                  <a:lnTo>
                    <a:pt x="2037" y="13"/>
                  </a:lnTo>
                  <a:lnTo>
                    <a:pt x="2050" y="24"/>
                  </a:lnTo>
                  <a:lnTo>
                    <a:pt x="2059" y="39"/>
                  </a:lnTo>
                  <a:lnTo>
                    <a:pt x="2063" y="55"/>
                  </a:lnTo>
                  <a:lnTo>
                    <a:pt x="2063" y="72"/>
                  </a:lnTo>
                  <a:lnTo>
                    <a:pt x="2060" y="89"/>
                  </a:lnTo>
                  <a:lnTo>
                    <a:pt x="1919" y="483"/>
                  </a:lnTo>
                  <a:lnTo>
                    <a:pt x="2046" y="483"/>
                  </a:lnTo>
                  <a:lnTo>
                    <a:pt x="2087" y="486"/>
                  </a:lnTo>
                  <a:lnTo>
                    <a:pt x="2126" y="495"/>
                  </a:lnTo>
                  <a:lnTo>
                    <a:pt x="2162" y="510"/>
                  </a:lnTo>
                  <a:lnTo>
                    <a:pt x="2195" y="531"/>
                  </a:lnTo>
                  <a:lnTo>
                    <a:pt x="2223" y="556"/>
                  </a:lnTo>
                  <a:lnTo>
                    <a:pt x="2249" y="584"/>
                  </a:lnTo>
                  <a:lnTo>
                    <a:pt x="2269" y="617"/>
                  </a:lnTo>
                  <a:lnTo>
                    <a:pt x="2284" y="654"/>
                  </a:lnTo>
                  <a:lnTo>
                    <a:pt x="2294" y="691"/>
                  </a:lnTo>
                  <a:lnTo>
                    <a:pt x="2297" y="732"/>
                  </a:lnTo>
                  <a:lnTo>
                    <a:pt x="2297" y="1940"/>
                  </a:lnTo>
                  <a:lnTo>
                    <a:pt x="2294" y="1979"/>
                  </a:lnTo>
                  <a:lnTo>
                    <a:pt x="2284" y="2018"/>
                  </a:lnTo>
                  <a:lnTo>
                    <a:pt x="2269" y="2054"/>
                  </a:lnTo>
                  <a:lnTo>
                    <a:pt x="2249" y="2087"/>
                  </a:lnTo>
                  <a:lnTo>
                    <a:pt x="2223" y="2116"/>
                  </a:lnTo>
                  <a:lnTo>
                    <a:pt x="2195" y="2140"/>
                  </a:lnTo>
                  <a:lnTo>
                    <a:pt x="2162" y="2161"/>
                  </a:lnTo>
                  <a:lnTo>
                    <a:pt x="2126" y="2177"/>
                  </a:lnTo>
                  <a:lnTo>
                    <a:pt x="2087" y="2186"/>
                  </a:lnTo>
                  <a:lnTo>
                    <a:pt x="2046" y="2189"/>
                  </a:lnTo>
                  <a:lnTo>
                    <a:pt x="251" y="2189"/>
                  </a:lnTo>
                  <a:lnTo>
                    <a:pt x="209" y="2186"/>
                  </a:lnTo>
                  <a:lnTo>
                    <a:pt x="172" y="2177"/>
                  </a:lnTo>
                  <a:lnTo>
                    <a:pt x="135" y="2161"/>
                  </a:lnTo>
                  <a:lnTo>
                    <a:pt x="103" y="2140"/>
                  </a:lnTo>
                  <a:lnTo>
                    <a:pt x="73" y="2116"/>
                  </a:lnTo>
                  <a:lnTo>
                    <a:pt x="48" y="2087"/>
                  </a:lnTo>
                  <a:lnTo>
                    <a:pt x="27" y="2054"/>
                  </a:lnTo>
                  <a:lnTo>
                    <a:pt x="13" y="2018"/>
                  </a:lnTo>
                  <a:lnTo>
                    <a:pt x="3" y="1979"/>
                  </a:lnTo>
                  <a:lnTo>
                    <a:pt x="0" y="1940"/>
                  </a:lnTo>
                  <a:lnTo>
                    <a:pt x="0" y="1378"/>
                  </a:lnTo>
                  <a:lnTo>
                    <a:pt x="135" y="1378"/>
                  </a:lnTo>
                  <a:lnTo>
                    <a:pt x="135" y="1940"/>
                  </a:lnTo>
                  <a:lnTo>
                    <a:pt x="137" y="1966"/>
                  </a:lnTo>
                  <a:lnTo>
                    <a:pt x="146" y="1990"/>
                  </a:lnTo>
                  <a:lnTo>
                    <a:pt x="160" y="2011"/>
                  </a:lnTo>
                  <a:lnTo>
                    <a:pt x="178" y="2030"/>
                  </a:lnTo>
                  <a:lnTo>
                    <a:pt x="199" y="2042"/>
                  </a:lnTo>
                  <a:lnTo>
                    <a:pt x="224" y="2051"/>
                  </a:lnTo>
                  <a:lnTo>
                    <a:pt x="251" y="2055"/>
                  </a:lnTo>
                  <a:lnTo>
                    <a:pt x="2046" y="2055"/>
                  </a:lnTo>
                  <a:lnTo>
                    <a:pt x="2074" y="2051"/>
                  </a:lnTo>
                  <a:lnTo>
                    <a:pt x="2098" y="2042"/>
                  </a:lnTo>
                  <a:lnTo>
                    <a:pt x="2119" y="2030"/>
                  </a:lnTo>
                  <a:lnTo>
                    <a:pt x="2136" y="2011"/>
                  </a:lnTo>
                  <a:lnTo>
                    <a:pt x="2150" y="1990"/>
                  </a:lnTo>
                  <a:lnTo>
                    <a:pt x="2159" y="1966"/>
                  </a:lnTo>
                  <a:lnTo>
                    <a:pt x="2162" y="1940"/>
                  </a:lnTo>
                  <a:lnTo>
                    <a:pt x="2162" y="732"/>
                  </a:lnTo>
                  <a:lnTo>
                    <a:pt x="2159" y="706"/>
                  </a:lnTo>
                  <a:lnTo>
                    <a:pt x="2150" y="681"/>
                  </a:lnTo>
                  <a:lnTo>
                    <a:pt x="2136" y="660"/>
                  </a:lnTo>
                  <a:lnTo>
                    <a:pt x="2119" y="642"/>
                  </a:lnTo>
                  <a:lnTo>
                    <a:pt x="2098" y="629"/>
                  </a:lnTo>
                  <a:lnTo>
                    <a:pt x="2074" y="619"/>
                  </a:lnTo>
                  <a:lnTo>
                    <a:pt x="2046" y="617"/>
                  </a:lnTo>
                  <a:lnTo>
                    <a:pt x="1823" y="617"/>
                  </a:lnTo>
                  <a:lnTo>
                    <a:pt x="1807" y="615"/>
                  </a:lnTo>
                  <a:lnTo>
                    <a:pt x="1792" y="609"/>
                  </a:lnTo>
                  <a:lnTo>
                    <a:pt x="1778" y="600"/>
                  </a:lnTo>
                  <a:lnTo>
                    <a:pt x="1767" y="589"/>
                  </a:lnTo>
                  <a:lnTo>
                    <a:pt x="1760" y="574"/>
                  </a:lnTo>
                  <a:lnTo>
                    <a:pt x="1756" y="559"/>
                  </a:lnTo>
                  <a:lnTo>
                    <a:pt x="1756" y="543"/>
                  </a:lnTo>
                  <a:lnTo>
                    <a:pt x="1759" y="527"/>
                  </a:lnTo>
                  <a:lnTo>
                    <a:pt x="1857" y="252"/>
                  </a:lnTo>
                  <a:lnTo>
                    <a:pt x="1383" y="603"/>
                  </a:lnTo>
                  <a:lnTo>
                    <a:pt x="1370" y="611"/>
                  </a:lnTo>
                  <a:lnTo>
                    <a:pt x="1356" y="615"/>
                  </a:lnTo>
                  <a:lnTo>
                    <a:pt x="1343" y="617"/>
                  </a:lnTo>
                  <a:lnTo>
                    <a:pt x="251" y="617"/>
                  </a:lnTo>
                  <a:lnTo>
                    <a:pt x="224" y="619"/>
                  </a:lnTo>
                  <a:lnTo>
                    <a:pt x="199" y="629"/>
                  </a:lnTo>
                  <a:lnTo>
                    <a:pt x="178" y="642"/>
                  </a:lnTo>
                  <a:lnTo>
                    <a:pt x="160" y="660"/>
                  </a:lnTo>
                  <a:lnTo>
                    <a:pt x="146" y="681"/>
                  </a:lnTo>
                  <a:lnTo>
                    <a:pt x="137" y="706"/>
                  </a:lnTo>
                  <a:lnTo>
                    <a:pt x="135" y="732"/>
                  </a:lnTo>
                  <a:lnTo>
                    <a:pt x="135" y="870"/>
                  </a:lnTo>
                  <a:lnTo>
                    <a:pt x="0" y="870"/>
                  </a:lnTo>
                  <a:lnTo>
                    <a:pt x="0" y="732"/>
                  </a:lnTo>
                  <a:lnTo>
                    <a:pt x="3" y="691"/>
                  </a:lnTo>
                  <a:lnTo>
                    <a:pt x="13" y="654"/>
                  </a:lnTo>
                  <a:lnTo>
                    <a:pt x="27" y="617"/>
                  </a:lnTo>
                  <a:lnTo>
                    <a:pt x="48" y="584"/>
                  </a:lnTo>
                  <a:lnTo>
                    <a:pt x="73" y="556"/>
                  </a:lnTo>
                  <a:lnTo>
                    <a:pt x="103" y="531"/>
                  </a:lnTo>
                  <a:lnTo>
                    <a:pt x="135" y="510"/>
                  </a:lnTo>
                  <a:lnTo>
                    <a:pt x="172" y="495"/>
                  </a:lnTo>
                  <a:lnTo>
                    <a:pt x="209" y="486"/>
                  </a:lnTo>
                  <a:lnTo>
                    <a:pt x="251" y="483"/>
                  </a:lnTo>
                  <a:lnTo>
                    <a:pt x="1320" y="483"/>
                  </a:lnTo>
                  <a:lnTo>
                    <a:pt x="1956" y="13"/>
                  </a:lnTo>
                  <a:lnTo>
                    <a:pt x="1972" y="4"/>
                  </a:lnTo>
                  <a:lnTo>
                    <a:pt x="198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Freeform 569"/>
            <p:cNvSpPr>
              <a:spLocks/>
            </p:cNvSpPr>
            <p:nvPr/>
          </p:nvSpPr>
          <p:spPr bwMode="auto">
            <a:xfrm>
              <a:off x="1833" y="3469"/>
              <a:ext cx="328" cy="313"/>
            </a:xfrm>
            <a:custGeom>
              <a:avLst/>
              <a:gdLst>
                <a:gd name="T0" fmla="*/ 2047 w 2298"/>
                <a:gd name="T1" fmla="*/ 0 h 2190"/>
                <a:gd name="T2" fmla="*/ 2126 w 2298"/>
                <a:gd name="T3" fmla="*/ 13 h 2190"/>
                <a:gd name="T4" fmla="*/ 2195 w 2298"/>
                <a:gd name="T5" fmla="*/ 48 h 2190"/>
                <a:gd name="T6" fmla="*/ 2248 w 2298"/>
                <a:gd name="T7" fmla="*/ 103 h 2190"/>
                <a:gd name="T8" fmla="*/ 2285 w 2298"/>
                <a:gd name="T9" fmla="*/ 171 h 2190"/>
                <a:gd name="T10" fmla="*/ 2298 w 2298"/>
                <a:gd name="T11" fmla="*/ 250 h 2190"/>
                <a:gd name="T12" fmla="*/ 2163 w 2298"/>
                <a:gd name="T13" fmla="*/ 816 h 2190"/>
                <a:gd name="T14" fmla="*/ 2159 w 2298"/>
                <a:gd name="T15" fmla="*/ 224 h 2190"/>
                <a:gd name="T16" fmla="*/ 2138 w 2298"/>
                <a:gd name="T17" fmla="*/ 178 h 2190"/>
                <a:gd name="T18" fmla="*/ 2098 w 2298"/>
                <a:gd name="T19" fmla="*/ 147 h 2190"/>
                <a:gd name="T20" fmla="*/ 2047 w 2298"/>
                <a:gd name="T21" fmla="*/ 135 h 2190"/>
                <a:gd name="T22" fmla="*/ 224 w 2298"/>
                <a:gd name="T23" fmla="*/ 138 h 2190"/>
                <a:gd name="T24" fmla="*/ 178 w 2298"/>
                <a:gd name="T25" fmla="*/ 160 h 2190"/>
                <a:gd name="T26" fmla="*/ 146 w 2298"/>
                <a:gd name="T27" fmla="*/ 200 h 2190"/>
                <a:gd name="T28" fmla="*/ 135 w 2298"/>
                <a:gd name="T29" fmla="*/ 250 h 2190"/>
                <a:gd name="T30" fmla="*/ 138 w 2298"/>
                <a:gd name="T31" fmla="*/ 1483 h 2190"/>
                <a:gd name="T32" fmla="*/ 160 w 2298"/>
                <a:gd name="T33" fmla="*/ 1529 h 2190"/>
                <a:gd name="T34" fmla="*/ 200 w 2298"/>
                <a:gd name="T35" fmla="*/ 1561 h 2190"/>
                <a:gd name="T36" fmla="*/ 250 w 2298"/>
                <a:gd name="T37" fmla="*/ 1572 h 2190"/>
                <a:gd name="T38" fmla="*/ 491 w 2298"/>
                <a:gd name="T39" fmla="*/ 1574 h 2190"/>
                <a:gd name="T40" fmla="*/ 518 w 2298"/>
                <a:gd name="T41" fmla="*/ 1589 h 2190"/>
                <a:gd name="T42" fmla="*/ 538 w 2298"/>
                <a:gd name="T43" fmla="*/ 1615 h 2190"/>
                <a:gd name="T44" fmla="*/ 541 w 2298"/>
                <a:gd name="T45" fmla="*/ 1646 h 2190"/>
                <a:gd name="T46" fmla="*/ 439 w 2298"/>
                <a:gd name="T47" fmla="*/ 1937 h 2190"/>
                <a:gd name="T48" fmla="*/ 926 w 2298"/>
                <a:gd name="T49" fmla="*/ 1579 h 2190"/>
                <a:gd name="T50" fmla="*/ 955 w 2298"/>
                <a:gd name="T51" fmla="*/ 1572 h 2190"/>
                <a:gd name="T52" fmla="*/ 2073 w 2298"/>
                <a:gd name="T53" fmla="*/ 1570 h 2190"/>
                <a:gd name="T54" fmla="*/ 2119 w 2298"/>
                <a:gd name="T55" fmla="*/ 1547 h 2190"/>
                <a:gd name="T56" fmla="*/ 2150 w 2298"/>
                <a:gd name="T57" fmla="*/ 1508 h 2190"/>
                <a:gd name="T58" fmla="*/ 2163 w 2298"/>
                <a:gd name="T59" fmla="*/ 1457 h 2190"/>
                <a:gd name="T60" fmla="*/ 2298 w 2298"/>
                <a:gd name="T61" fmla="*/ 1325 h 2190"/>
                <a:gd name="T62" fmla="*/ 2294 w 2298"/>
                <a:gd name="T63" fmla="*/ 1498 h 2190"/>
                <a:gd name="T64" fmla="*/ 2269 w 2298"/>
                <a:gd name="T65" fmla="*/ 1572 h 2190"/>
                <a:gd name="T66" fmla="*/ 2224 w 2298"/>
                <a:gd name="T67" fmla="*/ 1634 h 2190"/>
                <a:gd name="T68" fmla="*/ 2162 w 2298"/>
                <a:gd name="T69" fmla="*/ 1679 h 2190"/>
                <a:gd name="T70" fmla="*/ 2087 w 2298"/>
                <a:gd name="T71" fmla="*/ 1704 h 2190"/>
                <a:gd name="T72" fmla="*/ 977 w 2298"/>
                <a:gd name="T73" fmla="*/ 1707 h 2190"/>
                <a:gd name="T74" fmla="*/ 328 w 2298"/>
                <a:gd name="T75" fmla="*/ 2184 h 2190"/>
                <a:gd name="T76" fmla="*/ 301 w 2298"/>
                <a:gd name="T77" fmla="*/ 2190 h 2190"/>
                <a:gd name="T78" fmla="*/ 273 w 2298"/>
                <a:gd name="T79" fmla="*/ 2184 h 2190"/>
                <a:gd name="T80" fmla="*/ 248 w 2298"/>
                <a:gd name="T81" fmla="*/ 2165 h 2190"/>
                <a:gd name="T82" fmla="*/ 234 w 2298"/>
                <a:gd name="T83" fmla="*/ 2134 h 2190"/>
                <a:gd name="T84" fmla="*/ 237 w 2298"/>
                <a:gd name="T85" fmla="*/ 2100 h 2190"/>
                <a:gd name="T86" fmla="*/ 250 w 2298"/>
                <a:gd name="T87" fmla="*/ 1707 h 2190"/>
                <a:gd name="T88" fmla="*/ 172 w 2298"/>
                <a:gd name="T89" fmla="*/ 1694 h 2190"/>
                <a:gd name="T90" fmla="*/ 103 w 2298"/>
                <a:gd name="T91" fmla="*/ 1659 h 2190"/>
                <a:gd name="T92" fmla="*/ 48 w 2298"/>
                <a:gd name="T93" fmla="*/ 1605 h 2190"/>
                <a:gd name="T94" fmla="*/ 13 w 2298"/>
                <a:gd name="T95" fmla="*/ 1536 h 2190"/>
                <a:gd name="T96" fmla="*/ 0 w 2298"/>
                <a:gd name="T97" fmla="*/ 1457 h 2190"/>
                <a:gd name="T98" fmla="*/ 3 w 2298"/>
                <a:gd name="T99" fmla="*/ 210 h 2190"/>
                <a:gd name="T100" fmla="*/ 27 w 2298"/>
                <a:gd name="T101" fmla="*/ 136 h 2190"/>
                <a:gd name="T102" fmla="*/ 73 w 2298"/>
                <a:gd name="T103" fmla="*/ 73 h 2190"/>
                <a:gd name="T104" fmla="*/ 136 w 2298"/>
                <a:gd name="T105" fmla="*/ 29 h 2190"/>
                <a:gd name="T106" fmla="*/ 210 w 2298"/>
                <a:gd name="T107" fmla="*/ 3 h 2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98" h="2190">
                  <a:moveTo>
                    <a:pt x="250" y="0"/>
                  </a:moveTo>
                  <a:lnTo>
                    <a:pt x="2047" y="0"/>
                  </a:lnTo>
                  <a:lnTo>
                    <a:pt x="2087" y="3"/>
                  </a:lnTo>
                  <a:lnTo>
                    <a:pt x="2126" y="13"/>
                  </a:lnTo>
                  <a:lnTo>
                    <a:pt x="2162" y="29"/>
                  </a:lnTo>
                  <a:lnTo>
                    <a:pt x="2195" y="48"/>
                  </a:lnTo>
                  <a:lnTo>
                    <a:pt x="2224" y="73"/>
                  </a:lnTo>
                  <a:lnTo>
                    <a:pt x="2248" y="103"/>
                  </a:lnTo>
                  <a:lnTo>
                    <a:pt x="2269" y="136"/>
                  </a:lnTo>
                  <a:lnTo>
                    <a:pt x="2285" y="171"/>
                  </a:lnTo>
                  <a:lnTo>
                    <a:pt x="2294" y="210"/>
                  </a:lnTo>
                  <a:lnTo>
                    <a:pt x="2298" y="250"/>
                  </a:lnTo>
                  <a:lnTo>
                    <a:pt x="2298" y="816"/>
                  </a:lnTo>
                  <a:lnTo>
                    <a:pt x="2163" y="816"/>
                  </a:lnTo>
                  <a:lnTo>
                    <a:pt x="2163" y="250"/>
                  </a:lnTo>
                  <a:lnTo>
                    <a:pt x="2159" y="224"/>
                  </a:lnTo>
                  <a:lnTo>
                    <a:pt x="2150" y="200"/>
                  </a:lnTo>
                  <a:lnTo>
                    <a:pt x="2138" y="178"/>
                  </a:lnTo>
                  <a:lnTo>
                    <a:pt x="2119" y="160"/>
                  </a:lnTo>
                  <a:lnTo>
                    <a:pt x="2098" y="147"/>
                  </a:lnTo>
                  <a:lnTo>
                    <a:pt x="2073" y="138"/>
                  </a:lnTo>
                  <a:lnTo>
                    <a:pt x="2047" y="135"/>
                  </a:lnTo>
                  <a:lnTo>
                    <a:pt x="250" y="135"/>
                  </a:lnTo>
                  <a:lnTo>
                    <a:pt x="224" y="138"/>
                  </a:lnTo>
                  <a:lnTo>
                    <a:pt x="200" y="147"/>
                  </a:lnTo>
                  <a:lnTo>
                    <a:pt x="178" y="160"/>
                  </a:lnTo>
                  <a:lnTo>
                    <a:pt x="160" y="178"/>
                  </a:lnTo>
                  <a:lnTo>
                    <a:pt x="146" y="200"/>
                  </a:lnTo>
                  <a:lnTo>
                    <a:pt x="138" y="224"/>
                  </a:lnTo>
                  <a:lnTo>
                    <a:pt x="135" y="250"/>
                  </a:lnTo>
                  <a:lnTo>
                    <a:pt x="135" y="1457"/>
                  </a:lnTo>
                  <a:lnTo>
                    <a:pt x="138" y="1483"/>
                  </a:lnTo>
                  <a:lnTo>
                    <a:pt x="146" y="1508"/>
                  </a:lnTo>
                  <a:lnTo>
                    <a:pt x="160" y="1529"/>
                  </a:lnTo>
                  <a:lnTo>
                    <a:pt x="178" y="1547"/>
                  </a:lnTo>
                  <a:lnTo>
                    <a:pt x="200" y="1561"/>
                  </a:lnTo>
                  <a:lnTo>
                    <a:pt x="224" y="1570"/>
                  </a:lnTo>
                  <a:lnTo>
                    <a:pt x="250" y="1572"/>
                  </a:lnTo>
                  <a:lnTo>
                    <a:pt x="475" y="1572"/>
                  </a:lnTo>
                  <a:lnTo>
                    <a:pt x="491" y="1574"/>
                  </a:lnTo>
                  <a:lnTo>
                    <a:pt x="506" y="1580"/>
                  </a:lnTo>
                  <a:lnTo>
                    <a:pt x="518" y="1589"/>
                  </a:lnTo>
                  <a:lnTo>
                    <a:pt x="530" y="1601"/>
                  </a:lnTo>
                  <a:lnTo>
                    <a:pt x="538" y="1615"/>
                  </a:lnTo>
                  <a:lnTo>
                    <a:pt x="541" y="1630"/>
                  </a:lnTo>
                  <a:lnTo>
                    <a:pt x="541" y="1646"/>
                  </a:lnTo>
                  <a:lnTo>
                    <a:pt x="538" y="1662"/>
                  </a:lnTo>
                  <a:lnTo>
                    <a:pt x="439" y="1937"/>
                  </a:lnTo>
                  <a:lnTo>
                    <a:pt x="915" y="1586"/>
                  </a:lnTo>
                  <a:lnTo>
                    <a:pt x="926" y="1579"/>
                  </a:lnTo>
                  <a:lnTo>
                    <a:pt x="940" y="1574"/>
                  </a:lnTo>
                  <a:lnTo>
                    <a:pt x="955" y="1572"/>
                  </a:lnTo>
                  <a:lnTo>
                    <a:pt x="2047" y="1572"/>
                  </a:lnTo>
                  <a:lnTo>
                    <a:pt x="2073" y="1570"/>
                  </a:lnTo>
                  <a:lnTo>
                    <a:pt x="2098" y="1561"/>
                  </a:lnTo>
                  <a:lnTo>
                    <a:pt x="2119" y="1547"/>
                  </a:lnTo>
                  <a:lnTo>
                    <a:pt x="2138" y="1529"/>
                  </a:lnTo>
                  <a:lnTo>
                    <a:pt x="2150" y="1508"/>
                  </a:lnTo>
                  <a:lnTo>
                    <a:pt x="2159" y="1483"/>
                  </a:lnTo>
                  <a:lnTo>
                    <a:pt x="2163" y="1457"/>
                  </a:lnTo>
                  <a:lnTo>
                    <a:pt x="2163" y="1325"/>
                  </a:lnTo>
                  <a:lnTo>
                    <a:pt x="2298" y="1325"/>
                  </a:lnTo>
                  <a:lnTo>
                    <a:pt x="2298" y="1457"/>
                  </a:lnTo>
                  <a:lnTo>
                    <a:pt x="2294" y="1498"/>
                  </a:lnTo>
                  <a:lnTo>
                    <a:pt x="2285" y="1536"/>
                  </a:lnTo>
                  <a:lnTo>
                    <a:pt x="2269" y="1572"/>
                  </a:lnTo>
                  <a:lnTo>
                    <a:pt x="2248" y="1605"/>
                  </a:lnTo>
                  <a:lnTo>
                    <a:pt x="2224" y="1634"/>
                  </a:lnTo>
                  <a:lnTo>
                    <a:pt x="2195" y="1659"/>
                  </a:lnTo>
                  <a:lnTo>
                    <a:pt x="2162" y="1679"/>
                  </a:lnTo>
                  <a:lnTo>
                    <a:pt x="2126" y="1694"/>
                  </a:lnTo>
                  <a:lnTo>
                    <a:pt x="2087" y="1704"/>
                  </a:lnTo>
                  <a:lnTo>
                    <a:pt x="2047" y="1707"/>
                  </a:lnTo>
                  <a:lnTo>
                    <a:pt x="977" y="1707"/>
                  </a:lnTo>
                  <a:lnTo>
                    <a:pt x="341" y="2176"/>
                  </a:lnTo>
                  <a:lnTo>
                    <a:pt x="328" y="2184"/>
                  </a:lnTo>
                  <a:lnTo>
                    <a:pt x="315" y="2189"/>
                  </a:lnTo>
                  <a:lnTo>
                    <a:pt x="301" y="2190"/>
                  </a:lnTo>
                  <a:lnTo>
                    <a:pt x="287" y="2189"/>
                  </a:lnTo>
                  <a:lnTo>
                    <a:pt x="273" y="2184"/>
                  </a:lnTo>
                  <a:lnTo>
                    <a:pt x="261" y="2176"/>
                  </a:lnTo>
                  <a:lnTo>
                    <a:pt x="248" y="2165"/>
                  </a:lnTo>
                  <a:lnTo>
                    <a:pt x="239" y="2150"/>
                  </a:lnTo>
                  <a:lnTo>
                    <a:pt x="234" y="2134"/>
                  </a:lnTo>
                  <a:lnTo>
                    <a:pt x="233" y="2117"/>
                  </a:lnTo>
                  <a:lnTo>
                    <a:pt x="237" y="2100"/>
                  </a:lnTo>
                  <a:lnTo>
                    <a:pt x="379" y="1707"/>
                  </a:lnTo>
                  <a:lnTo>
                    <a:pt x="250" y="1707"/>
                  </a:lnTo>
                  <a:lnTo>
                    <a:pt x="210" y="1704"/>
                  </a:lnTo>
                  <a:lnTo>
                    <a:pt x="172" y="1694"/>
                  </a:lnTo>
                  <a:lnTo>
                    <a:pt x="136" y="1679"/>
                  </a:lnTo>
                  <a:lnTo>
                    <a:pt x="103" y="1659"/>
                  </a:lnTo>
                  <a:lnTo>
                    <a:pt x="73" y="1634"/>
                  </a:lnTo>
                  <a:lnTo>
                    <a:pt x="48" y="1605"/>
                  </a:lnTo>
                  <a:lnTo>
                    <a:pt x="27" y="1572"/>
                  </a:lnTo>
                  <a:lnTo>
                    <a:pt x="13" y="1536"/>
                  </a:lnTo>
                  <a:lnTo>
                    <a:pt x="3" y="1498"/>
                  </a:lnTo>
                  <a:lnTo>
                    <a:pt x="0" y="1457"/>
                  </a:lnTo>
                  <a:lnTo>
                    <a:pt x="0" y="250"/>
                  </a:lnTo>
                  <a:lnTo>
                    <a:pt x="3" y="210"/>
                  </a:lnTo>
                  <a:lnTo>
                    <a:pt x="13" y="171"/>
                  </a:lnTo>
                  <a:lnTo>
                    <a:pt x="27" y="136"/>
                  </a:lnTo>
                  <a:lnTo>
                    <a:pt x="48" y="103"/>
                  </a:lnTo>
                  <a:lnTo>
                    <a:pt x="73" y="73"/>
                  </a:lnTo>
                  <a:lnTo>
                    <a:pt x="103" y="48"/>
                  </a:lnTo>
                  <a:lnTo>
                    <a:pt x="136" y="29"/>
                  </a:lnTo>
                  <a:lnTo>
                    <a:pt x="172" y="13"/>
                  </a:lnTo>
                  <a:lnTo>
                    <a:pt x="210" y="3"/>
                  </a:lnTo>
                  <a:lnTo>
                    <a:pt x="2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570"/>
            <p:cNvSpPr>
              <a:spLocks/>
            </p:cNvSpPr>
            <p:nvPr/>
          </p:nvSpPr>
          <p:spPr bwMode="auto">
            <a:xfrm>
              <a:off x="1957" y="3554"/>
              <a:ext cx="50" cy="81"/>
            </a:xfrm>
            <a:custGeom>
              <a:avLst/>
              <a:gdLst>
                <a:gd name="T0" fmla="*/ 303 w 349"/>
                <a:gd name="T1" fmla="*/ 0 h 570"/>
                <a:gd name="T2" fmla="*/ 349 w 349"/>
                <a:gd name="T3" fmla="*/ 63 h 570"/>
                <a:gd name="T4" fmla="*/ 306 w 349"/>
                <a:gd name="T5" fmla="*/ 99 h 570"/>
                <a:gd name="T6" fmla="*/ 268 w 349"/>
                <a:gd name="T7" fmla="*/ 134 h 570"/>
                <a:gd name="T8" fmla="*/ 237 w 349"/>
                <a:gd name="T9" fmla="*/ 170 h 570"/>
                <a:gd name="T10" fmla="*/ 213 w 349"/>
                <a:gd name="T11" fmla="*/ 204 h 570"/>
                <a:gd name="T12" fmla="*/ 194 w 349"/>
                <a:gd name="T13" fmla="*/ 237 h 570"/>
                <a:gd name="T14" fmla="*/ 180 w 349"/>
                <a:gd name="T15" fmla="*/ 267 h 570"/>
                <a:gd name="T16" fmla="*/ 172 w 349"/>
                <a:gd name="T17" fmla="*/ 293 h 570"/>
                <a:gd name="T18" fmla="*/ 168 w 349"/>
                <a:gd name="T19" fmla="*/ 316 h 570"/>
                <a:gd name="T20" fmla="*/ 194 w 349"/>
                <a:gd name="T21" fmla="*/ 324 h 570"/>
                <a:gd name="T22" fmla="*/ 216 w 349"/>
                <a:gd name="T23" fmla="*/ 336 h 570"/>
                <a:gd name="T24" fmla="*/ 236 w 349"/>
                <a:gd name="T25" fmla="*/ 352 h 570"/>
                <a:gd name="T26" fmla="*/ 253 w 349"/>
                <a:gd name="T27" fmla="*/ 370 h 570"/>
                <a:gd name="T28" fmla="*/ 266 w 349"/>
                <a:gd name="T29" fmla="*/ 392 h 570"/>
                <a:gd name="T30" fmla="*/ 274 w 349"/>
                <a:gd name="T31" fmla="*/ 417 h 570"/>
                <a:gd name="T32" fmla="*/ 276 w 349"/>
                <a:gd name="T33" fmla="*/ 443 h 570"/>
                <a:gd name="T34" fmla="*/ 273 w 349"/>
                <a:gd name="T35" fmla="*/ 472 h 570"/>
                <a:gd name="T36" fmla="*/ 262 w 349"/>
                <a:gd name="T37" fmla="*/ 498 h 570"/>
                <a:gd name="T38" fmla="*/ 246 w 349"/>
                <a:gd name="T39" fmla="*/ 522 h 570"/>
                <a:gd name="T40" fmla="*/ 226 w 349"/>
                <a:gd name="T41" fmla="*/ 541 h 570"/>
                <a:gd name="T42" fmla="*/ 202 w 349"/>
                <a:gd name="T43" fmla="*/ 557 h 570"/>
                <a:gd name="T44" fmla="*/ 174 w 349"/>
                <a:gd name="T45" fmla="*/ 566 h 570"/>
                <a:gd name="T46" fmla="*/ 144 w 349"/>
                <a:gd name="T47" fmla="*/ 570 h 570"/>
                <a:gd name="T48" fmla="*/ 119 w 349"/>
                <a:gd name="T49" fmla="*/ 569 h 570"/>
                <a:gd name="T50" fmla="*/ 95 w 349"/>
                <a:gd name="T51" fmla="*/ 562 h 570"/>
                <a:gd name="T52" fmla="*/ 74 w 349"/>
                <a:gd name="T53" fmla="*/ 552 h 570"/>
                <a:gd name="T54" fmla="*/ 53 w 349"/>
                <a:gd name="T55" fmla="*/ 537 h 570"/>
                <a:gd name="T56" fmla="*/ 36 w 349"/>
                <a:gd name="T57" fmla="*/ 519 h 570"/>
                <a:gd name="T58" fmla="*/ 21 w 349"/>
                <a:gd name="T59" fmla="*/ 496 h 570"/>
                <a:gd name="T60" fmla="*/ 11 w 349"/>
                <a:gd name="T61" fmla="*/ 470 h 570"/>
                <a:gd name="T62" fmla="*/ 4 w 349"/>
                <a:gd name="T63" fmla="*/ 439 h 570"/>
                <a:gd name="T64" fmla="*/ 0 w 349"/>
                <a:gd name="T65" fmla="*/ 403 h 570"/>
                <a:gd name="T66" fmla="*/ 3 w 349"/>
                <a:gd name="T67" fmla="*/ 375 h 570"/>
                <a:gd name="T68" fmla="*/ 7 w 349"/>
                <a:gd name="T69" fmla="*/ 344 h 570"/>
                <a:gd name="T70" fmla="*/ 16 w 349"/>
                <a:gd name="T71" fmla="*/ 311 h 570"/>
                <a:gd name="T72" fmla="*/ 30 w 349"/>
                <a:gd name="T73" fmla="*/ 278 h 570"/>
                <a:gd name="T74" fmla="*/ 46 w 349"/>
                <a:gd name="T75" fmla="*/ 243 h 570"/>
                <a:gd name="T76" fmla="*/ 68 w 349"/>
                <a:gd name="T77" fmla="*/ 207 h 570"/>
                <a:gd name="T78" fmla="*/ 94 w 349"/>
                <a:gd name="T79" fmla="*/ 171 h 570"/>
                <a:gd name="T80" fmla="*/ 126 w 349"/>
                <a:gd name="T81" fmla="*/ 134 h 570"/>
                <a:gd name="T82" fmla="*/ 162 w 349"/>
                <a:gd name="T83" fmla="*/ 99 h 570"/>
                <a:gd name="T84" fmla="*/ 204 w 349"/>
                <a:gd name="T85" fmla="*/ 65 h 570"/>
                <a:gd name="T86" fmla="*/ 251 w 349"/>
                <a:gd name="T87" fmla="*/ 32 h 570"/>
                <a:gd name="T88" fmla="*/ 303 w 349"/>
                <a:gd name="T8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9" h="570">
                  <a:moveTo>
                    <a:pt x="303" y="0"/>
                  </a:moveTo>
                  <a:lnTo>
                    <a:pt x="349" y="63"/>
                  </a:lnTo>
                  <a:lnTo>
                    <a:pt x="306" y="99"/>
                  </a:lnTo>
                  <a:lnTo>
                    <a:pt x="268" y="134"/>
                  </a:lnTo>
                  <a:lnTo>
                    <a:pt x="237" y="170"/>
                  </a:lnTo>
                  <a:lnTo>
                    <a:pt x="213" y="204"/>
                  </a:lnTo>
                  <a:lnTo>
                    <a:pt x="194" y="237"/>
                  </a:lnTo>
                  <a:lnTo>
                    <a:pt x="180" y="267"/>
                  </a:lnTo>
                  <a:lnTo>
                    <a:pt x="172" y="293"/>
                  </a:lnTo>
                  <a:lnTo>
                    <a:pt x="168" y="316"/>
                  </a:lnTo>
                  <a:lnTo>
                    <a:pt x="194" y="324"/>
                  </a:lnTo>
                  <a:lnTo>
                    <a:pt x="216" y="336"/>
                  </a:lnTo>
                  <a:lnTo>
                    <a:pt x="236" y="352"/>
                  </a:lnTo>
                  <a:lnTo>
                    <a:pt x="253" y="370"/>
                  </a:lnTo>
                  <a:lnTo>
                    <a:pt x="266" y="392"/>
                  </a:lnTo>
                  <a:lnTo>
                    <a:pt x="274" y="417"/>
                  </a:lnTo>
                  <a:lnTo>
                    <a:pt x="276" y="443"/>
                  </a:lnTo>
                  <a:lnTo>
                    <a:pt x="273" y="472"/>
                  </a:lnTo>
                  <a:lnTo>
                    <a:pt x="262" y="498"/>
                  </a:lnTo>
                  <a:lnTo>
                    <a:pt x="246" y="522"/>
                  </a:lnTo>
                  <a:lnTo>
                    <a:pt x="226" y="541"/>
                  </a:lnTo>
                  <a:lnTo>
                    <a:pt x="202" y="557"/>
                  </a:lnTo>
                  <a:lnTo>
                    <a:pt x="174" y="566"/>
                  </a:lnTo>
                  <a:lnTo>
                    <a:pt x="144" y="570"/>
                  </a:lnTo>
                  <a:lnTo>
                    <a:pt x="119" y="569"/>
                  </a:lnTo>
                  <a:lnTo>
                    <a:pt x="95" y="562"/>
                  </a:lnTo>
                  <a:lnTo>
                    <a:pt x="74" y="552"/>
                  </a:lnTo>
                  <a:lnTo>
                    <a:pt x="53" y="537"/>
                  </a:lnTo>
                  <a:lnTo>
                    <a:pt x="36" y="519"/>
                  </a:lnTo>
                  <a:lnTo>
                    <a:pt x="21" y="496"/>
                  </a:lnTo>
                  <a:lnTo>
                    <a:pt x="11" y="470"/>
                  </a:lnTo>
                  <a:lnTo>
                    <a:pt x="4" y="439"/>
                  </a:lnTo>
                  <a:lnTo>
                    <a:pt x="0" y="403"/>
                  </a:lnTo>
                  <a:lnTo>
                    <a:pt x="3" y="375"/>
                  </a:lnTo>
                  <a:lnTo>
                    <a:pt x="7" y="344"/>
                  </a:lnTo>
                  <a:lnTo>
                    <a:pt x="16" y="311"/>
                  </a:lnTo>
                  <a:lnTo>
                    <a:pt x="30" y="278"/>
                  </a:lnTo>
                  <a:lnTo>
                    <a:pt x="46" y="243"/>
                  </a:lnTo>
                  <a:lnTo>
                    <a:pt x="68" y="207"/>
                  </a:lnTo>
                  <a:lnTo>
                    <a:pt x="94" y="171"/>
                  </a:lnTo>
                  <a:lnTo>
                    <a:pt x="126" y="134"/>
                  </a:lnTo>
                  <a:lnTo>
                    <a:pt x="162" y="99"/>
                  </a:lnTo>
                  <a:lnTo>
                    <a:pt x="204" y="65"/>
                  </a:lnTo>
                  <a:lnTo>
                    <a:pt x="251" y="32"/>
                  </a:lnTo>
                  <a:lnTo>
                    <a:pt x="30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571"/>
            <p:cNvSpPr>
              <a:spLocks/>
            </p:cNvSpPr>
            <p:nvPr/>
          </p:nvSpPr>
          <p:spPr bwMode="auto">
            <a:xfrm>
              <a:off x="1899" y="3554"/>
              <a:ext cx="50" cy="81"/>
            </a:xfrm>
            <a:custGeom>
              <a:avLst/>
              <a:gdLst>
                <a:gd name="T0" fmla="*/ 301 w 348"/>
                <a:gd name="T1" fmla="*/ 0 h 570"/>
                <a:gd name="T2" fmla="*/ 348 w 348"/>
                <a:gd name="T3" fmla="*/ 63 h 570"/>
                <a:gd name="T4" fmla="*/ 303 w 348"/>
                <a:gd name="T5" fmla="*/ 99 h 570"/>
                <a:gd name="T6" fmla="*/ 265 w 348"/>
                <a:gd name="T7" fmla="*/ 134 h 570"/>
                <a:gd name="T8" fmla="*/ 235 w 348"/>
                <a:gd name="T9" fmla="*/ 170 h 570"/>
                <a:gd name="T10" fmla="*/ 210 w 348"/>
                <a:gd name="T11" fmla="*/ 204 h 570"/>
                <a:gd name="T12" fmla="*/ 191 w 348"/>
                <a:gd name="T13" fmla="*/ 237 h 570"/>
                <a:gd name="T14" fmla="*/ 178 w 348"/>
                <a:gd name="T15" fmla="*/ 267 h 570"/>
                <a:gd name="T16" fmla="*/ 169 w 348"/>
                <a:gd name="T17" fmla="*/ 293 h 570"/>
                <a:gd name="T18" fmla="*/ 167 w 348"/>
                <a:gd name="T19" fmla="*/ 316 h 570"/>
                <a:gd name="T20" fmla="*/ 192 w 348"/>
                <a:gd name="T21" fmla="*/ 324 h 570"/>
                <a:gd name="T22" fmla="*/ 215 w 348"/>
                <a:gd name="T23" fmla="*/ 336 h 570"/>
                <a:gd name="T24" fmla="*/ 235 w 348"/>
                <a:gd name="T25" fmla="*/ 352 h 570"/>
                <a:gd name="T26" fmla="*/ 251 w 348"/>
                <a:gd name="T27" fmla="*/ 370 h 570"/>
                <a:gd name="T28" fmla="*/ 263 w 348"/>
                <a:gd name="T29" fmla="*/ 392 h 570"/>
                <a:gd name="T30" fmla="*/ 270 w 348"/>
                <a:gd name="T31" fmla="*/ 417 h 570"/>
                <a:gd name="T32" fmla="*/ 273 w 348"/>
                <a:gd name="T33" fmla="*/ 443 h 570"/>
                <a:gd name="T34" fmla="*/ 270 w 348"/>
                <a:gd name="T35" fmla="*/ 472 h 570"/>
                <a:gd name="T36" fmla="*/ 260 w 348"/>
                <a:gd name="T37" fmla="*/ 498 h 570"/>
                <a:gd name="T38" fmla="*/ 244 w 348"/>
                <a:gd name="T39" fmla="*/ 522 h 570"/>
                <a:gd name="T40" fmla="*/ 224 w 348"/>
                <a:gd name="T41" fmla="*/ 541 h 570"/>
                <a:gd name="T42" fmla="*/ 199 w 348"/>
                <a:gd name="T43" fmla="*/ 557 h 570"/>
                <a:gd name="T44" fmla="*/ 172 w 348"/>
                <a:gd name="T45" fmla="*/ 566 h 570"/>
                <a:gd name="T46" fmla="*/ 141 w 348"/>
                <a:gd name="T47" fmla="*/ 570 h 570"/>
                <a:gd name="T48" fmla="*/ 116 w 348"/>
                <a:gd name="T49" fmla="*/ 569 h 570"/>
                <a:gd name="T50" fmla="*/ 93 w 348"/>
                <a:gd name="T51" fmla="*/ 562 h 570"/>
                <a:gd name="T52" fmla="*/ 70 w 348"/>
                <a:gd name="T53" fmla="*/ 552 h 570"/>
                <a:gd name="T54" fmla="*/ 50 w 348"/>
                <a:gd name="T55" fmla="*/ 537 h 570"/>
                <a:gd name="T56" fmla="*/ 33 w 348"/>
                <a:gd name="T57" fmla="*/ 519 h 570"/>
                <a:gd name="T58" fmla="*/ 19 w 348"/>
                <a:gd name="T59" fmla="*/ 496 h 570"/>
                <a:gd name="T60" fmla="*/ 8 w 348"/>
                <a:gd name="T61" fmla="*/ 470 h 570"/>
                <a:gd name="T62" fmla="*/ 2 w 348"/>
                <a:gd name="T63" fmla="*/ 439 h 570"/>
                <a:gd name="T64" fmla="*/ 0 w 348"/>
                <a:gd name="T65" fmla="*/ 403 h 570"/>
                <a:gd name="T66" fmla="*/ 1 w 348"/>
                <a:gd name="T67" fmla="*/ 375 h 570"/>
                <a:gd name="T68" fmla="*/ 6 w 348"/>
                <a:gd name="T69" fmla="*/ 344 h 570"/>
                <a:gd name="T70" fmla="*/ 15 w 348"/>
                <a:gd name="T71" fmla="*/ 311 h 570"/>
                <a:gd name="T72" fmla="*/ 27 w 348"/>
                <a:gd name="T73" fmla="*/ 278 h 570"/>
                <a:gd name="T74" fmla="*/ 45 w 348"/>
                <a:gd name="T75" fmla="*/ 243 h 570"/>
                <a:gd name="T76" fmla="*/ 66 w 348"/>
                <a:gd name="T77" fmla="*/ 207 h 570"/>
                <a:gd name="T78" fmla="*/ 92 w 348"/>
                <a:gd name="T79" fmla="*/ 171 h 570"/>
                <a:gd name="T80" fmla="*/ 122 w 348"/>
                <a:gd name="T81" fmla="*/ 134 h 570"/>
                <a:gd name="T82" fmla="*/ 159 w 348"/>
                <a:gd name="T83" fmla="*/ 99 h 570"/>
                <a:gd name="T84" fmla="*/ 200 w 348"/>
                <a:gd name="T85" fmla="*/ 65 h 570"/>
                <a:gd name="T86" fmla="*/ 247 w 348"/>
                <a:gd name="T87" fmla="*/ 32 h 570"/>
                <a:gd name="T88" fmla="*/ 301 w 348"/>
                <a:gd name="T8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8" h="570">
                  <a:moveTo>
                    <a:pt x="301" y="0"/>
                  </a:moveTo>
                  <a:lnTo>
                    <a:pt x="348" y="63"/>
                  </a:lnTo>
                  <a:lnTo>
                    <a:pt x="303" y="99"/>
                  </a:lnTo>
                  <a:lnTo>
                    <a:pt x="265" y="134"/>
                  </a:lnTo>
                  <a:lnTo>
                    <a:pt x="235" y="170"/>
                  </a:lnTo>
                  <a:lnTo>
                    <a:pt x="210" y="204"/>
                  </a:lnTo>
                  <a:lnTo>
                    <a:pt x="191" y="237"/>
                  </a:lnTo>
                  <a:lnTo>
                    <a:pt x="178" y="267"/>
                  </a:lnTo>
                  <a:lnTo>
                    <a:pt x="169" y="293"/>
                  </a:lnTo>
                  <a:lnTo>
                    <a:pt x="167" y="316"/>
                  </a:lnTo>
                  <a:lnTo>
                    <a:pt x="192" y="324"/>
                  </a:lnTo>
                  <a:lnTo>
                    <a:pt x="215" y="336"/>
                  </a:lnTo>
                  <a:lnTo>
                    <a:pt x="235" y="352"/>
                  </a:lnTo>
                  <a:lnTo>
                    <a:pt x="251" y="370"/>
                  </a:lnTo>
                  <a:lnTo>
                    <a:pt x="263" y="392"/>
                  </a:lnTo>
                  <a:lnTo>
                    <a:pt x="270" y="417"/>
                  </a:lnTo>
                  <a:lnTo>
                    <a:pt x="273" y="443"/>
                  </a:lnTo>
                  <a:lnTo>
                    <a:pt x="270" y="472"/>
                  </a:lnTo>
                  <a:lnTo>
                    <a:pt x="260" y="498"/>
                  </a:lnTo>
                  <a:lnTo>
                    <a:pt x="244" y="522"/>
                  </a:lnTo>
                  <a:lnTo>
                    <a:pt x="224" y="541"/>
                  </a:lnTo>
                  <a:lnTo>
                    <a:pt x="199" y="557"/>
                  </a:lnTo>
                  <a:lnTo>
                    <a:pt x="172" y="566"/>
                  </a:lnTo>
                  <a:lnTo>
                    <a:pt x="141" y="570"/>
                  </a:lnTo>
                  <a:lnTo>
                    <a:pt x="116" y="569"/>
                  </a:lnTo>
                  <a:lnTo>
                    <a:pt x="93" y="562"/>
                  </a:lnTo>
                  <a:lnTo>
                    <a:pt x="70" y="552"/>
                  </a:lnTo>
                  <a:lnTo>
                    <a:pt x="50" y="537"/>
                  </a:lnTo>
                  <a:lnTo>
                    <a:pt x="33" y="519"/>
                  </a:lnTo>
                  <a:lnTo>
                    <a:pt x="19" y="496"/>
                  </a:lnTo>
                  <a:lnTo>
                    <a:pt x="8" y="470"/>
                  </a:lnTo>
                  <a:lnTo>
                    <a:pt x="2" y="439"/>
                  </a:lnTo>
                  <a:lnTo>
                    <a:pt x="0" y="403"/>
                  </a:lnTo>
                  <a:lnTo>
                    <a:pt x="1" y="375"/>
                  </a:lnTo>
                  <a:lnTo>
                    <a:pt x="6" y="344"/>
                  </a:lnTo>
                  <a:lnTo>
                    <a:pt x="15" y="311"/>
                  </a:lnTo>
                  <a:lnTo>
                    <a:pt x="27" y="278"/>
                  </a:lnTo>
                  <a:lnTo>
                    <a:pt x="45" y="243"/>
                  </a:lnTo>
                  <a:lnTo>
                    <a:pt x="66" y="207"/>
                  </a:lnTo>
                  <a:lnTo>
                    <a:pt x="92" y="171"/>
                  </a:lnTo>
                  <a:lnTo>
                    <a:pt x="122" y="134"/>
                  </a:lnTo>
                  <a:lnTo>
                    <a:pt x="159" y="99"/>
                  </a:lnTo>
                  <a:lnTo>
                    <a:pt x="200" y="65"/>
                  </a:lnTo>
                  <a:lnTo>
                    <a:pt x="247" y="32"/>
                  </a:lnTo>
                  <a:lnTo>
                    <a:pt x="30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572"/>
            <p:cNvSpPr>
              <a:spLocks/>
            </p:cNvSpPr>
            <p:nvPr/>
          </p:nvSpPr>
          <p:spPr bwMode="auto">
            <a:xfrm>
              <a:off x="2197" y="3469"/>
              <a:ext cx="50" cy="82"/>
            </a:xfrm>
            <a:custGeom>
              <a:avLst/>
              <a:gdLst>
                <a:gd name="T0" fmla="*/ 205 w 348"/>
                <a:gd name="T1" fmla="*/ 0 h 571"/>
                <a:gd name="T2" fmla="*/ 230 w 348"/>
                <a:gd name="T3" fmla="*/ 2 h 571"/>
                <a:gd name="T4" fmla="*/ 254 w 348"/>
                <a:gd name="T5" fmla="*/ 8 h 571"/>
                <a:gd name="T6" fmla="*/ 276 w 348"/>
                <a:gd name="T7" fmla="*/ 18 h 571"/>
                <a:gd name="T8" fmla="*/ 296 w 348"/>
                <a:gd name="T9" fmla="*/ 33 h 571"/>
                <a:gd name="T10" fmla="*/ 313 w 348"/>
                <a:gd name="T11" fmla="*/ 53 h 571"/>
                <a:gd name="T12" fmla="*/ 328 w 348"/>
                <a:gd name="T13" fmla="*/ 74 h 571"/>
                <a:gd name="T14" fmla="*/ 339 w 348"/>
                <a:gd name="T15" fmla="*/ 102 h 571"/>
                <a:gd name="T16" fmla="*/ 346 w 348"/>
                <a:gd name="T17" fmla="*/ 132 h 571"/>
                <a:gd name="T18" fmla="*/ 348 w 348"/>
                <a:gd name="T19" fmla="*/ 167 h 571"/>
                <a:gd name="T20" fmla="*/ 347 w 348"/>
                <a:gd name="T21" fmla="*/ 195 h 571"/>
                <a:gd name="T22" fmla="*/ 341 w 348"/>
                <a:gd name="T23" fmla="*/ 226 h 571"/>
                <a:gd name="T24" fmla="*/ 333 w 348"/>
                <a:gd name="T25" fmla="*/ 259 h 571"/>
                <a:gd name="T26" fmla="*/ 319 w 348"/>
                <a:gd name="T27" fmla="*/ 293 h 571"/>
                <a:gd name="T28" fmla="*/ 302 w 348"/>
                <a:gd name="T29" fmla="*/ 329 h 571"/>
                <a:gd name="T30" fmla="*/ 280 w 348"/>
                <a:gd name="T31" fmla="*/ 364 h 571"/>
                <a:gd name="T32" fmla="*/ 254 w 348"/>
                <a:gd name="T33" fmla="*/ 400 h 571"/>
                <a:gd name="T34" fmla="*/ 223 w 348"/>
                <a:gd name="T35" fmla="*/ 436 h 571"/>
                <a:gd name="T36" fmla="*/ 188 w 348"/>
                <a:gd name="T37" fmla="*/ 471 h 571"/>
                <a:gd name="T38" fmla="*/ 145 w 348"/>
                <a:gd name="T39" fmla="*/ 505 h 571"/>
                <a:gd name="T40" fmla="*/ 98 w 348"/>
                <a:gd name="T41" fmla="*/ 539 h 571"/>
                <a:gd name="T42" fmla="*/ 45 w 348"/>
                <a:gd name="T43" fmla="*/ 571 h 571"/>
                <a:gd name="T44" fmla="*/ 0 w 348"/>
                <a:gd name="T45" fmla="*/ 509 h 571"/>
                <a:gd name="T46" fmla="*/ 44 w 348"/>
                <a:gd name="T47" fmla="*/ 472 h 571"/>
                <a:gd name="T48" fmla="*/ 81 w 348"/>
                <a:gd name="T49" fmla="*/ 436 h 571"/>
                <a:gd name="T50" fmla="*/ 111 w 348"/>
                <a:gd name="T51" fmla="*/ 400 h 571"/>
                <a:gd name="T52" fmla="*/ 136 w 348"/>
                <a:gd name="T53" fmla="*/ 366 h 571"/>
                <a:gd name="T54" fmla="*/ 156 w 348"/>
                <a:gd name="T55" fmla="*/ 334 h 571"/>
                <a:gd name="T56" fmla="*/ 168 w 348"/>
                <a:gd name="T57" fmla="*/ 305 h 571"/>
                <a:gd name="T58" fmla="*/ 177 w 348"/>
                <a:gd name="T59" fmla="*/ 278 h 571"/>
                <a:gd name="T60" fmla="*/ 181 w 348"/>
                <a:gd name="T61" fmla="*/ 256 h 571"/>
                <a:gd name="T62" fmla="*/ 156 w 348"/>
                <a:gd name="T63" fmla="*/ 248 h 571"/>
                <a:gd name="T64" fmla="*/ 133 w 348"/>
                <a:gd name="T65" fmla="*/ 235 h 571"/>
                <a:gd name="T66" fmla="*/ 112 w 348"/>
                <a:gd name="T67" fmla="*/ 219 h 571"/>
                <a:gd name="T68" fmla="*/ 96 w 348"/>
                <a:gd name="T69" fmla="*/ 200 h 571"/>
                <a:gd name="T70" fmla="*/ 84 w 348"/>
                <a:gd name="T71" fmla="*/ 178 h 571"/>
                <a:gd name="T72" fmla="*/ 76 w 348"/>
                <a:gd name="T73" fmla="*/ 154 h 571"/>
                <a:gd name="T74" fmla="*/ 72 w 348"/>
                <a:gd name="T75" fmla="*/ 128 h 571"/>
                <a:gd name="T76" fmla="*/ 77 w 348"/>
                <a:gd name="T77" fmla="*/ 99 h 571"/>
                <a:gd name="T78" fmla="*/ 86 w 348"/>
                <a:gd name="T79" fmla="*/ 72 h 571"/>
                <a:gd name="T80" fmla="*/ 102 w 348"/>
                <a:gd name="T81" fmla="*/ 49 h 571"/>
                <a:gd name="T82" fmla="*/ 122 w 348"/>
                <a:gd name="T83" fmla="*/ 29 h 571"/>
                <a:gd name="T84" fmla="*/ 148 w 348"/>
                <a:gd name="T85" fmla="*/ 14 h 571"/>
                <a:gd name="T86" fmla="*/ 175 w 348"/>
                <a:gd name="T87" fmla="*/ 4 h 571"/>
                <a:gd name="T88" fmla="*/ 205 w 348"/>
                <a:gd name="T89" fmla="*/ 0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8" h="571">
                  <a:moveTo>
                    <a:pt x="205" y="0"/>
                  </a:moveTo>
                  <a:lnTo>
                    <a:pt x="230" y="2"/>
                  </a:lnTo>
                  <a:lnTo>
                    <a:pt x="254" y="8"/>
                  </a:lnTo>
                  <a:lnTo>
                    <a:pt x="276" y="18"/>
                  </a:lnTo>
                  <a:lnTo>
                    <a:pt x="296" y="33"/>
                  </a:lnTo>
                  <a:lnTo>
                    <a:pt x="313" y="53"/>
                  </a:lnTo>
                  <a:lnTo>
                    <a:pt x="328" y="74"/>
                  </a:lnTo>
                  <a:lnTo>
                    <a:pt x="339" y="102"/>
                  </a:lnTo>
                  <a:lnTo>
                    <a:pt x="346" y="132"/>
                  </a:lnTo>
                  <a:lnTo>
                    <a:pt x="348" y="167"/>
                  </a:lnTo>
                  <a:lnTo>
                    <a:pt x="347" y="195"/>
                  </a:lnTo>
                  <a:lnTo>
                    <a:pt x="341" y="226"/>
                  </a:lnTo>
                  <a:lnTo>
                    <a:pt x="333" y="259"/>
                  </a:lnTo>
                  <a:lnTo>
                    <a:pt x="319" y="293"/>
                  </a:lnTo>
                  <a:lnTo>
                    <a:pt x="302" y="329"/>
                  </a:lnTo>
                  <a:lnTo>
                    <a:pt x="280" y="364"/>
                  </a:lnTo>
                  <a:lnTo>
                    <a:pt x="254" y="400"/>
                  </a:lnTo>
                  <a:lnTo>
                    <a:pt x="223" y="436"/>
                  </a:lnTo>
                  <a:lnTo>
                    <a:pt x="188" y="471"/>
                  </a:lnTo>
                  <a:lnTo>
                    <a:pt x="145" y="505"/>
                  </a:lnTo>
                  <a:lnTo>
                    <a:pt x="98" y="539"/>
                  </a:lnTo>
                  <a:lnTo>
                    <a:pt x="45" y="571"/>
                  </a:lnTo>
                  <a:lnTo>
                    <a:pt x="0" y="509"/>
                  </a:lnTo>
                  <a:lnTo>
                    <a:pt x="44" y="472"/>
                  </a:lnTo>
                  <a:lnTo>
                    <a:pt x="81" y="436"/>
                  </a:lnTo>
                  <a:lnTo>
                    <a:pt x="111" y="400"/>
                  </a:lnTo>
                  <a:lnTo>
                    <a:pt x="136" y="366"/>
                  </a:lnTo>
                  <a:lnTo>
                    <a:pt x="156" y="334"/>
                  </a:lnTo>
                  <a:lnTo>
                    <a:pt x="168" y="305"/>
                  </a:lnTo>
                  <a:lnTo>
                    <a:pt x="177" y="278"/>
                  </a:lnTo>
                  <a:lnTo>
                    <a:pt x="181" y="256"/>
                  </a:lnTo>
                  <a:lnTo>
                    <a:pt x="156" y="248"/>
                  </a:lnTo>
                  <a:lnTo>
                    <a:pt x="133" y="235"/>
                  </a:lnTo>
                  <a:lnTo>
                    <a:pt x="112" y="219"/>
                  </a:lnTo>
                  <a:lnTo>
                    <a:pt x="96" y="200"/>
                  </a:lnTo>
                  <a:lnTo>
                    <a:pt x="84" y="178"/>
                  </a:lnTo>
                  <a:lnTo>
                    <a:pt x="76" y="154"/>
                  </a:lnTo>
                  <a:lnTo>
                    <a:pt x="72" y="128"/>
                  </a:lnTo>
                  <a:lnTo>
                    <a:pt x="77" y="99"/>
                  </a:lnTo>
                  <a:lnTo>
                    <a:pt x="86" y="72"/>
                  </a:lnTo>
                  <a:lnTo>
                    <a:pt x="102" y="49"/>
                  </a:lnTo>
                  <a:lnTo>
                    <a:pt x="122" y="29"/>
                  </a:lnTo>
                  <a:lnTo>
                    <a:pt x="148" y="14"/>
                  </a:lnTo>
                  <a:lnTo>
                    <a:pt x="175" y="4"/>
                  </a:lnTo>
                  <a:lnTo>
                    <a:pt x="2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573"/>
            <p:cNvSpPr>
              <a:spLocks/>
            </p:cNvSpPr>
            <p:nvPr/>
          </p:nvSpPr>
          <p:spPr bwMode="auto">
            <a:xfrm>
              <a:off x="2256" y="3469"/>
              <a:ext cx="49" cy="82"/>
            </a:xfrm>
            <a:custGeom>
              <a:avLst/>
              <a:gdLst>
                <a:gd name="T0" fmla="*/ 205 w 347"/>
                <a:gd name="T1" fmla="*/ 0 h 571"/>
                <a:gd name="T2" fmla="*/ 231 w 347"/>
                <a:gd name="T3" fmla="*/ 2 h 571"/>
                <a:gd name="T4" fmla="*/ 255 w 347"/>
                <a:gd name="T5" fmla="*/ 8 h 571"/>
                <a:gd name="T6" fmla="*/ 276 w 347"/>
                <a:gd name="T7" fmla="*/ 18 h 571"/>
                <a:gd name="T8" fmla="*/ 297 w 347"/>
                <a:gd name="T9" fmla="*/ 33 h 571"/>
                <a:gd name="T10" fmla="*/ 314 w 347"/>
                <a:gd name="T11" fmla="*/ 53 h 571"/>
                <a:gd name="T12" fmla="*/ 328 w 347"/>
                <a:gd name="T13" fmla="*/ 74 h 571"/>
                <a:gd name="T14" fmla="*/ 338 w 347"/>
                <a:gd name="T15" fmla="*/ 102 h 571"/>
                <a:gd name="T16" fmla="*/ 345 w 347"/>
                <a:gd name="T17" fmla="*/ 132 h 571"/>
                <a:gd name="T18" fmla="*/ 347 w 347"/>
                <a:gd name="T19" fmla="*/ 167 h 571"/>
                <a:gd name="T20" fmla="*/ 346 w 347"/>
                <a:gd name="T21" fmla="*/ 195 h 571"/>
                <a:gd name="T22" fmla="*/ 340 w 347"/>
                <a:gd name="T23" fmla="*/ 226 h 571"/>
                <a:gd name="T24" fmla="*/ 332 w 347"/>
                <a:gd name="T25" fmla="*/ 259 h 571"/>
                <a:gd name="T26" fmla="*/ 320 w 347"/>
                <a:gd name="T27" fmla="*/ 293 h 571"/>
                <a:gd name="T28" fmla="*/ 303 w 347"/>
                <a:gd name="T29" fmla="*/ 329 h 571"/>
                <a:gd name="T30" fmla="*/ 281 w 347"/>
                <a:gd name="T31" fmla="*/ 364 h 571"/>
                <a:gd name="T32" fmla="*/ 255 w 347"/>
                <a:gd name="T33" fmla="*/ 400 h 571"/>
                <a:gd name="T34" fmla="*/ 224 w 347"/>
                <a:gd name="T35" fmla="*/ 436 h 571"/>
                <a:gd name="T36" fmla="*/ 188 w 347"/>
                <a:gd name="T37" fmla="*/ 471 h 571"/>
                <a:gd name="T38" fmla="*/ 147 w 347"/>
                <a:gd name="T39" fmla="*/ 505 h 571"/>
                <a:gd name="T40" fmla="*/ 99 w 347"/>
                <a:gd name="T41" fmla="*/ 539 h 571"/>
                <a:gd name="T42" fmla="*/ 46 w 347"/>
                <a:gd name="T43" fmla="*/ 571 h 571"/>
                <a:gd name="T44" fmla="*/ 0 w 347"/>
                <a:gd name="T45" fmla="*/ 509 h 571"/>
                <a:gd name="T46" fmla="*/ 44 w 347"/>
                <a:gd name="T47" fmla="*/ 472 h 571"/>
                <a:gd name="T48" fmla="*/ 81 w 347"/>
                <a:gd name="T49" fmla="*/ 436 h 571"/>
                <a:gd name="T50" fmla="*/ 112 w 347"/>
                <a:gd name="T51" fmla="*/ 400 h 571"/>
                <a:gd name="T52" fmla="*/ 137 w 347"/>
                <a:gd name="T53" fmla="*/ 366 h 571"/>
                <a:gd name="T54" fmla="*/ 156 w 347"/>
                <a:gd name="T55" fmla="*/ 334 h 571"/>
                <a:gd name="T56" fmla="*/ 169 w 347"/>
                <a:gd name="T57" fmla="*/ 305 h 571"/>
                <a:gd name="T58" fmla="*/ 177 w 347"/>
                <a:gd name="T59" fmla="*/ 278 h 571"/>
                <a:gd name="T60" fmla="*/ 180 w 347"/>
                <a:gd name="T61" fmla="*/ 256 h 571"/>
                <a:gd name="T62" fmla="*/ 155 w 347"/>
                <a:gd name="T63" fmla="*/ 248 h 571"/>
                <a:gd name="T64" fmla="*/ 132 w 347"/>
                <a:gd name="T65" fmla="*/ 235 h 571"/>
                <a:gd name="T66" fmla="*/ 113 w 347"/>
                <a:gd name="T67" fmla="*/ 219 h 571"/>
                <a:gd name="T68" fmla="*/ 97 w 347"/>
                <a:gd name="T69" fmla="*/ 200 h 571"/>
                <a:gd name="T70" fmla="*/ 84 w 347"/>
                <a:gd name="T71" fmla="*/ 178 h 571"/>
                <a:gd name="T72" fmla="*/ 76 w 347"/>
                <a:gd name="T73" fmla="*/ 154 h 571"/>
                <a:gd name="T74" fmla="*/ 74 w 347"/>
                <a:gd name="T75" fmla="*/ 128 h 571"/>
                <a:gd name="T76" fmla="*/ 77 w 347"/>
                <a:gd name="T77" fmla="*/ 99 h 571"/>
                <a:gd name="T78" fmla="*/ 88 w 347"/>
                <a:gd name="T79" fmla="*/ 72 h 571"/>
                <a:gd name="T80" fmla="*/ 102 w 347"/>
                <a:gd name="T81" fmla="*/ 49 h 571"/>
                <a:gd name="T82" fmla="*/ 123 w 347"/>
                <a:gd name="T83" fmla="*/ 29 h 571"/>
                <a:gd name="T84" fmla="*/ 148 w 347"/>
                <a:gd name="T85" fmla="*/ 14 h 571"/>
                <a:gd name="T86" fmla="*/ 176 w 347"/>
                <a:gd name="T87" fmla="*/ 4 h 571"/>
                <a:gd name="T88" fmla="*/ 205 w 347"/>
                <a:gd name="T89" fmla="*/ 0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7" h="571">
                  <a:moveTo>
                    <a:pt x="205" y="0"/>
                  </a:moveTo>
                  <a:lnTo>
                    <a:pt x="231" y="2"/>
                  </a:lnTo>
                  <a:lnTo>
                    <a:pt x="255" y="8"/>
                  </a:lnTo>
                  <a:lnTo>
                    <a:pt x="276" y="18"/>
                  </a:lnTo>
                  <a:lnTo>
                    <a:pt x="297" y="33"/>
                  </a:lnTo>
                  <a:lnTo>
                    <a:pt x="314" y="53"/>
                  </a:lnTo>
                  <a:lnTo>
                    <a:pt x="328" y="74"/>
                  </a:lnTo>
                  <a:lnTo>
                    <a:pt x="338" y="102"/>
                  </a:lnTo>
                  <a:lnTo>
                    <a:pt x="345" y="132"/>
                  </a:lnTo>
                  <a:lnTo>
                    <a:pt x="347" y="167"/>
                  </a:lnTo>
                  <a:lnTo>
                    <a:pt x="346" y="195"/>
                  </a:lnTo>
                  <a:lnTo>
                    <a:pt x="340" y="226"/>
                  </a:lnTo>
                  <a:lnTo>
                    <a:pt x="332" y="259"/>
                  </a:lnTo>
                  <a:lnTo>
                    <a:pt x="320" y="293"/>
                  </a:lnTo>
                  <a:lnTo>
                    <a:pt x="303" y="329"/>
                  </a:lnTo>
                  <a:lnTo>
                    <a:pt x="281" y="364"/>
                  </a:lnTo>
                  <a:lnTo>
                    <a:pt x="255" y="400"/>
                  </a:lnTo>
                  <a:lnTo>
                    <a:pt x="224" y="436"/>
                  </a:lnTo>
                  <a:lnTo>
                    <a:pt x="188" y="471"/>
                  </a:lnTo>
                  <a:lnTo>
                    <a:pt x="147" y="505"/>
                  </a:lnTo>
                  <a:lnTo>
                    <a:pt x="99" y="539"/>
                  </a:lnTo>
                  <a:lnTo>
                    <a:pt x="46" y="571"/>
                  </a:lnTo>
                  <a:lnTo>
                    <a:pt x="0" y="509"/>
                  </a:lnTo>
                  <a:lnTo>
                    <a:pt x="44" y="472"/>
                  </a:lnTo>
                  <a:lnTo>
                    <a:pt x="81" y="436"/>
                  </a:lnTo>
                  <a:lnTo>
                    <a:pt x="112" y="400"/>
                  </a:lnTo>
                  <a:lnTo>
                    <a:pt x="137" y="366"/>
                  </a:lnTo>
                  <a:lnTo>
                    <a:pt x="156" y="334"/>
                  </a:lnTo>
                  <a:lnTo>
                    <a:pt x="169" y="305"/>
                  </a:lnTo>
                  <a:lnTo>
                    <a:pt x="177" y="278"/>
                  </a:lnTo>
                  <a:lnTo>
                    <a:pt x="180" y="256"/>
                  </a:lnTo>
                  <a:lnTo>
                    <a:pt x="155" y="248"/>
                  </a:lnTo>
                  <a:lnTo>
                    <a:pt x="132" y="235"/>
                  </a:lnTo>
                  <a:lnTo>
                    <a:pt x="113" y="219"/>
                  </a:lnTo>
                  <a:lnTo>
                    <a:pt x="97" y="200"/>
                  </a:lnTo>
                  <a:lnTo>
                    <a:pt x="84" y="178"/>
                  </a:lnTo>
                  <a:lnTo>
                    <a:pt x="76" y="154"/>
                  </a:lnTo>
                  <a:lnTo>
                    <a:pt x="74" y="128"/>
                  </a:lnTo>
                  <a:lnTo>
                    <a:pt x="77" y="99"/>
                  </a:lnTo>
                  <a:lnTo>
                    <a:pt x="88" y="72"/>
                  </a:lnTo>
                  <a:lnTo>
                    <a:pt x="102" y="49"/>
                  </a:lnTo>
                  <a:lnTo>
                    <a:pt x="123" y="29"/>
                  </a:lnTo>
                  <a:lnTo>
                    <a:pt x="148" y="14"/>
                  </a:lnTo>
                  <a:lnTo>
                    <a:pt x="176" y="4"/>
                  </a:lnTo>
                  <a:lnTo>
                    <a:pt x="2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custDataLst>
      <p:tags r:id="rId1"/>
    </p:custDataLst>
    <p:extLst>
      <p:ext uri="{BB962C8B-B14F-4D97-AF65-F5344CB8AC3E}">
        <p14:creationId xmlns:p14="http://schemas.microsoft.com/office/powerpoint/2010/main" val="240744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arn(inVertical)">
                                      <p:cBhvr>
                                        <p:cTn id="12"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Keep Your Credit Cards Safe</a:t>
            </a:r>
            <a:br>
              <a:rPr lang="en-US" dirty="0"/>
            </a:br>
            <a:endParaRPr lang="en-US" dirty="0"/>
          </a:p>
        </p:txBody>
      </p:sp>
      <p:sp>
        <p:nvSpPr>
          <p:cNvPr id="36867" name="Content Placeholder 2"/>
          <p:cNvSpPr>
            <a:spLocks noGrp="1"/>
          </p:cNvSpPr>
          <p:nvPr>
            <p:ph sz="half" idx="1"/>
          </p:nvPr>
        </p:nvSpPr>
        <p:spPr>
          <a:xfrm>
            <a:off x="547730" y="1647823"/>
            <a:ext cx="4406408" cy="4525963"/>
          </a:xfrm>
        </p:spPr>
        <p:txBody>
          <a:bodyPr/>
          <a:lstStyle/>
          <a:p>
            <a:r>
              <a:rPr lang="en-US" sz="2000" dirty="0"/>
              <a:t>Deal with loss or theft of a card immediately.</a:t>
            </a:r>
          </a:p>
          <a:p>
            <a:r>
              <a:rPr lang="en-US" sz="2000" dirty="0"/>
              <a:t>Treat your cards like cash.</a:t>
            </a:r>
          </a:p>
          <a:p>
            <a:r>
              <a:rPr lang="en-US" sz="2000" dirty="0"/>
              <a:t>Whenever possible, keep your card in sight when using it.</a:t>
            </a:r>
          </a:p>
          <a:p>
            <a:r>
              <a:rPr lang="en-US" sz="2000" dirty="0"/>
              <a:t>Keep accurate records and monitor your accounts regularly.</a:t>
            </a:r>
          </a:p>
          <a:p>
            <a:r>
              <a:rPr lang="en-US" sz="2000" dirty="0"/>
              <a:t>Save your bills and receipts.</a:t>
            </a:r>
          </a:p>
          <a:p>
            <a:r>
              <a:rPr lang="en-US" sz="2000" dirty="0"/>
              <a:t>Don’t lend your credit card to anyone.</a:t>
            </a:r>
            <a:endParaRPr lang="en-US" sz="1600" dirty="0"/>
          </a:p>
        </p:txBody>
      </p:sp>
      <p:pic>
        <p:nvPicPr>
          <p:cNvPr id="6" name="Picture 5" descr="A person sitting on a couch with a computer and a credit card">
            <a:extLst>
              <a:ext uri="{FF2B5EF4-FFF2-40B4-BE49-F238E27FC236}">
                <a16:creationId xmlns:a16="http://schemas.microsoft.com/office/drawing/2014/main" id="{AED4A547-011A-4816-AFAD-CD29250372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4138" y="2182844"/>
            <a:ext cx="3733800" cy="2492312"/>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60044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6867">
                                            <p:txEl>
                                              <p:pRg st="0" end="0"/>
                                            </p:txEl>
                                          </p:spTgt>
                                        </p:tgtEl>
                                        <p:attrNameLst>
                                          <p:attrName>style.visibility</p:attrName>
                                        </p:attrNameLst>
                                      </p:cBhvr>
                                      <p:to>
                                        <p:strVal val="visible"/>
                                      </p:to>
                                    </p:set>
                                    <p:anim calcmode="lin" valueType="num">
                                      <p:cBhvr additive="base">
                                        <p:cTn id="25" dur="500" fill="hold"/>
                                        <p:tgtEl>
                                          <p:spTgt spid="3686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68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6867">
                                            <p:txEl>
                                              <p:pRg st="1" end="1"/>
                                            </p:txEl>
                                          </p:spTgt>
                                        </p:tgtEl>
                                        <p:attrNameLst>
                                          <p:attrName>style.visibility</p:attrName>
                                        </p:attrNameLst>
                                      </p:cBhvr>
                                      <p:to>
                                        <p:strVal val="visible"/>
                                      </p:to>
                                    </p:set>
                                    <p:anim calcmode="lin" valueType="num">
                                      <p:cBhvr additive="base">
                                        <p:cTn id="31" dur="500" fill="hold"/>
                                        <p:tgtEl>
                                          <p:spTgt spid="36867">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68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6867">
                                            <p:txEl>
                                              <p:pRg st="2" end="2"/>
                                            </p:txEl>
                                          </p:spTgt>
                                        </p:tgtEl>
                                        <p:attrNameLst>
                                          <p:attrName>style.visibility</p:attrName>
                                        </p:attrNameLst>
                                      </p:cBhvr>
                                      <p:to>
                                        <p:strVal val="visible"/>
                                      </p:to>
                                    </p:set>
                                    <p:anim calcmode="lin" valueType="num">
                                      <p:cBhvr additive="base">
                                        <p:cTn id="37" dur="500" fill="hold"/>
                                        <p:tgtEl>
                                          <p:spTgt spid="36867">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68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6867">
                                            <p:txEl>
                                              <p:pRg st="3" end="3"/>
                                            </p:txEl>
                                          </p:spTgt>
                                        </p:tgtEl>
                                        <p:attrNameLst>
                                          <p:attrName>style.visibility</p:attrName>
                                        </p:attrNameLst>
                                      </p:cBhvr>
                                      <p:to>
                                        <p:strVal val="visible"/>
                                      </p:to>
                                    </p:set>
                                    <p:anim calcmode="lin" valueType="num">
                                      <p:cBhvr additive="base">
                                        <p:cTn id="43" dur="500" fill="hold"/>
                                        <p:tgtEl>
                                          <p:spTgt spid="36867">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68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6867">
                                            <p:txEl>
                                              <p:pRg st="4" end="4"/>
                                            </p:txEl>
                                          </p:spTgt>
                                        </p:tgtEl>
                                        <p:attrNameLst>
                                          <p:attrName>style.visibility</p:attrName>
                                        </p:attrNameLst>
                                      </p:cBhvr>
                                      <p:to>
                                        <p:strVal val="visible"/>
                                      </p:to>
                                    </p:set>
                                    <p:anim calcmode="lin" valueType="num">
                                      <p:cBhvr additive="base">
                                        <p:cTn id="49" dur="500" fill="hold"/>
                                        <p:tgtEl>
                                          <p:spTgt spid="36867">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68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6867">
                                            <p:txEl>
                                              <p:pRg st="5" end="5"/>
                                            </p:txEl>
                                          </p:spTgt>
                                        </p:tgtEl>
                                        <p:attrNameLst>
                                          <p:attrName>style.visibility</p:attrName>
                                        </p:attrNameLst>
                                      </p:cBhvr>
                                      <p:to>
                                        <p:strVal val="visible"/>
                                      </p:to>
                                    </p:set>
                                    <p:anim calcmode="lin" valueType="num">
                                      <p:cBhvr additive="base">
                                        <p:cTn id="55" dur="500" fill="hold"/>
                                        <p:tgtEl>
                                          <p:spTgt spid="36867">
                                            <p:txEl>
                                              <p:pRg st="5" end="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686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Credit History</a:t>
            </a:r>
          </a:p>
        </p:txBody>
      </p:sp>
      <p:sp>
        <p:nvSpPr>
          <p:cNvPr id="38915" name="Content Placeholder 2"/>
          <p:cNvSpPr>
            <a:spLocks noGrp="1"/>
          </p:cNvSpPr>
          <p:nvPr>
            <p:ph sz="half" idx="1"/>
          </p:nvPr>
        </p:nvSpPr>
        <p:spPr>
          <a:xfrm>
            <a:off x="395785" y="1846522"/>
            <a:ext cx="6694253" cy="718110"/>
          </a:xfrm>
        </p:spPr>
        <p:txBody>
          <a:bodyPr/>
          <a:lstStyle/>
          <a:p>
            <a:pPr marL="0" indent="0">
              <a:buNone/>
            </a:pPr>
            <a:r>
              <a:rPr lang="en-US" sz="2000" dirty="0"/>
              <a:t>Lenders find credit history and scores from the following credit agencies:</a:t>
            </a:r>
          </a:p>
        </p:txBody>
      </p:sp>
      <p:sp>
        <p:nvSpPr>
          <p:cNvPr id="11" name="TextBox 10">
            <a:extLst>
              <a:ext uri="{FF2B5EF4-FFF2-40B4-BE49-F238E27FC236}">
                <a16:creationId xmlns:a16="http://schemas.microsoft.com/office/drawing/2014/main" id="{34D5B1D0-CF57-499D-B53C-645235943D44}"/>
              </a:ext>
            </a:extLst>
          </p:cNvPr>
          <p:cNvSpPr txBox="1"/>
          <p:nvPr/>
        </p:nvSpPr>
        <p:spPr>
          <a:xfrm>
            <a:off x="209056" y="2669998"/>
            <a:ext cx="1591322" cy="400110"/>
          </a:xfrm>
          <a:prstGeom prst="rect">
            <a:avLst/>
          </a:prstGeom>
          <a:noFill/>
        </p:spPr>
        <p:txBody>
          <a:bodyPr wrap="square">
            <a:spAutoFit/>
          </a:bodyPr>
          <a:lstStyle/>
          <a:p>
            <a:pPr marL="91440" lvl="1" algn="ctr"/>
            <a:r>
              <a:rPr lang="en-US"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EQUIFAX</a:t>
            </a:r>
          </a:p>
        </p:txBody>
      </p:sp>
      <p:sp>
        <p:nvSpPr>
          <p:cNvPr id="12" name="TextBox 11">
            <a:extLst>
              <a:ext uri="{FF2B5EF4-FFF2-40B4-BE49-F238E27FC236}">
                <a16:creationId xmlns:a16="http://schemas.microsoft.com/office/drawing/2014/main" id="{00C19162-AF27-4B90-B6E1-E4AADB485B53}"/>
              </a:ext>
            </a:extLst>
          </p:cNvPr>
          <p:cNvSpPr txBox="1"/>
          <p:nvPr/>
        </p:nvSpPr>
        <p:spPr>
          <a:xfrm>
            <a:off x="2161064" y="2669998"/>
            <a:ext cx="2141818" cy="400110"/>
          </a:xfrm>
          <a:prstGeom prst="rect">
            <a:avLst/>
          </a:prstGeom>
          <a:noFill/>
        </p:spPr>
        <p:txBody>
          <a:bodyPr wrap="square">
            <a:spAutoFit/>
          </a:bodyPr>
          <a:lstStyle/>
          <a:p>
            <a:pPr marL="91440" lvl="1" algn="ctr"/>
            <a:r>
              <a:rPr lang="en-US"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TRANSUNION</a:t>
            </a:r>
          </a:p>
        </p:txBody>
      </p:sp>
      <p:sp>
        <p:nvSpPr>
          <p:cNvPr id="13" name="TextBox 12">
            <a:extLst>
              <a:ext uri="{FF2B5EF4-FFF2-40B4-BE49-F238E27FC236}">
                <a16:creationId xmlns:a16="http://schemas.microsoft.com/office/drawing/2014/main" id="{4F8D2538-3FC2-4054-9366-143F169172DA}"/>
              </a:ext>
            </a:extLst>
          </p:cNvPr>
          <p:cNvSpPr txBox="1"/>
          <p:nvPr/>
        </p:nvSpPr>
        <p:spPr>
          <a:xfrm>
            <a:off x="4663568" y="2669998"/>
            <a:ext cx="1853825" cy="400110"/>
          </a:xfrm>
          <a:prstGeom prst="rect">
            <a:avLst/>
          </a:prstGeom>
          <a:noFill/>
        </p:spPr>
        <p:txBody>
          <a:bodyPr wrap="square">
            <a:spAutoFit/>
          </a:bodyPr>
          <a:lstStyle/>
          <a:p>
            <a:pPr marL="91440" lvl="1" algn="ctr"/>
            <a:r>
              <a:rPr lang="en-US"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EXPERIAN</a:t>
            </a:r>
          </a:p>
        </p:txBody>
      </p:sp>
      <p:sp>
        <p:nvSpPr>
          <p:cNvPr id="17" name="TextBox 16">
            <a:extLst>
              <a:ext uri="{FF2B5EF4-FFF2-40B4-BE49-F238E27FC236}">
                <a16:creationId xmlns:a16="http://schemas.microsoft.com/office/drawing/2014/main" id="{82918C15-4EDC-4EBF-AAA8-B72125FC9922}"/>
              </a:ext>
            </a:extLst>
          </p:cNvPr>
          <p:cNvSpPr txBox="1"/>
          <p:nvPr/>
        </p:nvSpPr>
        <p:spPr>
          <a:xfrm>
            <a:off x="395785" y="3702555"/>
            <a:ext cx="5322808" cy="400110"/>
          </a:xfrm>
          <a:prstGeom prst="rect">
            <a:avLst/>
          </a:prstGeom>
          <a:noFill/>
        </p:spPr>
        <p:txBody>
          <a:bodyPr wrap="square">
            <a:spAutoFit/>
          </a:bodyPr>
          <a:lstStyle/>
          <a:p>
            <a:pPr marL="0" indent="0">
              <a:buNone/>
            </a:pPr>
            <a:r>
              <a:rPr lang="en-US" sz="2000" b="1" dirty="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Credit Agencies Track</a:t>
            </a:r>
          </a:p>
        </p:txBody>
      </p:sp>
      <p:sp>
        <p:nvSpPr>
          <p:cNvPr id="15" name="TextBox 14">
            <a:extLst>
              <a:ext uri="{FF2B5EF4-FFF2-40B4-BE49-F238E27FC236}">
                <a16:creationId xmlns:a16="http://schemas.microsoft.com/office/drawing/2014/main" id="{5597F79C-1D53-45D4-B0AE-CE23FE46101C}"/>
              </a:ext>
            </a:extLst>
          </p:cNvPr>
          <p:cNvSpPr txBox="1"/>
          <p:nvPr/>
        </p:nvSpPr>
        <p:spPr>
          <a:xfrm>
            <a:off x="231112" y="4217093"/>
            <a:ext cx="7698237" cy="1661993"/>
          </a:xfrm>
          <a:prstGeom prst="rect">
            <a:avLst/>
          </a:prstGeom>
          <a:noFill/>
        </p:spPr>
        <p:txBody>
          <a:bodyPr wrap="square">
            <a:spAutoFit/>
          </a:bodyPr>
          <a:lstStyle/>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How much you owe</a:t>
            </a:r>
          </a:p>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Whether you pay your bills on time</a:t>
            </a:r>
          </a:p>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Different types and number of credit accounts you have</a:t>
            </a:r>
          </a:p>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Where you live/work and how long you’ve lived/worked there</a:t>
            </a:r>
          </a:p>
        </p:txBody>
      </p:sp>
      <p:pic>
        <p:nvPicPr>
          <p:cNvPr id="6" name="Picture 5" descr="icon of a debit card">
            <a:extLst>
              <a:ext uri="{FF2B5EF4-FFF2-40B4-BE49-F238E27FC236}">
                <a16:creationId xmlns:a16="http://schemas.microsoft.com/office/drawing/2014/main" id="{9C4A9DF5-EBC6-4F52-AA4F-94517D9110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17394" y="2593788"/>
            <a:ext cx="2395494" cy="2359048"/>
          </a:xfrm>
          <a:prstGeom prst="rect">
            <a:avLst/>
          </a:prstGeom>
        </p:spPr>
      </p:pic>
    </p:spTree>
    <p:custDataLst>
      <p:tags r:id="rId1"/>
    </p:custDataLst>
    <p:extLst>
      <p:ext uri="{BB962C8B-B14F-4D97-AF65-F5344CB8AC3E}">
        <p14:creationId xmlns:p14="http://schemas.microsoft.com/office/powerpoint/2010/main" val="152535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down)">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up)">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7"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Credit Score</a:t>
            </a:r>
            <a:br>
              <a:rPr lang="en-US" dirty="0"/>
            </a:br>
            <a:endParaRPr lang="en-US" dirty="0"/>
          </a:p>
        </p:txBody>
      </p:sp>
      <p:sp>
        <p:nvSpPr>
          <p:cNvPr id="19" name="TextBox 18">
            <a:extLst>
              <a:ext uri="{FF2B5EF4-FFF2-40B4-BE49-F238E27FC236}">
                <a16:creationId xmlns:a16="http://schemas.microsoft.com/office/drawing/2014/main" id="{8D861915-B023-4081-AFCF-FDFF0E0B53F0}"/>
              </a:ext>
            </a:extLst>
          </p:cNvPr>
          <p:cNvSpPr txBox="1"/>
          <p:nvPr/>
        </p:nvSpPr>
        <p:spPr>
          <a:xfrm>
            <a:off x="366712" y="1542912"/>
            <a:ext cx="8229600" cy="646331"/>
          </a:xfrm>
          <a:prstGeom prst="rect">
            <a:avLst/>
          </a:prstGeom>
          <a:noFill/>
        </p:spPr>
        <p:txBody>
          <a:bodyPr wrap="square">
            <a:spAutoFit/>
          </a:bodyPr>
          <a:lstStyle/>
          <a:p>
            <a:pPr>
              <a:spcAft>
                <a:spcPts val="600"/>
              </a:spcAft>
            </a:pPr>
            <a:r>
              <a:rPr lang="en-US" dirty="0">
                <a:latin typeface="Open Sans" panose="020B0606030504020204" pitchFamily="34" charset="0"/>
                <a:ea typeface="Open Sans" panose="020B0606030504020204" pitchFamily="34" charset="0"/>
                <a:cs typeface="Open Sans" panose="020B0606030504020204" pitchFamily="34" charset="0"/>
              </a:rPr>
              <a:t>Like your credit history, lenders may look at your Credit Score.  A Credit Score is a number that indicates how reliable you are at paying your debts.</a:t>
            </a:r>
          </a:p>
        </p:txBody>
      </p:sp>
      <p:sp>
        <p:nvSpPr>
          <p:cNvPr id="40963" name="Content Placeholder 2"/>
          <p:cNvSpPr>
            <a:spLocks noGrp="1"/>
          </p:cNvSpPr>
          <p:nvPr>
            <p:ph sz="half" idx="1"/>
          </p:nvPr>
        </p:nvSpPr>
        <p:spPr>
          <a:xfrm>
            <a:off x="326904" y="2466473"/>
            <a:ext cx="4481824" cy="3024866"/>
          </a:xfrm>
        </p:spPr>
        <p:txBody>
          <a:bodyPr/>
          <a:lstStyle/>
          <a:p>
            <a:pPr>
              <a:spcBef>
                <a:spcPts val="600"/>
              </a:spcBef>
              <a:spcAft>
                <a:spcPts val="600"/>
              </a:spcAft>
            </a:pPr>
            <a:r>
              <a:rPr lang="en-US" sz="1800" dirty="0">
                <a:solidFill>
                  <a:schemeClr val="tx2"/>
                </a:solidFill>
              </a:rPr>
              <a:t>A program analyzes your credit history and generates a single number score, usually between 300 to 850.</a:t>
            </a:r>
          </a:p>
          <a:p>
            <a:pPr>
              <a:spcBef>
                <a:spcPts val="600"/>
              </a:spcBef>
              <a:spcAft>
                <a:spcPts val="600"/>
              </a:spcAft>
            </a:pPr>
            <a:r>
              <a:rPr lang="en-US" sz="1800" dirty="0">
                <a:solidFill>
                  <a:schemeClr val="tx2"/>
                </a:solidFill>
              </a:rPr>
              <a:t>This score helps lenders decide if you are a good credit risk or not.</a:t>
            </a:r>
          </a:p>
          <a:p>
            <a:pPr>
              <a:spcBef>
                <a:spcPts val="600"/>
              </a:spcBef>
              <a:spcAft>
                <a:spcPts val="600"/>
              </a:spcAft>
            </a:pPr>
            <a:r>
              <a:rPr lang="en-US" sz="1800" dirty="0">
                <a:solidFill>
                  <a:schemeClr val="tx2"/>
                </a:solidFill>
              </a:rPr>
              <a:t>The higher the credit score, the better.</a:t>
            </a:r>
          </a:p>
          <a:p>
            <a:pPr>
              <a:spcBef>
                <a:spcPts val="600"/>
              </a:spcBef>
              <a:spcAft>
                <a:spcPts val="600"/>
              </a:spcAft>
            </a:pPr>
            <a:r>
              <a:rPr lang="en-US" sz="1800" dirty="0">
                <a:solidFill>
                  <a:schemeClr val="tx2"/>
                </a:solidFill>
              </a:rPr>
              <a:t>Lenders may charge lower interest rates to borrowers with higher credit scores.  </a:t>
            </a:r>
          </a:p>
        </p:txBody>
      </p:sp>
      <p:sp>
        <p:nvSpPr>
          <p:cNvPr id="15" name="TextBox 14">
            <a:extLst>
              <a:ext uri="{FF2B5EF4-FFF2-40B4-BE49-F238E27FC236}">
                <a16:creationId xmlns:a16="http://schemas.microsoft.com/office/drawing/2014/main" id="{DA933249-B900-4DE8-B14B-47F706F60062}"/>
              </a:ext>
            </a:extLst>
          </p:cNvPr>
          <p:cNvSpPr txBox="1"/>
          <p:nvPr/>
        </p:nvSpPr>
        <p:spPr>
          <a:xfrm>
            <a:off x="5105715" y="2441065"/>
            <a:ext cx="4038285" cy="369332"/>
          </a:xfrm>
          <a:prstGeom prst="rect">
            <a:avLst/>
          </a:prstGeom>
          <a:noFill/>
        </p:spPr>
        <p:txBody>
          <a:bodyPr wrap="square">
            <a:spAutoFit/>
          </a:bodyPr>
          <a:lstStyle/>
          <a:p>
            <a:r>
              <a:rPr lang="en-US" b="1"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What goes into your credit score:</a:t>
            </a:r>
          </a:p>
        </p:txBody>
      </p:sp>
      <p:sp>
        <p:nvSpPr>
          <p:cNvPr id="14" name="TextBox 13">
            <a:extLst>
              <a:ext uri="{FF2B5EF4-FFF2-40B4-BE49-F238E27FC236}">
                <a16:creationId xmlns:a16="http://schemas.microsoft.com/office/drawing/2014/main" id="{8F744377-D891-4D15-82A2-3F50A0095E4A}"/>
              </a:ext>
            </a:extLst>
          </p:cNvPr>
          <p:cNvSpPr txBox="1"/>
          <p:nvPr/>
        </p:nvSpPr>
        <p:spPr>
          <a:xfrm>
            <a:off x="5389016" y="2972436"/>
            <a:ext cx="3192432" cy="1892826"/>
          </a:xfrm>
          <a:prstGeom prst="rect">
            <a:avLst/>
          </a:prstGeom>
          <a:noFill/>
        </p:spPr>
        <p:txBody>
          <a:bodyPr wrap="square">
            <a:spAutoFit/>
          </a:bodyPr>
          <a:lstStyle/>
          <a:p>
            <a:pPr marL="285750" indent="-285750">
              <a:spcBef>
                <a:spcPts val="600"/>
              </a:spcBef>
              <a:spcAft>
                <a:spcPts val="1200"/>
              </a:spcAft>
              <a:buFont typeface="Wingdings" panose="05000000000000000000" pitchFamily="2" charset="2"/>
              <a:buChar char="§"/>
            </a:pPr>
            <a:r>
              <a:rPr lang="en-US"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Types of Credit</a:t>
            </a:r>
          </a:p>
          <a:p>
            <a:pPr marL="285750" indent="-285750">
              <a:spcBef>
                <a:spcPts val="600"/>
              </a:spcBef>
              <a:spcAft>
                <a:spcPts val="1200"/>
              </a:spcAft>
              <a:buFont typeface="Wingdings" panose="05000000000000000000" pitchFamily="2" charset="2"/>
              <a:buChar char="§"/>
            </a:pPr>
            <a:r>
              <a:rPr lang="en-US"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What You Owe</a:t>
            </a:r>
          </a:p>
          <a:p>
            <a:pPr marL="285750" indent="-285750">
              <a:spcBef>
                <a:spcPts val="600"/>
              </a:spcBef>
              <a:spcAft>
                <a:spcPts val="1200"/>
              </a:spcAft>
              <a:buFont typeface="Wingdings" panose="05000000000000000000" pitchFamily="2" charset="2"/>
              <a:buChar char="§"/>
            </a:pPr>
            <a:r>
              <a:rPr lang="en-US"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Length of Credit History</a:t>
            </a:r>
          </a:p>
          <a:p>
            <a:pPr marL="285750" indent="-285750">
              <a:spcBef>
                <a:spcPts val="600"/>
              </a:spcBef>
              <a:spcAft>
                <a:spcPts val="1200"/>
              </a:spcAft>
              <a:buFont typeface="Wingdings" panose="05000000000000000000" pitchFamily="2" charset="2"/>
              <a:buChar char="§"/>
            </a:pPr>
            <a:r>
              <a:rPr lang="en-US"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Payment Track Record</a:t>
            </a:r>
          </a:p>
        </p:txBody>
      </p:sp>
      <p:grpSp>
        <p:nvGrpSpPr>
          <p:cNvPr id="9" name="Group 8">
            <a:extLst>
              <a:ext uri="{FF2B5EF4-FFF2-40B4-BE49-F238E27FC236}">
                <a16:creationId xmlns:a16="http://schemas.microsoft.com/office/drawing/2014/main" id="{CEE453B3-752D-4652-9642-1EA267A9EAFB}"/>
              </a:ext>
              <a:ext uri="{C183D7F6-B498-43B3-948B-1728B52AA6E4}">
                <adec:decorative xmlns:adec="http://schemas.microsoft.com/office/drawing/2017/decorative" val="1"/>
              </a:ext>
            </a:extLst>
          </p:cNvPr>
          <p:cNvGrpSpPr/>
          <p:nvPr/>
        </p:nvGrpSpPr>
        <p:grpSpPr>
          <a:xfrm>
            <a:off x="623891" y="2801710"/>
            <a:ext cx="7585161" cy="3690368"/>
            <a:chOff x="3067197" y="2205466"/>
            <a:chExt cx="7585161" cy="3690368"/>
          </a:xfrm>
        </p:grpSpPr>
        <p:pic>
          <p:nvPicPr>
            <p:cNvPr id="5" name="Picture 4">
              <a:extLst>
                <a:ext uri="{FF2B5EF4-FFF2-40B4-BE49-F238E27FC236}">
                  <a16:creationId xmlns:a16="http://schemas.microsoft.com/office/drawing/2014/main" id="{2B2CB893-575B-46FB-BA7D-BC7F8BEA843D}"/>
                </a:ext>
              </a:extLst>
            </p:cNvPr>
            <p:cNvPicPr>
              <a:picLocks noChangeAspect="1"/>
            </p:cNvPicPr>
            <p:nvPr/>
          </p:nvPicPr>
          <p:blipFill rotWithShape="1">
            <a:blip r:embed="rId4" cstate="screen">
              <a:alphaModFix amt="20000"/>
              <a:extLst>
                <a:ext uri="{28A0092B-C50C-407E-A947-70E740481C1C}">
                  <a14:useLocalDpi xmlns:a14="http://schemas.microsoft.com/office/drawing/2010/main"/>
                </a:ext>
              </a:extLst>
            </a:blip>
            <a:srcRect/>
            <a:stretch/>
          </p:blipFill>
          <p:spPr>
            <a:xfrm>
              <a:off x="3067197" y="2205466"/>
              <a:ext cx="7585161" cy="3690368"/>
            </a:xfrm>
            <a:prstGeom prst="rect">
              <a:avLst/>
            </a:prstGeom>
          </p:spPr>
        </p:pic>
        <p:sp>
          <p:nvSpPr>
            <p:cNvPr id="7" name="TextBox 6">
              <a:extLst>
                <a:ext uri="{FF2B5EF4-FFF2-40B4-BE49-F238E27FC236}">
                  <a16:creationId xmlns:a16="http://schemas.microsoft.com/office/drawing/2014/main" id="{C70C4CC9-5961-44FC-A015-EB941B81B574}"/>
                </a:ext>
              </a:extLst>
            </p:cNvPr>
            <p:cNvSpPr txBox="1"/>
            <p:nvPr/>
          </p:nvSpPr>
          <p:spPr>
            <a:xfrm>
              <a:off x="3842334" y="5294528"/>
              <a:ext cx="1116725" cy="369816"/>
            </a:xfrm>
            <a:prstGeom prst="rect">
              <a:avLst/>
            </a:prstGeom>
          </p:spPr>
          <p:txBody>
            <a:bodyPr vert="horz" wrap="square" lIns="91440" tIns="45720" rIns="91440" bIns="45720" rtlCol="0">
              <a:normAutofit/>
            </a:bodyPr>
            <a:lstStyle/>
            <a:p>
              <a:pPr algn="ctr" defTabSz="914400" rtl="0" eaLnBrk="1" latinLnBrk="0" hangingPunct="1">
                <a:spcBef>
                  <a:spcPts val="800"/>
                </a:spcBef>
              </a:pPr>
              <a:r>
                <a:rPr lang="en-US" b="1" kern="1200"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300</a:t>
              </a:r>
            </a:p>
          </p:txBody>
        </p:sp>
        <p:sp>
          <p:nvSpPr>
            <p:cNvPr id="21" name="TextBox 20">
              <a:extLst>
                <a:ext uri="{FF2B5EF4-FFF2-40B4-BE49-F238E27FC236}">
                  <a16:creationId xmlns:a16="http://schemas.microsoft.com/office/drawing/2014/main" id="{D2C73BB2-AEF9-4BEB-817E-5FDE738FF6F8}"/>
                </a:ext>
              </a:extLst>
            </p:cNvPr>
            <p:cNvSpPr txBox="1"/>
            <p:nvPr/>
          </p:nvSpPr>
          <p:spPr>
            <a:xfrm>
              <a:off x="8606385" y="5294528"/>
              <a:ext cx="1270837" cy="369816"/>
            </a:xfrm>
            <a:prstGeom prst="rect">
              <a:avLst/>
            </a:prstGeom>
          </p:spPr>
          <p:txBody>
            <a:bodyPr vert="horz" wrap="square" lIns="91440" tIns="45720" rIns="91440" bIns="45720" rtlCol="0">
              <a:normAutofit/>
            </a:bodyPr>
            <a:lstStyle/>
            <a:p>
              <a:pPr algn="ctr" defTabSz="914400" rtl="0" eaLnBrk="1" latinLnBrk="0" hangingPunct="1">
                <a:spcBef>
                  <a:spcPts val="800"/>
                </a:spcBef>
              </a:pPr>
              <a:r>
                <a:rPr lang="en-US" b="1" kern="1200" dirty="0">
                  <a:solidFill>
                    <a:schemeClr val="accent3"/>
                  </a:solidFill>
                  <a:latin typeface="Open Sans" panose="020B0606030504020204" pitchFamily="34" charset="0"/>
                  <a:ea typeface="Open Sans" panose="020B0606030504020204" pitchFamily="34" charset="0"/>
                  <a:cs typeface="Open Sans" panose="020B0606030504020204" pitchFamily="34" charset="0"/>
                </a:rPr>
                <a:t>850</a:t>
              </a:r>
            </a:p>
          </p:txBody>
        </p:sp>
      </p:grpSp>
    </p:spTree>
    <p:custDataLst>
      <p:tags r:id="rId1"/>
    </p:custDataLst>
    <p:extLst>
      <p:ext uri="{BB962C8B-B14F-4D97-AF65-F5344CB8AC3E}">
        <p14:creationId xmlns:p14="http://schemas.microsoft.com/office/powerpoint/2010/main" val="408796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0963">
                                            <p:txEl>
                                              <p:pRg st="0" end="0"/>
                                            </p:txEl>
                                          </p:spTgt>
                                        </p:tgtEl>
                                        <p:attrNameLst>
                                          <p:attrName>style.visibility</p:attrName>
                                        </p:attrNameLst>
                                      </p:cBhvr>
                                      <p:to>
                                        <p:strVal val="visible"/>
                                      </p:to>
                                    </p:set>
                                    <p:anim calcmode="lin" valueType="num">
                                      <p:cBhvr additive="base">
                                        <p:cTn id="25" dur="500" fill="hold"/>
                                        <p:tgtEl>
                                          <p:spTgt spid="40963">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09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0963">
                                            <p:txEl>
                                              <p:pRg st="1" end="1"/>
                                            </p:txEl>
                                          </p:spTgt>
                                        </p:tgtEl>
                                        <p:attrNameLst>
                                          <p:attrName>style.visibility</p:attrName>
                                        </p:attrNameLst>
                                      </p:cBhvr>
                                      <p:to>
                                        <p:strVal val="visible"/>
                                      </p:to>
                                    </p:set>
                                    <p:anim calcmode="lin" valueType="num">
                                      <p:cBhvr additive="base">
                                        <p:cTn id="31" dur="500" fill="hold"/>
                                        <p:tgtEl>
                                          <p:spTgt spid="40963">
                                            <p:txEl>
                                              <p:pRg st="1" end="1"/>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09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0963">
                                            <p:txEl>
                                              <p:pRg st="2" end="2"/>
                                            </p:txEl>
                                          </p:spTgt>
                                        </p:tgtEl>
                                        <p:attrNameLst>
                                          <p:attrName>style.visibility</p:attrName>
                                        </p:attrNameLst>
                                      </p:cBhvr>
                                      <p:to>
                                        <p:strVal val="visible"/>
                                      </p:to>
                                    </p:set>
                                    <p:anim calcmode="lin" valueType="num">
                                      <p:cBhvr additive="base">
                                        <p:cTn id="37" dur="500" fill="hold"/>
                                        <p:tgtEl>
                                          <p:spTgt spid="40963">
                                            <p:txEl>
                                              <p:pRg st="2" end="2"/>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09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0963">
                                            <p:txEl>
                                              <p:pRg st="3" end="3"/>
                                            </p:txEl>
                                          </p:spTgt>
                                        </p:tgtEl>
                                        <p:attrNameLst>
                                          <p:attrName>style.visibility</p:attrName>
                                        </p:attrNameLst>
                                      </p:cBhvr>
                                      <p:to>
                                        <p:strVal val="visible"/>
                                      </p:to>
                                    </p:set>
                                    <p:anim calcmode="lin" valueType="num">
                                      <p:cBhvr additive="base">
                                        <p:cTn id="43" dur="500" fill="hold"/>
                                        <p:tgtEl>
                                          <p:spTgt spid="40963">
                                            <p:txEl>
                                              <p:pRg st="3" end="3"/>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09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1+#ppt_w/2"/>
                                          </p:val>
                                        </p:tav>
                                        <p:tav tm="100000">
                                          <p:val>
                                            <p:strVal val="#ppt_x"/>
                                          </p:val>
                                        </p:tav>
                                      </p:tavLst>
                                    </p:anim>
                                    <p:anim calcmode="lin" valueType="num">
                                      <p:cBhvr additive="base">
                                        <p:cTn id="50"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14">
                                            <p:txEl>
                                              <p:pRg st="0" end="0"/>
                                            </p:txEl>
                                          </p:spTgt>
                                        </p:tgtEl>
                                        <p:attrNameLst>
                                          <p:attrName>style.visibility</p:attrName>
                                        </p:attrNameLst>
                                      </p:cBhvr>
                                      <p:to>
                                        <p:strVal val="visible"/>
                                      </p:to>
                                    </p:set>
                                    <p:anim calcmode="lin" valueType="num">
                                      <p:cBhvr additive="base">
                                        <p:cTn id="55"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nodeType="clickEffect">
                                  <p:stCondLst>
                                    <p:cond delay="0"/>
                                  </p:stCondLst>
                                  <p:childTnLst>
                                    <p:set>
                                      <p:cBhvr>
                                        <p:cTn id="60" dur="1" fill="hold">
                                          <p:stCondLst>
                                            <p:cond delay="0"/>
                                          </p:stCondLst>
                                        </p:cTn>
                                        <p:tgtEl>
                                          <p:spTgt spid="14">
                                            <p:txEl>
                                              <p:pRg st="1" end="1"/>
                                            </p:txEl>
                                          </p:spTgt>
                                        </p:tgtEl>
                                        <p:attrNameLst>
                                          <p:attrName>style.visibility</p:attrName>
                                        </p:attrNameLst>
                                      </p:cBhvr>
                                      <p:to>
                                        <p:strVal val="visible"/>
                                      </p:to>
                                    </p:set>
                                    <p:anim calcmode="lin" valueType="num">
                                      <p:cBhvr additive="base">
                                        <p:cTn id="61" dur="500" fill="hold"/>
                                        <p:tgtEl>
                                          <p:spTgt spid="14">
                                            <p:txEl>
                                              <p:pRg st="1" end="1"/>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1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nodeType="clickEffect">
                                  <p:stCondLst>
                                    <p:cond delay="0"/>
                                  </p:stCondLst>
                                  <p:childTnLst>
                                    <p:set>
                                      <p:cBhvr>
                                        <p:cTn id="66" dur="1" fill="hold">
                                          <p:stCondLst>
                                            <p:cond delay="0"/>
                                          </p:stCondLst>
                                        </p:cTn>
                                        <p:tgtEl>
                                          <p:spTgt spid="14">
                                            <p:txEl>
                                              <p:pRg st="2" end="2"/>
                                            </p:txEl>
                                          </p:spTgt>
                                        </p:tgtEl>
                                        <p:attrNameLst>
                                          <p:attrName>style.visibility</p:attrName>
                                        </p:attrNameLst>
                                      </p:cBhvr>
                                      <p:to>
                                        <p:strVal val="visible"/>
                                      </p:to>
                                    </p:set>
                                    <p:anim calcmode="lin" valueType="num">
                                      <p:cBhvr additive="base">
                                        <p:cTn id="67" dur="500" fill="hold"/>
                                        <p:tgtEl>
                                          <p:spTgt spid="14">
                                            <p:txEl>
                                              <p:pRg st="2" end="2"/>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1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nodeType="clickEffect">
                                  <p:stCondLst>
                                    <p:cond delay="0"/>
                                  </p:stCondLst>
                                  <p:childTnLst>
                                    <p:set>
                                      <p:cBhvr>
                                        <p:cTn id="72" dur="1" fill="hold">
                                          <p:stCondLst>
                                            <p:cond delay="0"/>
                                          </p:stCondLst>
                                        </p:cTn>
                                        <p:tgtEl>
                                          <p:spTgt spid="14">
                                            <p:txEl>
                                              <p:pRg st="3" end="3"/>
                                            </p:txEl>
                                          </p:spTgt>
                                        </p:tgtEl>
                                        <p:attrNameLst>
                                          <p:attrName>style.visibility</p:attrName>
                                        </p:attrNameLst>
                                      </p:cBhvr>
                                      <p:to>
                                        <p:strVal val="visible"/>
                                      </p:to>
                                    </p:set>
                                    <p:anim calcmode="lin" valueType="num">
                                      <p:cBhvr additive="base">
                                        <p:cTn id="73" dur="500" fill="hold"/>
                                        <p:tgtEl>
                                          <p:spTgt spid="14">
                                            <p:txEl>
                                              <p:pRg st="3" end="3"/>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1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uiExpand="1" build="p"/>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BRAND 2.0 TEMPLATE" val="Y5CA4oQU"/>
  <p:tag name="ARTICULATE_SLIDE_THUMBNAIL_REFRESH" val="1"/>
  <p:tag name="ARTICULATE_SLIDE_COUNT" val="1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rand 2.0 template">
  <a:themeElements>
    <a:clrScheme name="Hands on Banking">
      <a:dk1>
        <a:srgbClr val="44464A"/>
      </a:dk1>
      <a:lt1>
        <a:sysClr val="window" lastClr="FFFFFF"/>
      </a:lt1>
      <a:dk2>
        <a:srgbClr val="345C6F"/>
      </a:dk2>
      <a:lt2>
        <a:srgbClr val="E7E6E6"/>
      </a:lt2>
      <a:accent1>
        <a:srgbClr val="5199AD"/>
      </a:accent1>
      <a:accent2>
        <a:srgbClr val="A04D10"/>
      </a:accent2>
      <a:accent3>
        <a:srgbClr val="5E652B"/>
      </a:accent3>
      <a:accent4>
        <a:srgbClr val="AFB4B9"/>
      </a:accent4>
      <a:accent5>
        <a:srgbClr val="BFCEC2"/>
      </a:accent5>
      <a:accent6>
        <a:srgbClr val="A61C2A"/>
      </a:accent6>
      <a:hlink>
        <a:srgbClr val="0563C1"/>
      </a:hlink>
      <a:folHlink>
        <a:srgbClr val="954F72"/>
      </a:folHlink>
    </a:clrScheme>
    <a:fontScheme name="Brand 2.0 Fonts">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wrap="none" lIns="91440" tIns="45720" rIns="91440" bIns="45720" rtlCol="0">
        <a:normAutofit/>
      </a:bodyPr>
      <a:lstStyle>
        <a:defPPr marL="342900" indent="-342900" algn="l" defTabSz="914400" rtl="0" eaLnBrk="1" latinLnBrk="0" hangingPunct="1">
          <a:spcBef>
            <a:spcPts val="800"/>
          </a:spcBef>
          <a:buFont typeface="Wingdings" pitchFamily="2" charset="2"/>
          <a:buChar char="§"/>
          <a:defRPr sz="1400" kern="1200" dirty="0" err="1" smtClean="0">
            <a:solidFill>
              <a:schemeClr val="tx1"/>
            </a:solidFill>
            <a:latin typeface="Verdana" pitchFamily="34" charset="0"/>
            <a:ea typeface="+mn-ea"/>
            <a:cs typeface="+mn-cs"/>
          </a:defRPr>
        </a:defPPr>
      </a:lstStyle>
    </a:txDef>
  </a:objectDefaults>
  <a:extraClrSchemeLst/>
  <a:custClrLst>
    <a:custClr name="Dark Orange">
      <a:srgbClr val="CE4C00"/>
    </a:custClr>
    <a:custClr name="Dark Plum">
      <a:srgbClr val="4D3B65"/>
    </a:custClr>
    <a:custClr name="Dark Teal">
      <a:srgbClr val="00698C"/>
    </a:custClr>
    <a:custClr name="Dark Green">
      <a:srgbClr val="007337"/>
    </a:custClr>
    <a:custClr name="Dark Magenta">
      <a:srgbClr val="821861"/>
    </a:custClr>
    <a:custClr name="Dark Ebony">
      <a:srgbClr val="574537"/>
    </a:custClr>
    <a:custClr name="WF Yellow">
      <a:srgbClr val="FCC60A"/>
    </a:custClr>
    <a:custClr name="WF Gray">
      <a:srgbClr val="8F8F8F"/>
    </a:custClr>
    <a:custClr name="Aqua Blue">
      <a:srgbClr val="44464A"/>
    </a:custClr>
    <a:custClr name="Khaki">
      <a:srgbClr val="BFC0BE"/>
    </a:custClr>
    <a:custClr name="Stone">
      <a:srgbClr val="D7D3C7"/>
    </a:custClr>
    <a:custClr name="Breeze">
      <a:srgbClr val="DADBBF"/>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Hands on Banking">
      <a:dk1>
        <a:srgbClr val="44464A"/>
      </a:dk1>
      <a:lt1>
        <a:sysClr val="window" lastClr="FFFFFF"/>
      </a:lt1>
      <a:dk2>
        <a:srgbClr val="345C6F"/>
      </a:dk2>
      <a:lt2>
        <a:srgbClr val="E7E6E6"/>
      </a:lt2>
      <a:accent1>
        <a:srgbClr val="5199AD"/>
      </a:accent1>
      <a:accent2>
        <a:srgbClr val="A04D10"/>
      </a:accent2>
      <a:accent3>
        <a:srgbClr val="5E652B"/>
      </a:accent3>
      <a:accent4>
        <a:srgbClr val="AFB4B9"/>
      </a:accent4>
      <a:accent5>
        <a:srgbClr val="BFCEC2"/>
      </a:accent5>
      <a:accent6>
        <a:srgbClr val="A61C2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FBD8A33395CE4B85DE0028A75CC6A6" ma:contentTypeVersion="10" ma:contentTypeDescription="Create a new document." ma:contentTypeScope="" ma:versionID="174dc33516370ff4a51c6788f5c3700c">
  <xsd:schema xmlns:xsd="http://www.w3.org/2001/XMLSchema" xmlns:xs="http://www.w3.org/2001/XMLSchema" xmlns:p="http://schemas.microsoft.com/office/2006/metadata/properties" xmlns:ns1="http://schemas.microsoft.com/sharepoint/v3" xmlns:ns2="b243ae30-5c02-438c-8c12-fee7f97be6df" targetNamespace="http://schemas.microsoft.com/office/2006/metadata/properties" ma:root="true" ma:fieldsID="6b5d4e1727a174d70389e139bf1ead88" ns1:_="" ns2:_="">
    <xsd:import namespace="http://schemas.microsoft.com/sharepoint/v3"/>
    <xsd:import namespace="b243ae30-5c02-438c-8c12-fee7f97be6df"/>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243ae30-5c02-438c-8c12-fee7f97be6d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DA14C51-DFC9-449A-AE1D-B4DFEFA070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243ae30-5c02-438c-8c12-fee7f97be6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552111-DC0F-45BC-9B07-9BEB5A214303}">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b243ae30-5c02-438c-8c12-fee7f97be6df"/>
    <ds:schemaRef ds:uri="http://www.w3.org/XML/1998/namespace"/>
    <ds:schemaRef ds:uri="http://purl.org/dc/dcmitype/"/>
  </ds:schemaRefs>
</ds:datastoreItem>
</file>

<file path=customXml/itemProps3.xml><?xml version="1.0" encoding="utf-8"?>
<ds:datastoreItem xmlns:ds="http://schemas.openxmlformats.org/officeDocument/2006/customXml" ds:itemID="{769D8A9F-8848-45F5-908D-3F526C221E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Brand 2.0 template</Template>
  <TotalTime>0</TotalTime>
  <Words>2180</Words>
  <Application>Microsoft Office PowerPoint</Application>
  <PresentationFormat>On-screen Show (4:3)</PresentationFormat>
  <Paragraphs>238</Paragraphs>
  <Slides>16</Slides>
  <Notes>14</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Century Gothic</vt:lpstr>
      <vt:lpstr>Georgia</vt:lpstr>
      <vt:lpstr>Open Sans</vt:lpstr>
      <vt:lpstr>Open Sans Light</vt:lpstr>
      <vt:lpstr>Verdana</vt:lpstr>
      <vt:lpstr>Wingdings</vt:lpstr>
      <vt:lpstr>Brand 2.0 template</vt:lpstr>
      <vt:lpstr>Credit Cards</vt:lpstr>
      <vt:lpstr>Credit Card Basics</vt:lpstr>
      <vt:lpstr>Credit Card Basics </vt:lpstr>
      <vt:lpstr>Selecting a Credit Card </vt:lpstr>
      <vt:lpstr>The Cost of Credit </vt:lpstr>
      <vt:lpstr>Credit Card Questions</vt:lpstr>
      <vt:lpstr>Keep Your Credit Cards Safe </vt:lpstr>
      <vt:lpstr>Credit History</vt:lpstr>
      <vt:lpstr>Your Credit Score </vt:lpstr>
      <vt:lpstr>Quiz Time!</vt:lpstr>
      <vt:lpstr>Wrap-up </vt:lpstr>
      <vt:lpstr>Thank You / Feedback</vt:lpstr>
      <vt:lpstr>Thank You and Collect Feedback</vt:lpstr>
      <vt:lpstr>Handouts</vt:lpstr>
      <vt:lpstr>Ten Tips for Credit Card Users</vt:lpstr>
      <vt:lpstr>Credit Card Quiz</vt:lpstr>
    </vt:vector>
  </TitlesOfParts>
  <Company>Wells Fargo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 on Banking</dc:title>
  <dc:subject>Credit Cards</dc:subject>
  <dc:creator>Wells Fargo</dc:creator>
  <dc:description>Wells Fargo PPT 2007 Template V. 3.0</dc:description>
  <cp:lastModifiedBy>Miller, Matt (CAO)</cp:lastModifiedBy>
  <cp:revision>294</cp:revision>
  <cp:lastPrinted>2019-08-26T14:25:01Z</cp:lastPrinted>
  <dcterms:created xsi:type="dcterms:W3CDTF">2018-07-18T10:27:35Z</dcterms:created>
  <dcterms:modified xsi:type="dcterms:W3CDTF">2022-03-30T19:36:22Z</dcterms:modified>
  <cp:category>Financial Education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0x010100F4FBD8A33395CE4B85DE0028A75CC6A6</vt:lpwstr>
  </property>
  <property fmtid="{D5CDD505-2E9C-101B-9397-08002B2CF9AE}" pid="3" name="Order">
    <vt:r8>42400</vt:r8>
  </property>
  <property fmtid="{D5CDD505-2E9C-101B-9397-08002B2CF9AE}" pid="4" name="ArticulateGUID">
    <vt:lpwstr>0EEFB078-44C5-438F-8E28-F0E8B8625C49</vt:lpwstr>
  </property>
  <property fmtid="{D5CDD505-2E9C-101B-9397-08002B2CF9AE}" pid="5" name="ArticulatePath">
    <vt:lpwstr>Adults_ResponsibleCreditManagement_Presentation_AccessibilityTest</vt:lpwstr>
  </property>
</Properties>
</file>