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48"/>
  </p:notesMasterIdLst>
  <p:sldIdLst>
    <p:sldId id="434" r:id="rId5"/>
    <p:sldId id="435" r:id="rId6"/>
    <p:sldId id="472" r:id="rId7"/>
    <p:sldId id="474" r:id="rId8"/>
    <p:sldId id="475" r:id="rId9"/>
    <p:sldId id="477" r:id="rId10"/>
    <p:sldId id="478" r:id="rId11"/>
    <p:sldId id="480" r:id="rId12"/>
    <p:sldId id="518" r:id="rId13"/>
    <p:sldId id="482" r:id="rId14"/>
    <p:sldId id="483" r:id="rId15"/>
    <p:sldId id="484" r:id="rId16"/>
    <p:sldId id="485" r:id="rId17"/>
    <p:sldId id="486" r:id="rId18"/>
    <p:sldId id="487" r:id="rId19"/>
    <p:sldId id="488" r:id="rId20"/>
    <p:sldId id="489" r:id="rId21"/>
    <p:sldId id="490" r:id="rId22"/>
    <p:sldId id="492" r:id="rId23"/>
    <p:sldId id="491" r:id="rId24"/>
    <p:sldId id="493" r:id="rId25"/>
    <p:sldId id="494" r:id="rId26"/>
    <p:sldId id="496" r:id="rId27"/>
    <p:sldId id="497" r:id="rId28"/>
    <p:sldId id="446" r:id="rId29"/>
    <p:sldId id="498" r:id="rId30"/>
    <p:sldId id="499" r:id="rId31"/>
    <p:sldId id="500" r:id="rId32"/>
    <p:sldId id="501" r:id="rId33"/>
    <p:sldId id="502" r:id="rId34"/>
    <p:sldId id="503" r:id="rId35"/>
    <p:sldId id="504" r:id="rId36"/>
    <p:sldId id="505" r:id="rId37"/>
    <p:sldId id="506" r:id="rId38"/>
    <p:sldId id="507" r:id="rId39"/>
    <p:sldId id="508" r:id="rId40"/>
    <p:sldId id="509" r:id="rId41"/>
    <p:sldId id="510" r:id="rId42"/>
    <p:sldId id="513" r:id="rId43"/>
    <p:sldId id="514" r:id="rId44"/>
    <p:sldId id="515" r:id="rId45"/>
    <p:sldId id="516" r:id="rId46"/>
    <p:sldId id="517" r:id="rId47"/>
  </p:sldIdLst>
  <p:sldSz cx="12192000" cy="6858000"/>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DA97622E-5477-8997-ABF4-70728B902ABE}" name="Ellis Harman" initials="" userId="S::ellis.harman@paceco.com::9aa1f1be-24d8-4f37-bbc9-43ffc96b175d"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9" autoAdjust="0"/>
    <p:restoredTop sz="73854" autoAdjust="0"/>
  </p:normalViewPr>
  <p:slideViewPr>
    <p:cSldViewPr snapToGrid="0">
      <p:cViewPr varScale="1">
        <p:scale>
          <a:sx n="149" d="100"/>
          <a:sy n="149" d="100"/>
        </p:scale>
        <p:origin x="3184" y="176"/>
      </p:cViewPr>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5/1/25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ATTENTION, SPEAKER!</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share in Presenter Mode/Slide Show Mode because there are animations and transitions to help emphasize points and help keep your audience engaged.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Practice your presentation in advance </a:t>
            </a:r>
            <a:r>
              <a:rPr lang="en-US" sz="18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to make sure you know how the slide transitions work, especially for the quizzes.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Each slide includes voiceover notes to help you, but reviewing and practicing the entire presentation before sharing it with an audience will help you prepare. </a:t>
            </a:r>
            <a:r>
              <a:rPr lang="en-US" sz="1200" i="1" dirty="0">
                <a:solidFill>
                  <a:srgbClr val="3F3F3F"/>
                </a:solidFill>
                <a:effectLst/>
                <a:latin typeface="Arial" panose="020B0604020202020204" pitchFamily="34" charset="0"/>
                <a:cs typeface="Times New Roman" panose="02020603050405020304" pitchFamily="18" charset="0"/>
              </a:rPr>
              <a:t>W</a:t>
            </a:r>
            <a:r>
              <a:rPr lang="en-US" sz="12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endParaRPr lang="en-US" i="1" dirty="0"/>
          </a:p>
          <a:p>
            <a:endParaRPr lang="en-US" dirty="0"/>
          </a:p>
          <a:p>
            <a:endParaRPr lang="en-US" dirty="0"/>
          </a:p>
          <a:p>
            <a:r>
              <a:rPr lang="en-US" dirty="0"/>
              <a:t>VOICEOVER FOR THIS SLIDE: </a:t>
            </a:r>
          </a:p>
          <a:p>
            <a:endParaRPr lang="en-US" dirty="0"/>
          </a:p>
          <a:p>
            <a:r>
              <a:rPr lang="en-US" dirty="0"/>
              <a:t>This presentation is all about the basics of spending and saving, which are the basic building blocks of learning how to manage your money. </a:t>
            </a:r>
          </a:p>
          <a:p>
            <a:endParaRPr lang="en-US" dirty="0"/>
          </a:p>
          <a:p>
            <a:r>
              <a:rPr lang="en-US" dirty="0"/>
              <a:t>Because the truth is, understanding the basics of managing money can really set you up for success as you get older, when you get your first job, and even when it comes to doing more with the money that you might get as a gift or on a special occasion. This isn’t just about not spending all the money you get. It’s about knowing where your money goes so you can make decisions that help you get ahead. </a:t>
            </a:r>
          </a:p>
          <a:p>
            <a:endParaRPr lang="en-US" dirty="0"/>
          </a:p>
          <a:p>
            <a:r>
              <a:rPr lang="en-US" dirty="0"/>
              <a:t>Another key thing to think about is the role a bank could play in how you manage your spending and saving. Bank accounts like checking and savings accounts can really simplify the process of knowing where your money goes. </a:t>
            </a:r>
          </a:p>
          <a:p>
            <a:endParaRPr lang="en-US" dirty="0"/>
          </a:p>
          <a:p>
            <a:r>
              <a:rPr lang="en-US" dirty="0"/>
              <a:t>But before we go too deep into that subject, let’s talk about spending and saving.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Let’s go through an example of building a budget with Lydia, who is 8 years old and wants to start a budget so she can help her local pet adoption group.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529570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A1D71-8A54-04A4-4686-75F730F79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4AC8A-6E1B-10CA-C344-3A09A68BC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A23CD-EBEA-8424-AA1F-4DFFA6B6D9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B4A7F4BB-D001-2FAA-36A8-D6949949D9B5}"/>
              </a:ext>
            </a:extLst>
          </p:cNvPr>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3009269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58A11-C0BA-1720-4E71-C026138C0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7D2B2-3365-39EE-A279-17CE35750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ABA15-BD5E-0CF9-9C23-0EC060DAC5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 </a:t>
            </a:r>
            <a:endParaRPr lang="en-US" dirty="0"/>
          </a:p>
        </p:txBody>
      </p:sp>
      <p:sp>
        <p:nvSpPr>
          <p:cNvPr id="4" name="Slide Number Placeholder 3">
            <a:extLst>
              <a:ext uri="{FF2B5EF4-FFF2-40B4-BE49-F238E27FC236}">
                <a16:creationId xmlns:a16="http://schemas.microsoft.com/office/drawing/2014/main" id="{4DF03E63-156F-9876-255E-210558CE222A}"/>
              </a:ext>
            </a:extLst>
          </p:cNvPr>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4131169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7EE93-672F-34E2-D013-8E84D24B7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06CA5-6BB6-9EDC-5E37-302A07495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35A6EC-C1E6-2591-EB1A-3294B707D9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385F22C3-0693-C37B-64EF-E24CDBB05D9F}"/>
              </a:ext>
            </a:extLst>
          </p:cNvPr>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1918154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CE8F1-37C2-9762-535D-20C99D6E4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2CB6D-CDAC-5F90-5B73-542198B9C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62F9A-CF20-D389-C622-AB2D42E024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 pause for animation]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Another good thing about Lydia’s plan: While she’s planning where she wants her money to go, it also gives her something to measure against at the end of the month. </a:t>
            </a:r>
          </a:p>
          <a:p>
            <a:endParaRPr lang="en-US" dirty="0"/>
          </a:p>
          <a:p>
            <a:r>
              <a:rPr lang="en-US" dirty="0"/>
              <a:t>Did her spending go as planned? She can keep track of and make adjustments over time so her budget gets more and more accurate — which also will help her see where she might be able to make changes if she wants to.</a:t>
            </a:r>
          </a:p>
          <a:p>
            <a:endParaRPr lang="en-US" dirty="0"/>
          </a:p>
          <a:p>
            <a:r>
              <a:rPr lang="en-US" dirty="0"/>
              <a:t>Because remember … </a:t>
            </a:r>
            <a:endParaRPr lang="en-US" i="1" dirty="0"/>
          </a:p>
          <a:p>
            <a:endParaRPr lang="en-US" i="1" dirty="0"/>
          </a:p>
          <a:p>
            <a:r>
              <a:rPr lang="en-US" i="1" dirty="0"/>
              <a:t>[Advance to the next slide.]</a:t>
            </a:r>
          </a:p>
          <a:p>
            <a:endParaRPr lang="en-US" dirty="0"/>
          </a:p>
        </p:txBody>
      </p:sp>
      <p:sp>
        <p:nvSpPr>
          <p:cNvPr id="4" name="Slide Number Placeholder 3">
            <a:extLst>
              <a:ext uri="{FF2B5EF4-FFF2-40B4-BE49-F238E27FC236}">
                <a16:creationId xmlns:a16="http://schemas.microsoft.com/office/drawing/2014/main" id="{9B0F8EA5-AF08-476B-DD3E-07A72FA40830}"/>
              </a:ext>
            </a:extLst>
          </p:cNvPr>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3522624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 less spending means more saving — and your goal is to try to spend less than you earn. </a:t>
            </a:r>
          </a:p>
          <a:p>
            <a:endParaRPr lang="en-US" dirty="0"/>
          </a:p>
          <a:p>
            <a:r>
              <a:rPr lang="en-US" dirty="0"/>
              <a:t>Saving money will allow you to worry less (you will be able to cover unexpected expenses and hit money goals, as we talked about) and give you financial freedom as you get older. Living paycheck to paycheck — with no savings — can be stressful!</a:t>
            </a:r>
          </a:p>
          <a:p>
            <a:endParaRPr lang="en-US" dirty="0"/>
          </a:p>
          <a:p>
            <a:r>
              <a:rPr lang="en-US" dirty="0"/>
              <a:t>It can also lead to debt. Debt occurs when you borrow money — maybe you spent $100 on new clothes with a credit card, but you only have $80 in your account to pay your credit card bill. </a:t>
            </a:r>
          </a:p>
          <a:p>
            <a:endParaRPr lang="en-US" dirty="0"/>
          </a:p>
          <a:p>
            <a:r>
              <a:rPr lang="en-US" dirty="0"/>
              <a:t>In this case, you borrowed money from the credit card company, and now you have to pay it back — with interest. </a:t>
            </a:r>
          </a:p>
          <a:p>
            <a:endParaRPr lang="en-US" dirty="0"/>
          </a:p>
          <a:p>
            <a:r>
              <a:rPr lang="en-US" dirty="0"/>
              <a:t>Instead of just owing $20 the next month, you owe $20 plus the interest on the credit card, which is typically around 24% a year. So on your next bill, you’d owe $20.40. That number keeps growing each month, until you completely pay off your credit card bill.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1744182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you ever spent money on something and regretted it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Consider sharing a story about a time when this happened to you.]</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680565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can be really hard not to buy something you really want — something you unexpectedly see and think is just awesome.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those kinds of impulse purchases, which happen when you make a sudden decision to buy something, can really hurt your ability to save. The thing is, we </a:t>
            </a:r>
            <a:r>
              <a:rPr lang="en-US" i="1" dirty="0"/>
              <a:t>all </a:t>
            </a:r>
            <a:r>
              <a:rPr lang="en-US" i="0" dirty="0"/>
              <a:t>face these kinds of struggles where we’re wowed by something in the moment and just want to buy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Here’s the thing: To defend against needless spending and to make sure you really need and can use the item that’s calling your name, it can help to ask yourself a few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Will I use it, and how often? Be realistic. Is this really a useful thing? Or are you going to tire of it quickly?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Did you even know about this item before you saw it in an ad or saw it on display in a store?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have a place to keep it, or is it just going to clutter your home?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already have something like this? If so, why aren’t you using that thing?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really need it? This can really be what helps you decide. Sometimes it can help to force yourself to wait a few days before deciding on a big purchase. If it doesn’t feel as important or attractive in a few days, maybe you don’t need to get it.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Running through these questions can help you think carefully about the purchase and hold back if you need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other questions could you ask yourself if you’re not sure about buying something?</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893638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Let’s go through another hands on example — this one helps show how you can sometimes determine wants vs. needs if you can just give things a little time</a:t>
            </a:r>
            <a:r>
              <a:rPr lang="en-US" sz="1200" i="0" dirty="0"/>
              <a:t>.</a:t>
            </a:r>
          </a:p>
          <a:p>
            <a:pPr marL="0" indent="0">
              <a:buNone/>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164759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AFFD3-BA7F-B764-8621-9EAF830B0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E08DA7-B4F0-6B50-636D-15FE4E0B2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AE8EC-0B95-491F-BD58-3E7CEA35D3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D7981D29-9A1C-B5CA-CB09-D383B5C6250D}"/>
              </a:ext>
            </a:extLst>
          </p:cNvPr>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1959684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Here’s just a quick look at some of the things we’ll talk about today. We’ll start with some basics, which really means understanding what a budget is and how to create one. </a:t>
            </a:r>
          </a:p>
          <a:p>
            <a:endParaRPr lang="en-US" dirty="0"/>
          </a:p>
          <a:p>
            <a:r>
              <a:rPr lang="en-US" dirty="0"/>
              <a:t>We’ll talk about why it’s important to spend less than you earn. </a:t>
            </a:r>
          </a:p>
          <a:p>
            <a:endParaRPr lang="en-US" dirty="0"/>
          </a:p>
          <a:p>
            <a:r>
              <a:rPr lang="en-US" dirty="0"/>
              <a:t>We’ll discuss things like wants vs. needs and what it takes to save for a big purchase. </a:t>
            </a:r>
          </a:p>
          <a:p>
            <a:endParaRPr lang="en-US" dirty="0"/>
          </a:p>
          <a:p>
            <a:r>
              <a:rPr lang="en-US" dirty="0"/>
              <a:t>We’ll also explain a bit about interest — both the good and the not-so-good about interest and how it can impact your ability to save. </a:t>
            </a:r>
          </a:p>
          <a:p>
            <a:endParaRPr lang="en-US" dirty="0"/>
          </a:p>
          <a:p>
            <a:r>
              <a:rPr lang="en-US" dirty="0"/>
              <a:t>And we’ll talk about where you can go to keep learning more about lots of money topics that can help you out in life.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54C82-53AA-CBEC-D873-1A1781830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033A1-C8FA-DDD7-9F33-2E8C6A79C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E8A25-85DB-BCE8-55F0-3F98F9D138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88ED448F-6CA3-5EBD-5F77-98F6514EB224}"/>
              </a:ext>
            </a:extLst>
          </p:cNvPr>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2580564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8BE0F-7C8E-3693-5500-D18B1B907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79043-A767-2932-BD21-F65242136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7BD27-86C1-74E7-E8C9-A754585760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83CD66BF-D5C6-50D7-9B5F-6F2CA380E52A}"/>
              </a:ext>
            </a:extLst>
          </p:cNvPr>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69431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566E-71CB-9FE3-13A0-62DCCE665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D3E26-FDA0-D0E3-EF59-4FD00D0EA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799C0-94AD-166B-6E59-87B4CF9D03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[Presenter: Pause for animation.]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The good thing about determining if something is a want or a need is that it’s like any other skill: The more you practice, the better you will get at figuring out what is a want and what is a need, and the better you’ll be able to avoid impulse purchases. </a:t>
            </a:r>
          </a:p>
        </p:txBody>
      </p:sp>
      <p:sp>
        <p:nvSpPr>
          <p:cNvPr id="4" name="Slide Number Placeholder 3">
            <a:extLst>
              <a:ext uri="{FF2B5EF4-FFF2-40B4-BE49-F238E27FC236}">
                <a16:creationId xmlns:a16="http://schemas.microsoft.com/office/drawing/2014/main" id="{A2745C3A-8357-60E5-0247-21A3D6E71F74}"/>
              </a:ext>
            </a:extLst>
          </p:cNvPr>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3813543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dirty="0"/>
              <a:t>VOICEOVER FOR THIS SLIDE: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As you get older and take on more responsibilities, it will get more and more important for you to know the difference between wants and needs.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Remember, needs are necessary for survival, so you need to spend money on them.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Needs could be food, water, shelter, clothing, and medicine.</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i="1" kern="100" dirty="0">
                <a:effectLst/>
                <a:latin typeface="Aptos" panose="020B0004020202020204" pitchFamily="34" charset="0"/>
                <a:ea typeface="Aptos" panose="020B0004020202020204" pitchFamily="34" charset="0"/>
                <a:cs typeface="Arial" panose="020B0604020202020204" pitchFamily="34" charset="0"/>
              </a:rPr>
              <a:t>[Ask:]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i="1"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What else would you add to this list of needs? </a:t>
            </a:r>
          </a:p>
        </p:txBody>
      </p:sp>
      <p:sp>
        <p:nvSpPr>
          <p:cNvPr id="4" name="Slide Number Placeholder 3"/>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589289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42700-88CF-3A37-27BC-5B6EED44E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B75363-9AA6-2C98-F6A8-61CD7F68E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435AF-2C5D-5ADB-4C02-99E1CDFB27E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dirty="0"/>
              <a:t>VOICEOVER FOR THIS SLIDE: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So what are wants?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They’re things that would be nice to have, but they aren’t necessary for survival. You could definitely get by without them.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Wants could be toys, electronics, fancy cars, or vacations.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b="0" i="1" kern="100" dirty="0">
                <a:effectLst/>
                <a:latin typeface="Aptos" panose="020B0004020202020204" pitchFamily="34" charset="0"/>
                <a:ea typeface="Aptos" panose="020B0004020202020204" pitchFamily="34" charset="0"/>
                <a:cs typeface="Arial" panose="020B0604020202020204" pitchFamily="34" charset="0"/>
              </a:rPr>
              <a:t>[Ask:]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b="0" i="1"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What else would you add to this list of possible wants?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Do you think it’s OK to purchase things like this? When would that be OK?</a:t>
            </a:r>
          </a:p>
          <a:p>
            <a:endParaRPr lang="en-US" dirty="0"/>
          </a:p>
          <a:p>
            <a:endParaRPr lang="en-US" dirty="0"/>
          </a:p>
        </p:txBody>
      </p:sp>
      <p:sp>
        <p:nvSpPr>
          <p:cNvPr id="4" name="Slide Number Placeholder 3">
            <a:extLst>
              <a:ext uri="{FF2B5EF4-FFF2-40B4-BE49-F238E27FC236}">
                <a16:creationId xmlns:a16="http://schemas.microsoft.com/office/drawing/2014/main" id="{8BBA8221-04FA-CA43-5558-FB912168B292}"/>
              </a:ext>
            </a:extLst>
          </p:cNvPr>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4248380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OK, let’s put some of this into practice and see how well you can spot wants and needs. </a:t>
            </a:r>
          </a:p>
          <a:p>
            <a:endParaRPr lang="en-US" dirty="0"/>
          </a:p>
          <a:p>
            <a:r>
              <a:rPr lang="en-US" dirty="0"/>
              <a:t>Let’s start with this one. Which one is the want, and which is the need?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3132731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D9240-B6C9-4F23-AAD5-E0E9AC434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4ADF5-887E-D48A-9B22-2BCACA325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3F072-DA16-A948-1902-79F9FE07B6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And how about this one? Which one is the want, and which is the need?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a:extLst>
              <a:ext uri="{FF2B5EF4-FFF2-40B4-BE49-F238E27FC236}">
                <a16:creationId xmlns:a16="http://schemas.microsoft.com/office/drawing/2014/main" id="{43ED2D55-2DD6-4CE4-EDFC-B3A035204117}"/>
              </a:ext>
            </a:extLst>
          </p:cNvPr>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3220844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A81A-72EA-D78D-6FEA-8813BE3DC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814DD-CA73-3990-0BDF-5DB1492C9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8E4CF-86CE-1FBA-865D-7FF628BB9B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Last one! Which one is the want, and which is the need?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a:extLst>
              <a:ext uri="{FF2B5EF4-FFF2-40B4-BE49-F238E27FC236}">
                <a16:creationId xmlns:a16="http://schemas.microsoft.com/office/drawing/2014/main" id="{B3567303-CB6C-5797-74AA-0F436E1AA55F}"/>
              </a:ext>
            </a:extLst>
          </p:cNvPr>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612169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I mentioned earlier, banks can be very helpful when it comes to keeping track of your money. Bank accounts are safe places to keep your money that still let you get to your money quickly when you want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two main types of accounts that people who are new to banking should know about: checking accounts and savings accounts.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checking account is where you would likely keep money for everyday purchases, like groceries or games or snacks. This is also where your general “spending money” would be kept.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Savings accounts are a little different.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934013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6D7B4-707C-337A-1B0A-3ECF15273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ECA49-9CD4-2319-F0D1-F5E1A66BA9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B0F623-F845-1116-8552-6EA2F77CA7A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Savings accounts are usually where you keep money that you want to save for a longer time — like when you’re saving for a special purchase, or you want to just keep some money around in case of an emergency.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Savings accounts also earn interest, which is basically when the bank pays you for keeping your money with them. It’s usually based on a percentage of the amount that you have in your savings account, and you get that interest payment every month.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also special savings and investing accounts that a bank can help you with, like special accounts to help you save for college. We aren’t going to go into a lot of detail on these, other than to say that banks can be really helpful when it comes to all kinds of savings!</a:t>
            </a:r>
          </a:p>
          <a:p>
            <a:endParaRPr lang="en-US" dirty="0"/>
          </a:p>
        </p:txBody>
      </p:sp>
      <p:sp>
        <p:nvSpPr>
          <p:cNvPr id="4" name="Slide Number Placeholder 3">
            <a:extLst>
              <a:ext uri="{FF2B5EF4-FFF2-40B4-BE49-F238E27FC236}">
                <a16:creationId xmlns:a16="http://schemas.microsoft.com/office/drawing/2014/main" id="{AC570C49-B46C-9D3C-BB3E-FEAF32E2A414}"/>
              </a:ext>
            </a:extLst>
          </p:cNvPr>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2178766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Before we get into any specifics, think about the last time you received money. Was it as a birthday gift or maybe a weekly allowance? What did you do with the money? </a:t>
            </a:r>
          </a:p>
          <a:p>
            <a:endParaRPr lang="en-US" dirty="0"/>
          </a:p>
          <a:p>
            <a:r>
              <a:rPr lang="en-US" dirty="0"/>
              <a:t>Anyone? </a:t>
            </a:r>
          </a:p>
          <a:p>
            <a:endParaRPr lang="en-US" i="1" dirty="0"/>
          </a:p>
          <a:p>
            <a:r>
              <a:rPr lang="en-US" i="1" dirty="0"/>
              <a:t>[Presenter: See if you can get a few responses.]</a:t>
            </a:r>
            <a:endParaRPr lang="en-US" dirty="0"/>
          </a:p>
          <a:p>
            <a:endParaRPr lang="en-US" dirty="0"/>
          </a:p>
          <a:p>
            <a:r>
              <a:rPr lang="en-US" dirty="0"/>
              <a:t>Chances are you spent it or saved it — or a mix of both. </a:t>
            </a:r>
          </a:p>
          <a:p>
            <a:endParaRPr lang="en-US" dirty="0"/>
          </a:p>
          <a:p>
            <a:r>
              <a:rPr lang="en-US" dirty="0"/>
              <a:t>Is there a right thing to do with your money?</a:t>
            </a:r>
          </a:p>
          <a:p>
            <a:endParaRPr lang="en-US" dirty="0"/>
          </a:p>
          <a:p>
            <a:r>
              <a:rPr lang="en-US" dirty="0"/>
              <a:t>While it’s always great to save money, there are many times you need to spend money as well. And that’s OK. </a:t>
            </a:r>
          </a:p>
          <a:p>
            <a:endParaRPr lang="en-US" dirty="0"/>
          </a:p>
          <a:p>
            <a:r>
              <a:rPr lang="en-US" dirty="0"/>
              <a:t>But if you don’t have a plan for what to do with your money, you may end up spending it all every time you get it, which is really not the best way to go. </a:t>
            </a:r>
          </a:p>
          <a:p>
            <a:endParaRPr lang="en-US" dirty="0"/>
          </a:p>
          <a:p>
            <a:r>
              <a:rPr lang="en-US" dirty="0"/>
              <a:t>To help make a plan for your money, you can create something called a budget.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36094895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So let’s talk about how a bank account can help you save for a bigger purchase that you really want. </a:t>
            </a:r>
          </a:p>
          <a:p>
            <a:endParaRPr lang="en-US" dirty="0"/>
          </a:p>
          <a:p>
            <a:r>
              <a:rPr lang="en-US" dirty="0"/>
              <a:t>Our friend Charlie is a good example. He really wants to buy a $200 bike, so he decides to use his savings account to help.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37087422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B152D-D46A-8CBA-687E-5B5B20C11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E748D-0401-5430-FC3B-5B9C99E1E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5859A-3319-D0B5-60B7-A6CF6EFEFC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Charlie creates a budget as part of this plan, too: He decides to use part of his allowance each week to save for the bike. He puts $7 into his savings account each week and leaves himself $3 for other things. It’s not a lot leftover, but he figures that it’s worthwhile if he can get the bike. </a:t>
            </a:r>
          </a:p>
          <a:p>
            <a:endParaRPr lang="en-US" dirty="0"/>
          </a:p>
        </p:txBody>
      </p:sp>
      <p:sp>
        <p:nvSpPr>
          <p:cNvPr id="4" name="Slide Number Placeholder 3">
            <a:extLst>
              <a:ext uri="{FF2B5EF4-FFF2-40B4-BE49-F238E27FC236}">
                <a16:creationId xmlns:a16="http://schemas.microsoft.com/office/drawing/2014/main" id="{B140632B-1B1C-C59F-52B3-7F50B8AA9A09}"/>
              </a:ext>
            </a:extLst>
          </p:cNvPr>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3397406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CFF2-1A77-C9ED-A736-3AA068289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E309F-B7EF-45DC-E016-A6CCCA964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01DAF-2EC9-FC64-D2DD-5E1885AD33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Charlie keeps tracking his budget and monitoring his savings. Then, a few weeks into this journey, his grandma gives him $75 for his birthday. </a:t>
            </a:r>
          </a:p>
          <a:p>
            <a:endParaRPr lang="en-US" dirty="0"/>
          </a:p>
          <a:p>
            <a:r>
              <a:rPr lang="en-US" dirty="0"/>
              <a:t>Happy birthday, Charlie!</a:t>
            </a:r>
          </a:p>
          <a:p>
            <a:endParaRPr lang="en-US" dirty="0"/>
          </a:p>
          <a:p>
            <a:r>
              <a:rPr lang="en-US" dirty="0"/>
              <a:t>But instead of spending any of that $75, he puts it all into his savings account as well. </a:t>
            </a:r>
          </a:p>
          <a:p>
            <a:endParaRPr lang="en-US" dirty="0"/>
          </a:p>
        </p:txBody>
      </p:sp>
      <p:sp>
        <p:nvSpPr>
          <p:cNvPr id="4" name="Slide Number Placeholder 3">
            <a:extLst>
              <a:ext uri="{FF2B5EF4-FFF2-40B4-BE49-F238E27FC236}">
                <a16:creationId xmlns:a16="http://schemas.microsoft.com/office/drawing/2014/main" id="{5DF70729-EBCE-B2A0-6EBE-BDD6DBAA8EF1}"/>
              </a:ext>
            </a:extLst>
          </p:cNvPr>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31307280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A395B-D6F8-B0A6-0576-9BB74177D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F5477-67DA-E5E6-289A-AE7DE1F52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BAFB8-2DF5-C2F6-EA9F-65A93A760F5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Thanks to that gift and his budget, he’s able to save the full amount in about four months. And then he’s able to buy that bike that he’s been wanting!</a:t>
            </a:r>
          </a:p>
          <a:p>
            <a:endParaRPr lang="en-US" dirty="0"/>
          </a:p>
        </p:txBody>
      </p:sp>
      <p:sp>
        <p:nvSpPr>
          <p:cNvPr id="4" name="Slide Number Placeholder 3">
            <a:extLst>
              <a:ext uri="{FF2B5EF4-FFF2-40B4-BE49-F238E27FC236}">
                <a16:creationId xmlns:a16="http://schemas.microsoft.com/office/drawing/2014/main" id="{1C85120C-DE65-39F6-E487-03504393E2F6}"/>
              </a:ext>
            </a:extLst>
          </p:cNvPr>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28265312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D6E74-701B-B652-9F82-D502A473F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5229E-7873-7ADF-335B-AADD7E1CFF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B8491-AAD1-67F6-9F6C-F49348C450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Nice work!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[Presenter: </a:t>
            </a:r>
            <a:r>
              <a:rPr lang="en-US" i="1" dirty="0"/>
              <a:t>Pause for animation.]</a:t>
            </a:r>
          </a:p>
          <a:p>
            <a:endParaRPr lang="en-US" dirty="0"/>
          </a:p>
        </p:txBody>
      </p:sp>
      <p:sp>
        <p:nvSpPr>
          <p:cNvPr id="4" name="Slide Number Placeholder 3">
            <a:extLst>
              <a:ext uri="{FF2B5EF4-FFF2-40B4-BE49-F238E27FC236}">
                <a16:creationId xmlns:a16="http://schemas.microsoft.com/office/drawing/2014/main" id="{7D97CDFC-E4D8-E98A-50E0-E5286D1B17B7}"/>
              </a:ext>
            </a:extLst>
          </p:cNvPr>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1996212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OK, one thing that we mentioned before that we </a:t>
            </a:r>
            <a:r>
              <a:rPr lang="en-US" i="1" dirty="0"/>
              <a:t>didn’t</a:t>
            </a:r>
            <a:r>
              <a:rPr lang="en-US" i="0" dirty="0"/>
              <a:t> include in Charlie’s savings example: interest!</a:t>
            </a:r>
          </a:p>
          <a:p>
            <a:endParaRPr lang="en-US" i="0" dirty="0"/>
          </a:p>
          <a:p>
            <a:r>
              <a:rPr lang="en-US" i="0" dirty="0"/>
              <a:t>Interest is a payment the bank gives you for keeping your savings with them. </a:t>
            </a:r>
            <a:endParaRPr lang="en-US" dirty="0"/>
          </a:p>
          <a:p>
            <a:endParaRPr lang="en-US" dirty="0"/>
          </a:p>
          <a:p>
            <a:r>
              <a:rPr lang="en-US" dirty="0"/>
              <a:t>Interest is calculated as a percentage of the amount that you have in your account. </a:t>
            </a:r>
          </a:p>
          <a:p>
            <a:endParaRPr lang="en-US" dirty="0"/>
          </a:p>
          <a:p>
            <a:r>
              <a:rPr lang="en-US" dirty="0"/>
              <a:t>Interest can help your money grow in the bank without your having to do anything to it. That’s compound interest — when the amount in your savings account increases because of an interest payment, and then the next interest payment is based on the new amount in your account. Over time, that can make a big difference. Let’s look at an example.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159068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So here we’re going to look at savings with interest. </a:t>
            </a:r>
          </a:p>
          <a:p>
            <a:endParaRPr lang="en-US" dirty="0"/>
          </a:p>
          <a:p>
            <a:r>
              <a:rPr lang="en-US" dirty="0"/>
              <a:t>In this example, we’ll say you have $100 in a savings account that’s earning 5% interest. That’s a high interest rate for a savings account, but we’ll use it to show how compounding works.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36</a:t>
            </a:fld>
            <a:endParaRPr lang="en-US" dirty="0"/>
          </a:p>
        </p:txBody>
      </p:sp>
    </p:spTree>
    <p:extLst>
      <p:ext uri="{BB962C8B-B14F-4D97-AF65-F5344CB8AC3E}">
        <p14:creationId xmlns:p14="http://schemas.microsoft.com/office/powerpoint/2010/main" val="14353240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ED1CA-69C6-D1DF-F80E-23A49DC9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A7856-A6F2-9E55-060B-B1A861F38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C3623-C4B7-34A6-6857-0F4A0CAA18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Every month and every year, that money is earning more money — just a small amount to start, but it keeps growing over time. </a:t>
            </a:r>
          </a:p>
          <a:p>
            <a:endParaRPr lang="en-US" dirty="0"/>
          </a:p>
          <a:p>
            <a:r>
              <a:rPr lang="en-US" dirty="0"/>
              <a:t>As the total amount in the account grows, the next interest payment also grows. That’s compound interest.</a:t>
            </a:r>
          </a:p>
        </p:txBody>
      </p:sp>
      <p:sp>
        <p:nvSpPr>
          <p:cNvPr id="4" name="Slide Number Placeholder 3">
            <a:extLst>
              <a:ext uri="{FF2B5EF4-FFF2-40B4-BE49-F238E27FC236}">
                <a16:creationId xmlns:a16="http://schemas.microsoft.com/office/drawing/2014/main" id="{B2321424-F6F5-B8B1-5E45-37D576F70F49}"/>
              </a:ext>
            </a:extLst>
          </p:cNvPr>
          <p:cNvSpPr>
            <a:spLocks noGrp="1"/>
          </p:cNvSpPr>
          <p:nvPr>
            <p:ph type="sldNum" sz="quarter" idx="5"/>
          </p:nvPr>
        </p:nvSpPr>
        <p:spPr/>
        <p:txBody>
          <a:bodyPr/>
          <a:lstStyle/>
          <a:p>
            <a:fld id="{D1FAD281-2645-F444-92DF-A66E3942A68D}" type="slidenum">
              <a:rPr lang="en-US" smtClean="0"/>
              <a:pPr/>
              <a:t>37</a:t>
            </a:fld>
            <a:endParaRPr lang="en-US" dirty="0"/>
          </a:p>
        </p:txBody>
      </p:sp>
    </p:spTree>
    <p:extLst>
      <p:ext uri="{BB962C8B-B14F-4D97-AF65-F5344CB8AC3E}">
        <p14:creationId xmlns:p14="http://schemas.microsoft.com/office/powerpoint/2010/main" val="36809104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63F77-38A9-2FD5-4804-5542F2E92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8828-7CEB-D104-0B90-C43A8182DD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D4213-6754-7444-2565-D164A13B41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And you can see that, even if you did nothing else, over 10 years that $100 turns into more than $160 — just because of compound interest!</a:t>
            </a:r>
          </a:p>
        </p:txBody>
      </p:sp>
      <p:sp>
        <p:nvSpPr>
          <p:cNvPr id="4" name="Slide Number Placeholder 3">
            <a:extLst>
              <a:ext uri="{FF2B5EF4-FFF2-40B4-BE49-F238E27FC236}">
                <a16:creationId xmlns:a16="http://schemas.microsoft.com/office/drawing/2014/main" id="{D94E2E66-BDA5-06DD-37BD-4F7D756B7CF4}"/>
              </a:ext>
            </a:extLst>
          </p:cNvPr>
          <p:cNvSpPr>
            <a:spLocks noGrp="1"/>
          </p:cNvSpPr>
          <p:nvPr>
            <p:ph type="sldNum" sz="quarter" idx="5"/>
          </p:nvPr>
        </p:nvSpPr>
        <p:spPr/>
        <p:txBody>
          <a:bodyPr/>
          <a:lstStyle/>
          <a:p>
            <a:fld id="{D1FAD281-2645-F444-92DF-A66E3942A68D}" type="slidenum">
              <a:rPr lang="en-US" smtClean="0"/>
              <a:pPr/>
              <a:t>38</a:t>
            </a:fld>
            <a:endParaRPr lang="en-US" dirty="0"/>
          </a:p>
        </p:txBody>
      </p:sp>
    </p:spTree>
    <p:extLst>
      <p:ext uri="{BB962C8B-B14F-4D97-AF65-F5344CB8AC3E}">
        <p14:creationId xmlns:p14="http://schemas.microsoft.com/office/powerpoint/2010/main" val="37272766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see what you’ve learned about spending and saving.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39</a:t>
            </a:fld>
            <a:endParaRPr lang="en-US" dirty="0"/>
          </a:p>
        </p:txBody>
      </p:sp>
    </p:spTree>
    <p:extLst>
      <p:ext uri="{BB962C8B-B14F-4D97-AF65-F5344CB8AC3E}">
        <p14:creationId xmlns:p14="http://schemas.microsoft.com/office/powerpoint/2010/main" val="938676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A budget is a written plan that helps you </a:t>
            </a:r>
            <a:r>
              <a:rPr lang="en-US" sz="1200" kern="100" dirty="0">
                <a:effectLst/>
                <a:latin typeface="Aptos" panose="020B0004020202020204" pitchFamily="34" charset="0"/>
                <a:ea typeface="Aptos" panose="020B0004020202020204" pitchFamily="34" charset="0"/>
                <a:cs typeface="Arial" panose="020B0604020202020204" pitchFamily="34" charset="0"/>
              </a:rPr>
              <a:t>decide how you’ll spend your money and gives you something to help you keep track of where your money goes. What makes budgets helpful is when you keep working on them month after month so you can see over time where your money goes and then make plans so that it goes where you want it to go instead of being wasted.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cs typeface="Arial" panose="020B0604020202020204" pitchFamily="34" charset="0"/>
              </a:rPr>
              <a:t>So, a budget can help you see where your money goes each month. It can help you discover where you can save. And it can help you save for bigger expenses. </a:t>
            </a:r>
            <a:endParaRPr lang="en-US" sz="1200" dirty="0">
              <a:effectLst/>
            </a:endParaRPr>
          </a:p>
          <a:p>
            <a:endParaRPr lang="en-US" sz="1200" dirty="0">
              <a:effectLst/>
            </a:endParaRPr>
          </a:p>
          <a:p>
            <a:r>
              <a:rPr lang="en-US" sz="1200" dirty="0">
                <a:effectLst/>
              </a:rPr>
              <a:t>A budget can be a helpful tool, especially as you start to earn more and spend more, like when you get your first job — a budget can help you make sure your money goes where you want it to, and that it lasts longer. You’ll know where every dollar is going, so you can spend on and save for things that are important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And like I said, it doesn’t need to be complicated. A budget can be as simple as you need it to be — like a simple list that you write on a piece of paper.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19794108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F11D-3540-DEC6-453F-330A17FD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4D441-572B-C7BE-83D8-66B64DE5C5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0829F-BC97-4E68-1F79-E8DD61471B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a:extLst>
              <a:ext uri="{FF2B5EF4-FFF2-40B4-BE49-F238E27FC236}">
                <a16:creationId xmlns:a16="http://schemas.microsoft.com/office/drawing/2014/main" id="{B112656E-AE3F-EC30-0ADB-5A254CCE40E7}"/>
              </a:ext>
            </a:extLst>
          </p:cNvPr>
          <p:cNvSpPr>
            <a:spLocks noGrp="1"/>
          </p:cNvSpPr>
          <p:nvPr>
            <p:ph type="sldNum" sz="quarter" idx="5"/>
          </p:nvPr>
        </p:nvSpPr>
        <p:spPr/>
        <p:txBody>
          <a:bodyPr/>
          <a:lstStyle/>
          <a:p>
            <a:fld id="{D1FAD281-2645-F444-92DF-A66E3942A68D}" type="slidenum">
              <a:rPr lang="en-US" smtClean="0"/>
              <a:pPr/>
              <a:t>40</a:t>
            </a:fld>
            <a:endParaRPr lang="en-US" dirty="0"/>
          </a:p>
        </p:txBody>
      </p:sp>
    </p:spTree>
    <p:extLst>
      <p:ext uri="{BB962C8B-B14F-4D97-AF65-F5344CB8AC3E}">
        <p14:creationId xmlns:p14="http://schemas.microsoft.com/office/powerpoint/2010/main" val="14527277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41</a:t>
            </a:fld>
            <a:endParaRPr lang="en-US" dirty="0"/>
          </a:p>
        </p:txBody>
      </p:sp>
    </p:spTree>
    <p:extLst>
      <p:ext uri="{BB962C8B-B14F-4D97-AF65-F5344CB8AC3E}">
        <p14:creationId xmlns:p14="http://schemas.microsoft.com/office/powerpoint/2010/main" val="7820411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55217-0458-D955-B4A4-EB28CC45B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F511D-D376-3159-8EDA-5F0E3BCDD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5633C-10FE-3E65-6B15-75619B6433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8E622340-F748-2BEB-1435-13C5D9562F26}"/>
              </a:ext>
            </a:extLst>
          </p:cNvPr>
          <p:cNvSpPr>
            <a:spLocks noGrp="1"/>
          </p:cNvSpPr>
          <p:nvPr>
            <p:ph type="sldNum" sz="quarter" idx="5"/>
          </p:nvPr>
        </p:nvSpPr>
        <p:spPr/>
        <p:txBody>
          <a:bodyPr/>
          <a:lstStyle/>
          <a:p>
            <a:fld id="{D1FAD281-2645-F444-92DF-A66E3942A68D}" type="slidenum">
              <a:rPr lang="en-US" smtClean="0"/>
              <a:pPr/>
              <a:t>42</a:t>
            </a:fld>
            <a:endParaRPr lang="en-US" dirty="0"/>
          </a:p>
        </p:txBody>
      </p:sp>
    </p:spTree>
    <p:extLst>
      <p:ext uri="{BB962C8B-B14F-4D97-AF65-F5344CB8AC3E}">
        <p14:creationId xmlns:p14="http://schemas.microsoft.com/office/powerpoint/2010/main" val="988925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Learning about money and increasing your knowledge about personal finances take time and effort but can pay off so much in the long run. It can help you improve your financial well-being over time and make your future brighter.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free resources to help you — especially online. Talk to your parents or guardians about podcasts or websites that you might be able to look at or listen to so you can keep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of course, you can always ask a parent or guardian for their advice about spending and saving, too. They know a lot!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43</a:t>
            </a:fld>
            <a:endParaRPr lang="en-US" dirty="0"/>
          </a:p>
        </p:txBody>
      </p:sp>
    </p:spTree>
    <p:extLst>
      <p:ext uri="{BB962C8B-B14F-4D97-AF65-F5344CB8AC3E}">
        <p14:creationId xmlns:p14="http://schemas.microsoft.com/office/powerpoint/2010/main" val="4238685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t>VOICEOVER FOR THIS SLIDE: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There is a saying that a budget is telling your money where to go instead of wondering where it went. Sounds pretty good, right?</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It’s easy to just keep spending money on things you want until you’re out of money. But if you have a budget, you know how much you should spend, and you can enforce a limit.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Let’s say you love to play online games and have a budget of $20 set aside for your games every month. Once you hit that $20, you stop spending money on gaming. If you don’t have a budget, you might keep clicking to purchase — and spend way more than $20. Then you may not have enough money to cover your next important purchase, like tickets to see a concert you really want to go to.</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As you get older, it’s really important to make sure your spending is under control and that you have a healthy savings. This way, if something unexpected happens — like your car breaks down or you break a bone and have a medical bill — you can pay for it.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343839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i="1" dirty="0"/>
              <a:t>[Ask:] </a:t>
            </a:r>
          </a:p>
          <a:p>
            <a:endParaRPr lang="en-US" i="1" dirty="0"/>
          </a:p>
          <a:p>
            <a:r>
              <a:rPr lang="en-US" dirty="0"/>
              <a:t>What’s a money goal you have right now?</a:t>
            </a:r>
          </a:p>
          <a:p>
            <a:endParaRPr lang="en-US" dirty="0"/>
          </a:p>
          <a:p>
            <a:r>
              <a:rPr lang="en-US" dirty="0"/>
              <a:t>Besides keeping you from spending too much, having a budget can help you reach exciting money goals. Everyone has goals for their money — even if you’ve never thought too much about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examples to start your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Buying a new phone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Paying for a new video game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Getting a gift for someone else (like your parents, brother or sister, or friends)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When you’re a little older: buying a car, paying for college, and even saving for retirement!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6</a:t>
            </a:fld>
            <a:endParaRPr lang="en-US" dirty="0"/>
          </a:p>
        </p:txBody>
      </p:sp>
    </p:spTree>
    <p:extLst>
      <p:ext uri="{BB962C8B-B14F-4D97-AF65-F5344CB8AC3E}">
        <p14:creationId xmlns:p14="http://schemas.microsoft.com/office/powerpoint/2010/main" val="64154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What’s a money goal you’ll have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Whether you’re saving for a car, college, or even movie tickets, having a budget will help you hit big saving goals by keeping your spending under control.</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1929990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The first step in creating a budget is to look at how you’re spending money now. And that means writing down when you get money (and how much you get) and every time you spend money (including how much you spend and what you spend it on). </a:t>
            </a:r>
          </a:p>
          <a:p>
            <a:endParaRPr lang="en-US" dirty="0"/>
          </a:p>
          <a:p>
            <a:r>
              <a:rPr lang="en-US" dirty="0"/>
              <a:t>That way, you realistically know what you need to spend on certain things as well as what you buy that you really might not need to buy. </a:t>
            </a:r>
          </a:p>
          <a:p>
            <a:endParaRPr lang="en-US" dirty="0"/>
          </a:p>
          <a:p>
            <a:r>
              <a:rPr lang="en-US" dirty="0"/>
              <a:t>So start by writing down when you receive money and when you spend money.</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4016815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What would it take to create a budget? It can start with something as simple as a list like the one here — one that just highlights how you’re dividing up your money each month. </a:t>
            </a:r>
          </a:p>
          <a:p>
            <a:endParaRPr lang="en-US" dirty="0"/>
          </a:p>
          <a:p>
            <a:r>
              <a:rPr lang="en-US" dirty="0"/>
              <a:t>Your goal is to not spend everything, but to try to have some left for longer-term savings at the end of each month, so you can build that savings account over time. </a:t>
            </a:r>
          </a:p>
          <a:p>
            <a:endParaRPr lang="en-US" dirty="0"/>
          </a:p>
          <a:p>
            <a:r>
              <a:rPr lang="en-US" b="0" i="1" dirty="0"/>
              <a:t>[Ask:]</a:t>
            </a:r>
          </a:p>
          <a:p>
            <a:endParaRPr lang="en-US" dirty="0"/>
          </a:p>
          <a:p>
            <a:r>
              <a:rPr lang="en-US" dirty="0"/>
              <a:t>What expenses do you pay for each month? </a:t>
            </a:r>
          </a:p>
          <a:p>
            <a:endParaRPr lang="en-US" dirty="0"/>
          </a:p>
          <a:p>
            <a:r>
              <a:rPr lang="en-US" dirty="0"/>
              <a:t>What do you think is part of your family’s monthly budget? </a:t>
            </a:r>
          </a:p>
          <a:p>
            <a:endParaRPr lang="en-US" dirty="0"/>
          </a:p>
          <a:p>
            <a:r>
              <a:rPr lang="en-US" dirty="0"/>
              <a:t>If you were creating a budget, what expenses would you add to this list?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3418409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044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67CC7324-9C65-0164-4E25-04B60E16E38A}"/>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0" name="TextBox 9">
            <a:extLst>
              <a:ext uri="{FF2B5EF4-FFF2-40B4-BE49-F238E27FC236}">
                <a16:creationId xmlns:a16="http://schemas.microsoft.com/office/drawing/2014/main" id="{1EC0DC4A-13D0-695B-CF9F-D33F23A51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10" name="TextBox 9">
            <a:extLst>
              <a:ext uri="{FF2B5EF4-FFF2-40B4-BE49-F238E27FC236}">
                <a16:creationId xmlns:a16="http://schemas.microsoft.com/office/drawing/2014/main" id="{C84E64CA-742F-46FC-A5C8-0FAAE18F438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9" name="TextBox 8">
            <a:extLst>
              <a:ext uri="{FF2B5EF4-FFF2-40B4-BE49-F238E27FC236}">
                <a16:creationId xmlns:a16="http://schemas.microsoft.com/office/drawing/2014/main" id="{879954A8-E15B-4F4F-5B28-61FF2C70E762}"/>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3" name="TextBox 2">
            <a:extLst>
              <a:ext uri="{FF2B5EF4-FFF2-40B4-BE49-F238E27FC236}">
                <a16:creationId xmlns:a16="http://schemas.microsoft.com/office/drawing/2014/main" id="{14F78092-6DFE-9DBD-29BE-777B97CD5E0D}"/>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9" name="TextBox 8">
            <a:extLst>
              <a:ext uri="{FF2B5EF4-FFF2-40B4-BE49-F238E27FC236}">
                <a16:creationId xmlns:a16="http://schemas.microsoft.com/office/drawing/2014/main" id="{D8A127F4-319A-30B9-9630-2E2E6349FC97}"/>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A691350-F5A3-5631-2DAE-99F48CF6D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8" r:id="rId5"/>
    <p:sldLayoutId id="2147483664" r:id="rId6"/>
    <p:sldLayoutId id="2147483667" r:id="rId7"/>
    <p:sldLayoutId id="2147483663" r:id="rId8"/>
    <p:sldLayoutId id="2147483666" r:id="rId9"/>
    <p:sldLayoutId id="2147483665" r:id="rId10"/>
    <p:sldLayoutId id="2147483669" r:id="rId11"/>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9.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16.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32.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46.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hyperlink" Target="https://youth.handsonbanking.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www.ngpf.org/arcade/" TargetMode="External"/><Relationship Id="rId5" Type="http://schemas.openxmlformats.org/officeDocument/2006/relationships/hyperlink" Target="https://www.fdic.gov/consumer-resource-center/money-smart" TargetMode="External"/><Relationship Id="rId4" Type="http://schemas.openxmlformats.org/officeDocument/2006/relationships/hyperlink" Target="https://www.consumerfinance.gov/consumer-tools/money-as-you-grow/"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child putting coin into a piggy bank">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 uri="{C183D7F6-B498-43B3-948B-1728B52AA6E4}">
                <adec:decorative xmlns:adec="http://schemas.microsoft.com/office/drawing/2017/decorative" val="1"/>
              </a:ext>
            </a:extLst>
          </p:cNvPr>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Students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Learn about managing your money.</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Spending </a:t>
            </a:r>
            <a:br>
              <a:rPr lang="en-US" dirty="0"/>
            </a:br>
            <a:r>
              <a:rPr lang="en-US" dirty="0"/>
              <a:t>and saving</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Illustration of a hand holding a coin over a stack of coins and arrow">
            <a:extLst>
              <a:ext uri="{FF2B5EF4-FFF2-40B4-BE49-F238E27FC236}">
                <a16:creationId xmlns:a16="http://schemas.microsoft.com/office/drawing/2014/main" id="{606E3F62-C694-9993-7111-6D6C33CB5EEA}"/>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407586"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16" name="Group 15">
            <a:extLst>
              <a:ext uri="{FF2B5EF4-FFF2-40B4-BE49-F238E27FC236}">
                <a16:creationId xmlns:a16="http://schemas.microsoft.com/office/drawing/2014/main" id="{9F58F7D7-9739-887D-7FE0-37B0FCC1A7F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C0D86B30-5FA9-62CF-60A4-140EBB1C2FD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7719C3A-3E88-BE96-6BC1-94909100B15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B14944D6-F1AF-AEAA-D735-2565B1DB818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stack of money">
            <a:extLst>
              <a:ext uri="{FF2B5EF4-FFF2-40B4-BE49-F238E27FC236}">
                <a16:creationId xmlns:a16="http://schemas.microsoft.com/office/drawing/2014/main" id="{5C0EEABF-8F10-A3B7-32EC-DF23A316034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72474" y="2938802"/>
            <a:ext cx="1402338" cy="644457"/>
          </a:xfrm>
          <a:prstGeom prst="rect">
            <a:avLst/>
          </a:prstGeom>
        </p:spPr>
      </p:pic>
      <p:grpSp>
        <p:nvGrpSpPr>
          <p:cNvPr id="12" name="Group 11">
            <a:extLst>
              <a:ext uri="{FF2B5EF4-FFF2-40B4-BE49-F238E27FC236}">
                <a16:creationId xmlns:a16="http://schemas.microsoft.com/office/drawing/2014/main" id="{DE86F0B0-BF2D-1328-0DC0-3A58CD9F89E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1A7D536-9522-ED9B-1CA3-499571008FA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3A7A7EB4-1F39-ED2F-3425-67B3D5FA1EE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8B9321CC-B05D-F490-07FA-8DF49155443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D74AE95-217D-B998-D700-567059BB233B}"/>
              </a:ext>
            </a:extLst>
          </p:cNvPr>
          <p:cNvSpPr>
            <a:spLocks noGrp="1"/>
          </p:cNvSpPr>
          <p:nvPr>
            <p:ph idx="1"/>
          </p:nvPr>
        </p:nvSpPr>
        <p:spPr/>
        <p:txBody>
          <a:bodyPr/>
          <a:lstStyle/>
          <a:p>
            <a:r>
              <a:rPr lang="en-US" dirty="0"/>
              <a:t>Lydia is 8 years old and wants to </a:t>
            </a:r>
            <a:r>
              <a:rPr lang="en-US" dirty="0">
                <a:highlight>
                  <a:srgbClr val="DFE96C"/>
                </a:highlight>
              </a:rPr>
              <a:t>start a budget</a:t>
            </a:r>
            <a:r>
              <a:rPr lang="en-US" dirty="0"/>
              <a:t>.</a:t>
            </a:r>
          </a:p>
        </p:txBody>
      </p:sp>
      <p:pic>
        <p:nvPicPr>
          <p:cNvPr id="26" name="Picture 25" descr="Illustration of a girl wearing glasses">
            <a:extLst>
              <a:ext uri="{FF2B5EF4-FFF2-40B4-BE49-F238E27FC236}">
                <a16:creationId xmlns:a16="http://schemas.microsoft.com/office/drawing/2014/main" id="{578B0355-AAF4-9256-8DAD-A831B23C769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000765" y="1864990"/>
            <a:ext cx="2129081" cy="2541672"/>
          </a:xfrm>
          <a:custGeom>
            <a:avLst/>
            <a:gdLst>
              <a:gd name="connsiteX0" fmla="*/ 0 w 2129081"/>
              <a:gd name="connsiteY0" fmla="*/ 0 h 2541672"/>
              <a:gd name="connsiteX1" fmla="*/ 2129081 w 2129081"/>
              <a:gd name="connsiteY1" fmla="*/ 0 h 2541672"/>
              <a:gd name="connsiteX2" fmla="*/ 2129081 w 2129081"/>
              <a:gd name="connsiteY2" fmla="*/ 1887133 h 2541672"/>
              <a:gd name="connsiteX3" fmla="*/ 2102595 w 2129081"/>
              <a:gd name="connsiteY3" fmla="*/ 1942116 h 2541672"/>
              <a:gd name="connsiteX4" fmla="*/ 1095234 w 2129081"/>
              <a:gd name="connsiteY4" fmla="*/ 2541672 h 2541672"/>
              <a:gd name="connsiteX5" fmla="*/ 37465 w 2129081"/>
              <a:gd name="connsiteY5" fmla="*/ 1821393 h 2541672"/>
              <a:gd name="connsiteX6" fmla="*/ 0 w 2129081"/>
              <a:gd name="connsiteY6" fmla="*/ 1720752 h 254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9081" h="2541672">
                <a:moveTo>
                  <a:pt x="0" y="0"/>
                </a:moveTo>
                <a:lnTo>
                  <a:pt x="2129081" y="0"/>
                </a:lnTo>
                <a:lnTo>
                  <a:pt x="2129081" y="1887133"/>
                </a:lnTo>
                <a:lnTo>
                  <a:pt x="2102595" y="1942116"/>
                </a:lnTo>
                <a:cubicBezTo>
                  <a:pt x="1908594" y="2299239"/>
                  <a:pt x="1530226" y="2541672"/>
                  <a:pt x="1095234" y="2541672"/>
                </a:cubicBezTo>
                <a:cubicBezTo>
                  <a:pt x="620698" y="2541672"/>
                  <a:pt x="210659" y="2225718"/>
                  <a:pt x="37465" y="1821393"/>
                </a:cubicBezTo>
                <a:lnTo>
                  <a:pt x="0" y="1720752"/>
                </a:lnTo>
                <a:close/>
              </a:path>
            </a:pathLst>
          </a:custGeom>
        </p:spPr>
      </p:pic>
      <p:sp>
        <p:nvSpPr>
          <p:cNvPr id="2" name="Title 1">
            <a:extLst>
              <a:ext uri="{FF2B5EF4-FFF2-40B4-BE49-F238E27FC236}">
                <a16:creationId xmlns:a16="http://schemas.microsoft.com/office/drawing/2014/main" id="{2839D49F-8665-C267-035F-FDC63C17C32A}"/>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21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7B779-0181-58D7-E328-78687B0B734F}"/>
            </a:ext>
          </a:extLst>
        </p:cNvPr>
        <p:cNvGrpSpPr/>
        <p:nvPr/>
      </p:nvGrpSpPr>
      <p:grpSpPr>
        <a:xfrm>
          <a:off x="0" y="0"/>
          <a:ext cx="0" cy="0"/>
          <a:chOff x="0" y="0"/>
          <a:chExt cx="0" cy="0"/>
        </a:xfrm>
      </p:grpSpPr>
      <p:pic>
        <p:nvPicPr>
          <p:cNvPr id="23" name="Picture 22" descr="A piggy bank with a coin in the air&#10;&#10;AI-generated content may be incorrect.">
            <a:extLst>
              <a:ext uri="{FF2B5EF4-FFF2-40B4-BE49-F238E27FC236}">
                <a16:creationId xmlns:a16="http://schemas.microsoft.com/office/drawing/2014/main" id="{320C250D-7DDE-1183-E552-CCA30518940B}"/>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315755" y="2497306"/>
            <a:ext cx="1140992" cy="1204941"/>
          </a:xfrm>
          <a:prstGeom prst="rect">
            <a:avLst/>
          </a:prstGeom>
        </p:spPr>
      </p:pic>
      <p:grpSp>
        <p:nvGrpSpPr>
          <p:cNvPr id="16" name="Group 15">
            <a:extLst>
              <a:ext uri="{FF2B5EF4-FFF2-40B4-BE49-F238E27FC236}">
                <a16:creationId xmlns:a16="http://schemas.microsoft.com/office/drawing/2014/main" id="{7A743956-5EC7-16AE-B9B3-7CFCE43D551C}"/>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F35CC1D8-A8F6-771C-4120-F125F33A7F3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C766A82F-8C31-796D-F709-9042D6503F0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1C48FF0-1A7D-B019-2F47-304211318C3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coin over a stack of coins and arrow">
            <a:extLst>
              <a:ext uri="{FF2B5EF4-FFF2-40B4-BE49-F238E27FC236}">
                <a16:creationId xmlns:a16="http://schemas.microsoft.com/office/drawing/2014/main" id="{87320D76-B016-1A95-F10A-71DB03DDF84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7568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12" name="Group 11">
            <a:extLst>
              <a:ext uri="{FF2B5EF4-FFF2-40B4-BE49-F238E27FC236}">
                <a16:creationId xmlns:a16="http://schemas.microsoft.com/office/drawing/2014/main" id="{56C7274A-062A-99A9-7FCC-9454EE451CE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7E3E0E1-C48A-BE19-DE83-FF1EF1A3F0A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519EEF55-7C2E-E603-1718-5DCEC490996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018BD474-79A9-FDB4-8A9C-606FD97E07B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B193A4A-1795-31AA-B8E7-9367D0ADA343}"/>
              </a:ext>
            </a:extLst>
          </p:cNvPr>
          <p:cNvSpPr>
            <a:spLocks noGrp="1"/>
          </p:cNvSpPr>
          <p:nvPr>
            <p:ph idx="1"/>
          </p:nvPr>
        </p:nvSpPr>
        <p:spPr/>
        <p:txBody>
          <a:bodyPr/>
          <a:lstStyle/>
          <a:p>
            <a:r>
              <a:rPr lang="en-US" dirty="0"/>
              <a:t>Her only income is a weekly allowance of $8. </a:t>
            </a:r>
            <a:br>
              <a:rPr lang="en-US" dirty="0"/>
            </a:br>
            <a:r>
              <a:rPr lang="en-US" dirty="0"/>
              <a:t>She decides to divide it three ways.</a:t>
            </a:r>
          </a:p>
        </p:txBody>
      </p:sp>
      <p:pic>
        <p:nvPicPr>
          <p:cNvPr id="22" name="Picture 21" descr="Illustration of a stack of money">
            <a:extLst>
              <a:ext uri="{FF2B5EF4-FFF2-40B4-BE49-F238E27FC236}">
                <a16:creationId xmlns:a16="http://schemas.microsoft.com/office/drawing/2014/main" id="{CC60A3A7-DDBF-23FB-6C33-2A44F83C91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95176" y="2775475"/>
            <a:ext cx="2385605" cy="1096326"/>
          </a:xfrm>
          <a:prstGeom prst="rect">
            <a:avLst/>
          </a:prstGeom>
        </p:spPr>
      </p:pic>
      <p:grpSp>
        <p:nvGrpSpPr>
          <p:cNvPr id="8" name="Group 7">
            <a:extLst>
              <a:ext uri="{FF2B5EF4-FFF2-40B4-BE49-F238E27FC236}">
                <a16:creationId xmlns:a16="http://schemas.microsoft.com/office/drawing/2014/main" id="{B7020C47-A2C0-0240-3D0F-FFB5FA52EBA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0728FED-E0AE-A3F8-3F8C-7D243EFB81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CCE1D47-7A6B-1236-4E43-9946E135E0F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D1467B85-D4B9-1087-DB5B-AD7D6C7F03B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girl wearing glasses">
            <a:extLst>
              <a:ext uri="{FF2B5EF4-FFF2-40B4-BE49-F238E27FC236}">
                <a16:creationId xmlns:a16="http://schemas.microsoft.com/office/drawing/2014/main" id="{191E03EA-30C4-1B31-8D4D-77402E88C100}"/>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220339" y="2536546"/>
            <a:ext cx="1133408" cy="1353049"/>
          </a:xfrm>
          <a:custGeom>
            <a:avLst/>
            <a:gdLst>
              <a:gd name="connsiteX0" fmla="*/ 0 w 2129081"/>
              <a:gd name="connsiteY0" fmla="*/ 0 h 2541672"/>
              <a:gd name="connsiteX1" fmla="*/ 2129081 w 2129081"/>
              <a:gd name="connsiteY1" fmla="*/ 0 h 2541672"/>
              <a:gd name="connsiteX2" fmla="*/ 2129081 w 2129081"/>
              <a:gd name="connsiteY2" fmla="*/ 1887133 h 2541672"/>
              <a:gd name="connsiteX3" fmla="*/ 2102595 w 2129081"/>
              <a:gd name="connsiteY3" fmla="*/ 1942116 h 2541672"/>
              <a:gd name="connsiteX4" fmla="*/ 1095234 w 2129081"/>
              <a:gd name="connsiteY4" fmla="*/ 2541672 h 2541672"/>
              <a:gd name="connsiteX5" fmla="*/ 37465 w 2129081"/>
              <a:gd name="connsiteY5" fmla="*/ 1821393 h 2541672"/>
              <a:gd name="connsiteX6" fmla="*/ 0 w 2129081"/>
              <a:gd name="connsiteY6" fmla="*/ 1720752 h 254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9081" h="2541672">
                <a:moveTo>
                  <a:pt x="0" y="0"/>
                </a:moveTo>
                <a:lnTo>
                  <a:pt x="2129081" y="0"/>
                </a:lnTo>
                <a:lnTo>
                  <a:pt x="2129081" y="1887133"/>
                </a:lnTo>
                <a:lnTo>
                  <a:pt x="2102595" y="1942116"/>
                </a:lnTo>
                <a:cubicBezTo>
                  <a:pt x="1908594" y="2299239"/>
                  <a:pt x="1530226" y="2541672"/>
                  <a:pt x="1095234" y="2541672"/>
                </a:cubicBezTo>
                <a:cubicBezTo>
                  <a:pt x="620698" y="2541672"/>
                  <a:pt x="210659" y="2225718"/>
                  <a:pt x="37465" y="1821393"/>
                </a:cubicBezTo>
                <a:lnTo>
                  <a:pt x="0" y="1720752"/>
                </a:lnTo>
                <a:close/>
              </a:path>
            </a:pathLst>
          </a:custGeom>
        </p:spPr>
      </p:pic>
      <p:sp>
        <p:nvSpPr>
          <p:cNvPr id="2" name="Title 1">
            <a:extLst>
              <a:ext uri="{FF2B5EF4-FFF2-40B4-BE49-F238E27FC236}">
                <a16:creationId xmlns:a16="http://schemas.microsoft.com/office/drawing/2014/main" id="{40CB7314-E626-D4C9-A842-7E7C4C7AA330}"/>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37352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7759-1848-C28A-7CBB-D8E56390CB74}"/>
            </a:ext>
          </a:extLst>
        </p:cNvPr>
        <p:cNvGrpSpPr/>
        <p:nvPr/>
      </p:nvGrpSpPr>
      <p:grpSpPr>
        <a:xfrm>
          <a:off x="0" y="0"/>
          <a:ext cx="0" cy="0"/>
          <a:chOff x="0" y="0"/>
          <a:chExt cx="0" cy="0"/>
        </a:xfrm>
      </p:grpSpPr>
      <p:pic>
        <p:nvPicPr>
          <p:cNvPr id="26" name="Picture 25" descr="Illustration of a girl giving thumbs up">
            <a:extLst>
              <a:ext uri="{FF2B5EF4-FFF2-40B4-BE49-F238E27FC236}">
                <a16:creationId xmlns:a16="http://schemas.microsoft.com/office/drawing/2014/main" id="{2ED71768-C2B6-09C3-04B4-0FE839EB61BF}"/>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74659" y="2521434"/>
            <a:ext cx="1233580" cy="1383272"/>
          </a:xfrm>
          <a:custGeom>
            <a:avLst/>
            <a:gdLst>
              <a:gd name="connsiteX0" fmla="*/ 34002 w 2331561"/>
              <a:gd name="connsiteY0" fmla="*/ 0 h 2614490"/>
              <a:gd name="connsiteX1" fmla="*/ 2284987 w 2331561"/>
              <a:gd name="connsiteY1" fmla="*/ 0 h 2614490"/>
              <a:gd name="connsiteX2" fmla="*/ 2325763 w 2331561"/>
              <a:gd name="connsiteY2" fmla="*/ 85630 h 2614490"/>
              <a:gd name="connsiteX3" fmla="*/ 2331561 w 2331561"/>
              <a:gd name="connsiteY3" fmla="*/ 106490 h 2614490"/>
              <a:gd name="connsiteX4" fmla="*/ 2331561 w 2331561"/>
              <a:gd name="connsiteY4" fmla="*/ 1247841 h 2614490"/>
              <a:gd name="connsiteX5" fmla="*/ 2322194 w 2331561"/>
              <a:gd name="connsiteY5" fmla="*/ 1342049 h 2614490"/>
              <a:gd name="connsiteX6" fmla="*/ 2316608 w 2331561"/>
              <a:gd name="connsiteY6" fmla="*/ 1468858 h 2614490"/>
              <a:gd name="connsiteX7" fmla="*/ 1170976 w 2331561"/>
              <a:gd name="connsiteY7" fmla="*/ 2614490 h 2614490"/>
              <a:gd name="connsiteX8" fmla="*/ 25344 w 2331561"/>
              <a:gd name="connsiteY8" fmla="*/ 1468858 h 2614490"/>
              <a:gd name="connsiteX9" fmla="*/ 17194 w 2331561"/>
              <a:gd name="connsiteY9" fmla="*/ 1363238 h 2614490"/>
              <a:gd name="connsiteX10" fmla="*/ 0 w 2331561"/>
              <a:gd name="connsiteY10" fmla="*/ 1248664 h 2614490"/>
              <a:gd name="connsiteX11" fmla="*/ 0 w 2331561"/>
              <a:gd name="connsiteY11" fmla="*/ 65794 h 2614490"/>
              <a:gd name="connsiteX12" fmla="*/ 9962 w 2331561"/>
              <a:gd name="connsiteY12" fmla="*/ 41062 h 26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1561" h="2614490">
                <a:moveTo>
                  <a:pt x="34002" y="0"/>
                </a:moveTo>
                <a:lnTo>
                  <a:pt x="2284987" y="0"/>
                </a:lnTo>
                <a:lnTo>
                  <a:pt x="2325763" y="85630"/>
                </a:lnTo>
                <a:lnTo>
                  <a:pt x="2331561" y="106490"/>
                </a:lnTo>
                <a:lnTo>
                  <a:pt x="2331561" y="1247841"/>
                </a:lnTo>
                <a:lnTo>
                  <a:pt x="2322194" y="1342049"/>
                </a:lnTo>
                <a:cubicBezTo>
                  <a:pt x="2318698" y="1386866"/>
                  <a:pt x="2316608" y="1429313"/>
                  <a:pt x="2316608" y="1468858"/>
                </a:cubicBezTo>
                <a:cubicBezTo>
                  <a:pt x="2316608" y="2101573"/>
                  <a:pt x="1803691" y="2614490"/>
                  <a:pt x="1170976" y="2614490"/>
                </a:cubicBezTo>
                <a:cubicBezTo>
                  <a:pt x="538261" y="2614490"/>
                  <a:pt x="33906" y="1982587"/>
                  <a:pt x="25344" y="1468858"/>
                </a:cubicBezTo>
                <a:cubicBezTo>
                  <a:pt x="24809" y="1436750"/>
                  <a:pt x="21850" y="1401371"/>
                  <a:pt x="17194" y="1363238"/>
                </a:cubicBezTo>
                <a:lnTo>
                  <a:pt x="0" y="1248664"/>
                </a:lnTo>
                <a:lnTo>
                  <a:pt x="0" y="65794"/>
                </a:lnTo>
                <a:lnTo>
                  <a:pt x="9962" y="41062"/>
                </a:lnTo>
                <a:close/>
              </a:path>
            </a:pathLst>
          </a:custGeom>
        </p:spPr>
      </p:pic>
      <p:grpSp>
        <p:nvGrpSpPr>
          <p:cNvPr id="16" name="Group 15">
            <a:extLst>
              <a:ext uri="{FF2B5EF4-FFF2-40B4-BE49-F238E27FC236}">
                <a16:creationId xmlns:a16="http://schemas.microsoft.com/office/drawing/2014/main" id="{C642B9DC-4D9F-F7FA-134E-CC7B75315B10}"/>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386957D5-FBA8-BC43-EC4D-89584CFDF15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FFC38CB0-411D-A6E0-F15F-740D7B6A8C9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6FAACB28-B593-2C8A-34A8-A9B1FAAA6BE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piggy bank with a coin in the air">
            <a:extLst>
              <a:ext uri="{FF2B5EF4-FFF2-40B4-BE49-F238E27FC236}">
                <a16:creationId xmlns:a16="http://schemas.microsoft.com/office/drawing/2014/main" id="{004D852F-24C1-4A11-2CD5-B611D183F50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68200" y="2497306"/>
            <a:ext cx="1140992" cy="1204941"/>
          </a:xfrm>
          <a:prstGeom prst="rect">
            <a:avLst/>
          </a:prstGeom>
        </p:spPr>
      </p:pic>
      <p:grpSp>
        <p:nvGrpSpPr>
          <p:cNvPr id="12" name="Group 11">
            <a:extLst>
              <a:ext uri="{FF2B5EF4-FFF2-40B4-BE49-F238E27FC236}">
                <a16:creationId xmlns:a16="http://schemas.microsoft.com/office/drawing/2014/main" id="{B3297AEF-ECA5-F832-F1D9-A1F715373248}"/>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ADAE904-0549-E339-BB51-39D96C82B1F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BD910A51-B48B-4CDD-2A66-12F3C3A0AF4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5D595D06-ADEF-CB10-BAE4-2A07FF31788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62F66D5-EAD0-9DA9-CB02-552303D0F3E5}"/>
              </a:ext>
            </a:extLst>
          </p:cNvPr>
          <p:cNvSpPr>
            <a:spLocks noGrp="1"/>
          </p:cNvSpPr>
          <p:nvPr>
            <p:ph idx="1"/>
          </p:nvPr>
        </p:nvSpPr>
        <p:spPr>
          <a:xfrm>
            <a:off x="1924066" y="4864608"/>
            <a:ext cx="8289696" cy="1121664"/>
          </a:xfrm>
        </p:spPr>
        <p:txBody>
          <a:bodyPr/>
          <a:lstStyle/>
          <a:p>
            <a:r>
              <a:rPr lang="en-US" dirty="0">
                <a:highlight>
                  <a:srgbClr val="DFE96C"/>
                </a:highlight>
              </a:rPr>
              <a:t>$4</a:t>
            </a:r>
            <a:r>
              <a:rPr lang="en-US" dirty="0"/>
              <a:t> goes to her savings account. </a:t>
            </a:r>
            <a:r>
              <a:rPr lang="en-US" dirty="0">
                <a:highlight>
                  <a:srgbClr val="DFE96C"/>
                </a:highlight>
              </a:rPr>
              <a:t>$3</a:t>
            </a:r>
            <a:r>
              <a:rPr lang="en-US" dirty="0"/>
              <a:t> goes to her checking account to </a:t>
            </a:r>
            <a:br>
              <a:rPr lang="en-US" dirty="0"/>
            </a:br>
            <a:r>
              <a:rPr lang="en-US" dirty="0"/>
              <a:t>spend on things she likes to buy, like a candy bar or a new book. </a:t>
            </a:r>
            <a:br>
              <a:rPr lang="en-US" dirty="0"/>
            </a:br>
            <a:r>
              <a:rPr lang="en-US" dirty="0"/>
              <a:t>She sends </a:t>
            </a:r>
            <a:r>
              <a:rPr lang="en-US" dirty="0">
                <a:highlight>
                  <a:srgbClr val="DFE96C"/>
                </a:highlight>
              </a:rPr>
              <a:t>$1</a:t>
            </a:r>
            <a:r>
              <a:rPr lang="en-US" dirty="0"/>
              <a:t> to her favorite charity for pet adoption and rescue.</a:t>
            </a:r>
          </a:p>
          <a:p>
            <a:endParaRPr lang="en-US" dirty="0"/>
          </a:p>
        </p:txBody>
      </p:sp>
      <p:pic>
        <p:nvPicPr>
          <p:cNvPr id="21" name="Picture 20" descr="Illustration of a hand holding a coin over a stack of coins and arrow">
            <a:extLst>
              <a:ext uri="{FF2B5EF4-FFF2-40B4-BE49-F238E27FC236}">
                <a16:creationId xmlns:a16="http://schemas.microsoft.com/office/drawing/2014/main" id="{75F1BC9A-ED3B-79C2-E80C-658A7EB79F4B}"/>
              </a:ext>
            </a:extLst>
          </p:cNvPr>
          <p:cNvPicPr>
            <a:picLocks noChangeAspect="1"/>
          </p:cNvPicPr>
          <p:nvPr/>
        </p:nvPicPr>
        <p:blipFill>
          <a:blip r:embed="rId5" cstate="screen">
            <a:extLst>
              <a:ext uri="{28A0092B-C50C-407E-A947-70E740481C1C}">
                <a14:useLocalDpi xmlns:a14="http://schemas.microsoft.com/office/drawing/2010/main"/>
              </a:ext>
            </a:extLst>
          </a:blip>
          <a:srcRect l="10418"/>
          <a:stretch>
            <a:fillRect/>
          </a:stretch>
        </p:blipFill>
        <p:spPr>
          <a:xfrm>
            <a:off x="4940247" y="1996880"/>
            <a:ext cx="2267470" cy="2224531"/>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8" name="Group 7">
            <a:extLst>
              <a:ext uri="{FF2B5EF4-FFF2-40B4-BE49-F238E27FC236}">
                <a16:creationId xmlns:a16="http://schemas.microsoft.com/office/drawing/2014/main" id="{C236519A-DA0E-9990-1CAD-CDB0DF9ED04C}"/>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151DD9CD-75B7-7745-665F-82CF1E07341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7094F2E-4A50-EAF4-E6AF-DA3C14E2B34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6585DF12-9F81-49FE-E69D-C233285D513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stack of money">
            <a:extLst>
              <a:ext uri="{FF2B5EF4-FFF2-40B4-BE49-F238E27FC236}">
                <a16:creationId xmlns:a16="http://schemas.microsoft.com/office/drawing/2014/main" id="{2827FB21-0CD1-15FF-98AB-6C5B1648E529}"/>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143542" y="2938802"/>
            <a:ext cx="1402338" cy="644457"/>
          </a:xfrm>
          <a:prstGeom prst="rect">
            <a:avLst/>
          </a:prstGeom>
        </p:spPr>
      </p:pic>
      <p:grpSp>
        <p:nvGrpSpPr>
          <p:cNvPr id="4" name="Group 3">
            <a:extLst>
              <a:ext uri="{FF2B5EF4-FFF2-40B4-BE49-F238E27FC236}">
                <a16:creationId xmlns:a16="http://schemas.microsoft.com/office/drawing/2014/main" id="{BEF12B2C-FBD4-2B7D-0C16-EC183B8F1C0A}"/>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686D2AEF-695C-3DE6-F293-EB3D91F98E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4EC592B0-0F65-B4C3-DF84-F56EBA1C8E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6E8AF14B-90C3-6EDF-7960-056C1066A2B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girl wearing glasses">
            <a:extLst>
              <a:ext uri="{FF2B5EF4-FFF2-40B4-BE49-F238E27FC236}">
                <a16:creationId xmlns:a16="http://schemas.microsoft.com/office/drawing/2014/main" id="{A051669B-D61B-9045-5670-A0F991F26B30}"/>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a:fillRect/>
          </a:stretch>
        </p:blipFill>
        <p:spPr>
          <a:xfrm>
            <a:off x="-140550" y="2536546"/>
            <a:ext cx="1133408" cy="1353049"/>
          </a:xfrm>
          <a:custGeom>
            <a:avLst/>
            <a:gdLst>
              <a:gd name="connsiteX0" fmla="*/ 0 w 2129081"/>
              <a:gd name="connsiteY0" fmla="*/ 0 h 2541672"/>
              <a:gd name="connsiteX1" fmla="*/ 2129081 w 2129081"/>
              <a:gd name="connsiteY1" fmla="*/ 0 h 2541672"/>
              <a:gd name="connsiteX2" fmla="*/ 2129081 w 2129081"/>
              <a:gd name="connsiteY2" fmla="*/ 1887133 h 2541672"/>
              <a:gd name="connsiteX3" fmla="*/ 2102595 w 2129081"/>
              <a:gd name="connsiteY3" fmla="*/ 1942116 h 2541672"/>
              <a:gd name="connsiteX4" fmla="*/ 1095234 w 2129081"/>
              <a:gd name="connsiteY4" fmla="*/ 2541672 h 2541672"/>
              <a:gd name="connsiteX5" fmla="*/ 37465 w 2129081"/>
              <a:gd name="connsiteY5" fmla="*/ 1821393 h 2541672"/>
              <a:gd name="connsiteX6" fmla="*/ 0 w 2129081"/>
              <a:gd name="connsiteY6" fmla="*/ 1720752 h 254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9081" h="2541672">
                <a:moveTo>
                  <a:pt x="0" y="0"/>
                </a:moveTo>
                <a:lnTo>
                  <a:pt x="2129081" y="0"/>
                </a:lnTo>
                <a:lnTo>
                  <a:pt x="2129081" y="1887133"/>
                </a:lnTo>
                <a:lnTo>
                  <a:pt x="2102595" y="1942116"/>
                </a:lnTo>
                <a:cubicBezTo>
                  <a:pt x="1908594" y="2299239"/>
                  <a:pt x="1530226" y="2541672"/>
                  <a:pt x="1095234" y="2541672"/>
                </a:cubicBezTo>
                <a:cubicBezTo>
                  <a:pt x="620698" y="2541672"/>
                  <a:pt x="210659" y="2225718"/>
                  <a:pt x="37465" y="1821393"/>
                </a:cubicBezTo>
                <a:lnTo>
                  <a:pt x="0" y="1720752"/>
                </a:lnTo>
                <a:close/>
              </a:path>
            </a:pathLst>
          </a:custGeom>
        </p:spPr>
      </p:pic>
      <p:sp>
        <p:nvSpPr>
          <p:cNvPr id="2" name="Title 1">
            <a:extLst>
              <a:ext uri="{FF2B5EF4-FFF2-40B4-BE49-F238E27FC236}">
                <a16:creationId xmlns:a16="http://schemas.microsoft.com/office/drawing/2014/main" id="{0315C518-CF05-24F2-3CA7-A810D9CEAF8B}"/>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409177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516E-9D7D-A5FF-6689-EFCC1C5D767C}"/>
            </a:ext>
          </a:extLst>
        </p:cNvPr>
        <p:cNvGrpSpPr/>
        <p:nvPr/>
      </p:nvGrpSpPr>
      <p:grpSpPr>
        <a:xfrm>
          <a:off x="0" y="0"/>
          <a:ext cx="0" cy="0"/>
          <a:chOff x="0" y="0"/>
          <a:chExt cx="0" cy="0"/>
        </a:xfrm>
      </p:grpSpPr>
      <p:pic>
        <p:nvPicPr>
          <p:cNvPr id="23" name="Picture 22" descr="Illustration of a girl giving thumbs up">
            <a:extLst>
              <a:ext uri="{FF2B5EF4-FFF2-40B4-BE49-F238E27FC236}">
                <a16:creationId xmlns:a16="http://schemas.microsoft.com/office/drawing/2014/main" id="{A157AE54-CEF3-9538-6735-40B48DCFF88D}"/>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756853" y="2521434"/>
            <a:ext cx="1233580" cy="1383272"/>
          </a:xfrm>
          <a:custGeom>
            <a:avLst/>
            <a:gdLst>
              <a:gd name="connsiteX0" fmla="*/ 34002 w 2331561"/>
              <a:gd name="connsiteY0" fmla="*/ 0 h 2614490"/>
              <a:gd name="connsiteX1" fmla="*/ 2284987 w 2331561"/>
              <a:gd name="connsiteY1" fmla="*/ 0 h 2614490"/>
              <a:gd name="connsiteX2" fmla="*/ 2325763 w 2331561"/>
              <a:gd name="connsiteY2" fmla="*/ 85630 h 2614490"/>
              <a:gd name="connsiteX3" fmla="*/ 2331561 w 2331561"/>
              <a:gd name="connsiteY3" fmla="*/ 106490 h 2614490"/>
              <a:gd name="connsiteX4" fmla="*/ 2331561 w 2331561"/>
              <a:gd name="connsiteY4" fmla="*/ 1247841 h 2614490"/>
              <a:gd name="connsiteX5" fmla="*/ 2322194 w 2331561"/>
              <a:gd name="connsiteY5" fmla="*/ 1342049 h 2614490"/>
              <a:gd name="connsiteX6" fmla="*/ 2316608 w 2331561"/>
              <a:gd name="connsiteY6" fmla="*/ 1468858 h 2614490"/>
              <a:gd name="connsiteX7" fmla="*/ 1170976 w 2331561"/>
              <a:gd name="connsiteY7" fmla="*/ 2614490 h 2614490"/>
              <a:gd name="connsiteX8" fmla="*/ 25344 w 2331561"/>
              <a:gd name="connsiteY8" fmla="*/ 1468858 h 2614490"/>
              <a:gd name="connsiteX9" fmla="*/ 17194 w 2331561"/>
              <a:gd name="connsiteY9" fmla="*/ 1363238 h 2614490"/>
              <a:gd name="connsiteX10" fmla="*/ 0 w 2331561"/>
              <a:gd name="connsiteY10" fmla="*/ 1248664 h 2614490"/>
              <a:gd name="connsiteX11" fmla="*/ 0 w 2331561"/>
              <a:gd name="connsiteY11" fmla="*/ 65794 h 2614490"/>
              <a:gd name="connsiteX12" fmla="*/ 9962 w 2331561"/>
              <a:gd name="connsiteY12" fmla="*/ 41062 h 26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1561" h="2614490">
                <a:moveTo>
                  <a:pt x="34002" y="0"/>
                </a:moveTo>
                <a:lnTo>
                  <a:pt x="2284987" y="0"/>
                </a:lnTo>
                <a:lnTo>
                  <a:pt x="2325763" y="85630"/>
                </a:lnTo>
                <a:lnTo>
                  <a:pt x="2331561" y="106490"/>
                </a:lnTo>
                <a:lnTo>
                  <a:pt x="2331561" y="1247841"/>
                </a:lnTo>
                <a:lnTo>
                  <a:pt x="2322194" y="1342049"/>
                </a:lnTo>
                <a:cubicBezTo>
                  <a:pt x="2318698" y="1386866"/>
                  <a:pt x="2316608" y="1429313"/>
                  <a:pt x="2316608" y="1468858"/>
                </a:cubicBezTo>
                <a:cubicBezTo>
                  <a:pt x="2316608" y="2101573"/>
                  <a:pt x="1803691" y="2614490"/>
                  <a:pt x="1170976" y="2614490"/>
                </a:cubicBezTo>
                <a:cubicBezTo>
                  <a:pt x="538261" y="2614490"/>
                  <a:pt x="33906" y="1982587"/>
                  <a:pt x="25344" y="1468858"/>
                </a:cubicBezTo>
                <a:cubicBezTo>
                  <a:pt x="24809" y="1436750"/>
                  <a:pt x="21850" y="1401371"/>
                  <a:pt x="17194" y="1363238"/>
                </a:cubicBezTo>
                <a:lnTo>
                  <a:pt x="0" y="1248664"/>
                </a:lnTo>
                <a:lnTo>
                  <a:pt x="0" y="65794"/>
                </a:lnTo>
                <a:lnTo>
                  <a:pt x="9962" y="41062"/>
                </a:lnTo>
                <a:close/>
              </a:path>
            </a:pathLst>
          </a:custGeom>
        </p:spPr>
      </p:pic>
      <p:grpSp>
        <p:nvGrpSpPr>
          <p:cNvPr id="12" name="Group 11">
            <a:extLst>
              <a:ext uri="{FF2B5EF4-FFF2-40B4-BE49-F238E27FC236}">
                <a16:creationId xmlns:a16="http://schemas.microsoft.com/office/drawing/2014/main" id="{13673B37-8177-607C-AC09-2C27973995F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C7A3BF0-8BB0-E779-3B4C-E8D79B30F57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07469E39-EFA3-7E5C-EF8E-264457D1B5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46FA42B6-303A-CEE4-203E-F208266E590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FDC9F42-B280-07CB-8C48-785652A27773}"/>
              </a:ext>
            </a:extLst>
          </p:cNvPr>
          <p:cNvSpPr>
            <a:spLocks noGrp="1"/>
          </p:cNvSpPr>
          <p:nvPr>
            <p:ph idx="1"/>
          </p:nvPr>
        </p:nvSpPr>
        <p:spPr>
          <a:xfrm>
            <a:off x="1924066" y="4864608"/>
            <a:ext cx="8289696" cy="1121664"/>
          </a:xfrm>
        </p:spPr>
        <p:txBody>
          <a:bodyPr/>
          <a:lstStyle/>
          <a:p>
            <a:r>
              <a:rPr lang="en-US" dirty="0"/>
              <a:t>Lydia’s budget helps her manage her allowance so she </a:t>
            </a:r>
            <a:br>
              <a:rPr lang="en-US" dirty="0"/>
            </a:br>
            <a:r>
              <a:rPr lang="en-US" dirty="0">
                <a:highlight>
                  <a:srgbClr val="DFE96C"/>
                </a:highlight>
              </a:rPr>
              <a:t>knows where each dollar is going</a:t>
            </a:r>
            <a:r>
              <a:rPr lang="en-US" dirty="0"/>
              <a:t>. She’s helping </a:t>
            </a:r>
            <a:br>
              <a:rPr lang="en-US" dirty="0"/>
            </a:br>
            <a:r>
              <a:rPr lang="en-US" dirty="0"/>
              <a:t>a cause she loves, and she’s saving for the future. </a:t>
            </a:r>
          </a:p>
        </p:txBody>
      </p:sp>
      <p:pic>
        <p:nvPicPr>
          <p:cNvPr id="21" name="Picture 20" descr="Illustration of a piggy bank with a coin in the air">
            <a:extLst>
              <a:ext uri="{FF2B5EF4-FFF2-40B4-BE49-F238E27FC236}">
                <a16:creationId xmlns:a16="http://schemas.microsoft.com/office/drawing/2014/main" id="{CCB505DF-CE6C-19C0-9D29-AA322654C4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60271" y="1757788"/>
            <a:ext cx="2253741" cy="2380057"/>
          </a:xfrm>
          <a:prstGeom prst="rect">
            <a:avLst/>
          </a:prstGeom>
        </p:spPr>
      </p:pic>
      <p:grpSp>
        <p:nvGrpSpPr>
          <p:cNvPr id="8" name="Group 7">
            <a:extLst>
              <a:ext uri="{FF2B5EF4-FFF2-40B4-BE49-F238E27FC236}">
                <a16:creationId xmlns:a16="http://schemas.microsoft.com/office/drawing/2014/main" id="{81BA479F-CC42-23C7-C575-C2B8015F148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6A6BEF50-2C39-3F4D-F60F-92E2441B3F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564C7112-38AA-067C-EB0A-89818E314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281BFA23-CC93-C268-14BA-9141D3EA847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hand holding a coin over a stack of coins and arrow">
            <a:extLst>
              <a:ext uri="{FF2B5EF4-FFF2-40B4-BE49-F238E27FC236}">
                <a16:creationId xmlns:a16="http://schemas.microsoft.com/office/drawing/2014/main" id="{04021EB7-9B96-3699-C2FB-554C45BC1B6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2113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4" name="Group 3">
            <a:extLst>
              <a:ext uri="{FF2B5EF4-FFF2-40B4-BE49-F238E27FC236}">
                <a16:creationId xmlns:a16="http://schemas.microsoft.com/office/drawing/2014/main" id="{58F728C3-0CB6-C0C5-55BF-165F9F156ED9}"/>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116D2D29-A7ED-2858-0A67-E04B64D2BD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9775A084-BBDB-BA83-60D5-34F2184CC9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E78D09DB-9088-A456-4FFF-8F5781BCEE4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stack of money">
            <a:extLst>
              <a:ext uri="{FF2B5EF4-FFF2-40B4-BE49-F238E27FC236}">
                <a16:creationId xmlns:a16="http://schemas.microsoft.com/office/drawing/2014/main" id="{C08A299E-1842-9458-D44D-E8533E45170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518240" y="2938802"/>
            <a:ext cx="1402338" cy="644457"/>
          </a:xfrm>
          <a:prstGeom prst="rect">
            <a:avLst/>
          </a:prstGeom>
        </p:spPr>
      </p:pic>
      <p:sp>
        <p:nvSpPr>
          <p:cNvPr id="2" name="Title 1">
            <a:extLst>
              <a:ext uri="{FF2B5EF4-FFF2-40B4-BE49-F238E27FC236}">
                <a16:creationId xmlns:a16="http://schemas.microsoft.com/office/drawing/2014/main" id="{52D7D933-FCF3-34D4-F0C9-8130792E572D}"/>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65926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AD35-273A-D745-64F7-9493478E63B9}"/>
            </a:ext>
          </a:extLst>
        </p:cNvPr>
        <p:cNvGrpSpPr/>
        <p:nvPr/>
      </p:nvGrpSpPr>
      <p:grpSpPr>
        <a:xfrm>
          <a:off x="0" y="0"/>
          <a:ext cx="0" cy="0"/>
          <a:chOff x="0" y="0"/>
          <a:chExt cx="0" cy="0"/>
        </a:xfrm>
      </p:grpSpPr>
      <p:pic>
        <p:nvPicPr>
          <p:cNvPr id="31" name="Picture 30" descr="Illustration of falling confetti">
            <a:extLst>
              <a:ext uri="{FF2B5EF4-FFF2-40B4-BE49-F238E27FC236}">
                <a16:creationId xmlns:a16="http://schemas.microsoft.com/office/drawing/2014/main" id="{EB7C9007-86B8-1BC6-D845-6ADD82329A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493CF52E-B469-AA76-03D3-FE703F1A4022}"/>
              </a:ext>
            </a:extLst>
          </p:cNvPr>
          <p:cNvSpPr>
            <a:spLocks noGrp="1"/>
          </p:cNvSpPr>
          <p:nvPr>
            <p:ph idx="1"/>
          </p:nvPr>
        </p:nvSpPr>
        <p:spPr>
          <a:xfrm>
            <a:off x="1924066" y="4864608"/>
            <a:ext cx="8289696" cy="1121664"/>
          </a:xfrm>
        </p:spPr>
        <p:txBody>
          <a:bodyPr/>
          <a:lstStyle/>
          <a:p>
            <a:r>
              <a:rPr lang="en-US" dirty="0"/>
              <a:t>Great job, Lydia!</a:t>
            </a:r>
          </a:p>
        </p:txBody>
      </p:sp>
      <p:pic>
        <p:nvPicPr>
          <p:cNvPr id="30" name="Picture 29" descr="Illustration of a girl giving thumbs up">
            <a:extLst>
              <a:ext uri="{FF2B5EF4-FFF2-40B4-BE49-F238E27FC236}">
                <a16:creationId xmlns:a16="http://schemas.microsoft.com/office/drawing/2014/main" id="{65A5A616-2A8A-436F-955C-71FE9636ABF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925023" y="1792172"/>
            <a:ext cx="2331561" cy="2614490"/>
          </a:xfrm>
          <a:custGeom>
            <a:avLst/>
            <a:gdLst>
              <a:gd name="connsiteX0" fmla="*/ 34002 w 2331561"/>
              <a:gd name="connsiteY0" fmla="*/ 0 h 2614490"/>
              <a:gd name="connsiteX1" fmla="*/ 2284987 w 2331561"/>
              <a:gd name="connsiteY1" fmla="*/ 0 h 2614490"/>
              <a:gd name="connsiteX2" fmla="*/ 2325763 w 2331561"/>
              <a:gd name="connsiteY2" fmla="*/ 85630 h 2614490"/>
              <a:gd name="connsiteX3" fmla="*/ 2331561 w 2331561"/>
              <a:gd name="connsiteY3" fmla="*/ 106490 h 2614490"/>
              <a:gd name="connsiteX4" fmla="*/ 2331561 w 2331561"/>
              <a:gd name="connsiteY4" fmla="*/ 1247841 h 2614490"/>
              <a:gd name="connsiteX5" fmla="*/ 2322194 w 2331561"/>
              <a:gd name="connsiteY5" fmla="*/ 1342049 h 2614490"/>
              <a:gd name="connsiteX6" fmla="*/ 2316608 w 2331561"/>
              <a:gd name="connsiteY6" fmla="*/ 1468858 h 2614490"/>
              <a:gd name="connsiteX7" fmla="*/ 1170976 w 2331561"/>
              <a:gd name="connsiteY7" fmla="*/ 2614490 h 2614490"/>
              <a:gd name="connsiteX8" fmla="*/ 25344 w 2331561"/>
              <a:gd name="connsiteY8" fmla="*/ 1468858 h 2614490"/>
              <a:gd name="connsiteX9" fmla="*/ 17194 w 2331561"/>
              <a:gd name="connsiteY9" fmla="*/ 1363238 h 2614490"/>
              <a:gd name="connsiteX10" fmla="*/ 0 w 2331561"/>
              <a:gd name="connsiteY10" fmla="*/ 1248664 h 2614490"/>
              <a:gd name="connsiteX11" fmla="*/ 0 w 2331561"/>
              <a:gd name="connsiteY11" fmla="*/ 65794 h 2614490"/>
              <a:gd name="connsiteX12" fmla="*/ 9962 w 2331561"/>
              <a:gd name="connsiteY12" fmla="*/ 41062 h 26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1561" h="2614490">
                <a:moveTo>
                  <a:pt x="34002" y="0"/>
                </a:moveTo>
                <a:lnTo>
                  <a:pt x="2284987" y="0"/>
                </a:lnTo>
                <a:lnTo>
                  <a:pt x="2325763" y="85630"/>
                </a:lnTo>
                <a:lnTo>
                  <a:pt x="2331561" y="106490"/>
                </a:lnTo>
                <a:lnTo>
                  <a:pt x="2331561" y="1247841"/>
                </a:lnTo>
                <a:lnTo>
                  <a:pt x="2322194" y="1342049"/>
                </a:lnTo>
                <a:cubicBezTo>
                  <a:pt x="2318698" y="1386866"/>
                  <a:pt x="2316608" y="1429313"/>
                  <a:pt x="2316608" y="1468858"/>
                </a:cubicBezTo>
                <a:cubicBezTo>
                  <a:pt x="2316608" y="2101573"/>
                  <a:pt x="1803691" y="2614490"/>
                  <a:pt x="1170976" y="2614490"/>
                </a:cubicBezTo>
                <a:cubicBezTo>
                  <a:pt x="538261" y="2614490"/>
                  <a:pt x="33906" y="1982587"/>
                  <a:pt x="25344" y="1468858"/>
                </a:cubicBezTo>
                <a:cubicBezTo>
                  <a:pt x="24809" y="1436750"/>
                  <a:pt x="21850" y="1401371"/>
                  <a:pt x="17194" y="1363238"/>
                </a:cubicBezTo>
                <a:lnTo>
                  <a:pt x="0" y="1248664"/>
                </a:lnTo>
                <a:lnTo>
                  <a:pt x="0" y="65794"/>
                </a:lnTo>
                <a:lnTo>
                  <a:pt x="9962" y="41062"/>
                </a:lnTo>
                <a:close/>
              </a:path>
            </a:pathLst>
          </a:custGeom>
        </p:spPr>
      </p:pic>
      <p:grpSp>
        <p:nvGrpSpPr>
          <p:cNvPr id="8" name="Group 7">
            <a:extLst>
              <a:ext uri="{FF2B5EF4-FFF2-40B4-BE49-F238E27FC236}">
                <a16:creationId xmlns:a16="http://schemas.microsoft.com/office/drawing/2014/main" id="{720B08ED-8AAD-9D35-FC1B-49304906965D}"/>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22846F18-4EDF-8C82-35FE-27BEAB1CB2D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E670B94-6748-9639-FE2F-3D800787E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25C5BC9-7446-D16C-ABB6-E313502AF49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piggy bank with a coin in the air">
            <a:extLst>
              <a:ext uri="{FF2B5EF4-FFF2-40B4-BE49-F238E27FC236}">
                <a16:creationId xmlns:a16="http://schemas.microsoft.com/office/drawing/2014/main" id="{CE4CA4C5-CE3A-2EB5-6852-029D62EAD4C0}"/>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222819" y="2497306"/>
            <a:ext cx="1140992" cy="1204941"/>
          </a:xfrm>
          <a:prstGeom prst="rect">
            <a:avLst/>
          </a:prstGeom>
        </p:spPr>
      </p:pic>
      <p:grpSp>
        <p:nvGrpSpPr>
          <p:cNvPr id="4" name="Group 3">
            <a:extLst>
              <a:ext uri="{FF2B5EF4-FFF2-40B4-BE49-F238E27FC236}">
                <a16:creationId xmlns:a16="http://schemas.microsoft.com/office/drawing/2014/main" id="{486CF583-6EFE-3998-9EBB-95038040B6EE}"/>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B0FB6010-6568-1052-DD76-B20B31C5FFA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847F4F29-997A-8FAE-7F0E-4F73930E79D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25F2ACE-1B73-FE7A-216E-AAE90369DC7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coin over a stack of coins and arrow">
            <a:extLst>
              <a:ext uri="{FF2B5EF4-FFF2-40B4-BE49-F238E27FC236}">
                <a16:creationId xmlns:a16="http://schemas.microsoft.com/office/drawing/2014/main" id="{B18243CC-3B0D-9E9F-A7A2-C21C87F9D968}"/>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1" y="2654452"/>
            <a:ext cx="918147" cy="1210220"/>
          </a:xfrm>
          <a:custGeom>
            <a:avLst/>
            <a:gdLst>
              <a:gd name="connsiteX0" fmla="*/ 0 w 918147"/>
              <a:gd name="connsiteY0" fmla="*/ 0 h 1210220"/>
              <a:gd name="connsiteX1" fmla="*/ 640623 w 918147"/>
              <a:gd name="connsiteY1" fmla="*/ 0 h 1210220"/>
              <a:gd name="connsiteX2" fmla="*/ 690057 w 918147"/>
              <a:gd name="connsiteY2" fmla="*/ 58310 h 1210220"/>
              <a:gd name="connsiteX3" fmla="*/ 917892 w 918147"/>
              <a:gd name="connsiteY3" fmla="*/ 555991 h 1210220"/>
              <a:gd name="connsiteX4" fmla="*/ 918147 w 918147"/>
              <a:gd name="connsiteY4" fmla="*/ 557741 h 1210220"/>
              <a:gd name="connsiteX5" fmla="*/ 918147 w 918147"/>
              <a:gd name="connsiteY5" fmla="*/ 821487 h 1210220"/>
              <a:gd name="connsiteX6" fmla="*/ 903602 w 918147"/>
              <a:gd name="connsiteY6" fmla="*/ 878055 h 1210220"/>
              <a:gd name="connsiteX7" fmla="*/ 656832 w 918147"/>
              <a:gd name="connsiteY7" fmla="*/ 1209535 h 1210220"/>
              <a:gd name="connsiteX8" fmla="*/ 655704 w 918147"/>
              <a:gd name="connsiteY8" fmla="*/ 1210220 h 1210220"/>
              <a:gd name="connsiteX9" fmla="*/ 0 w 918147"/>
              <a:gd name="connsiteY9" fmla="*/ 1210220 h 12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147" h="1210220">
                <a:moveTo>
                  <a:pt x="0" y="0"/>
                </a:moveTo>
                <a:lnTo>
                  <a:pt x="640623" y="0"/>
                </a:lnTo>
                <a:lnTo>
                  <a:pt x="690057" y="58310"/>
                </a:lnTo>
                <a:cubicBezTo>
                  <a:pt x="803149" y="202925"/>
                  <a:pt x="886453" y="389230"/>
                  <a:pt x="917892" y="555991"/>
                </a:cubicBezTo>
                <a:lnTo>
                  <a:pt x="918147" y="557741"/>
                </a:lnTo>
                <a:lnTo>
                  <a:pt x="918147" y="821487"/>
                </a:lnTo>
                <a:lnTo>
                  <a:pt x="903602" y="878055"/>
                </a:lnTo>
                <a:cubicBezTo>
                  <a:pt x="861111" y="1014668"/>
                  <a:pt x="772885" y="1131131"/>
                  <a:pt x="656832" y="1209535"/>
                </a:cubicBezTo>
                <a:lnTo>
                  <a:pt x="655704" y="1210220"/>
                </a:lnTo>
                <a:lnTo>
                  <a:pt x="0" y="1210220"/>
                </a:lnTo>
                <a:close/>
              </a:path>
            </a:pathLst>
          </a:custGeom>
        </p:spPr>
      </p:pic>
      <p:sp>
        <p:nvSpPr>
          <p:cNvPr id="2" name="Title 1">
            <a:extLst>
              <a:ext uri="{FF2B5EF4-FFF2-40B4-BE49-F238E27FC236}">
                <a16:creationId xmlns:a16="http://schemas.microsoft.com/office/drawing/2014/main" id="{E5DCD7DB-2688-B1D9-AF29-233D7F3D1405}"/>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192844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3000"/>
                                        <p:tgtEl>
                                          <p:spTgt spid="31"/>
                                        </p:tgtEl>
                                      </p:cBhvr>
                                    </p:animEffect>
                                    <p:anim calcmode="lin" valueType="num">
                                      <p:cBhvr>
                                        <p:cTn id="18" dur="3000" fill="hold"/>
                                        <p:tgtEl>
                                          <p:spTgt spid="31"/>
                                        </p:tgtEl>
                                        <p:attrNameLst>
                                          <p:attrName>ppt_x</p:attrName>
                                        </p:attrNameLst>
                                      </p:cBhvr>
                                      <p:tavLst>
                                        <p:tav tm="0">
                                          <p:val>
                                            <p:strVal val="#ppt_x"/>
                                          </p:val>
                                        </p:tav>
                                        <p:tav tm="100000">
                                          <p:val>
                                            <p:strVal val="#ppt_x"/>
                                          </p:val>
                                        </p:tav>
                                      </p:tavLst>
                                    </p:anim>
                                    <p:anim calcmode="lin" valueType="num">
                                      <p:cBhvr>
                                        <p:cTn id="19" dur="3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holding a credit card and looking at a computer">
            <a:extLst>
              <a:ext uri="{FF2B5EF4-FFF2-40B4-BE49-F238E27FC236}">
                <a16:creationId xmlns:a16="http://schemas.microsoft.com/office/drawing/2014/main" id="{C19E7B66-B4F6-BD9B-6C85-149DEF58CB20}"/>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4" name="Content Placeholder 3">
            <a:extLst>
              <a:ext uri="{FF2B5EF4-FFF2-40B4-BE49-F238E27FC236}">
                <a16:creationId xmlns:a16="http://schemas.microsoft.com/office/drawing/2014/main" id="{48E3CAB9-881C-B423-4AE1-60FEE60EC27C}"/>
              </a:ext>
            </a:extLst>
          </p:cNvPr>
          <p:cNvSpPr>
            <a:spLocks noGrp="1"/>
          </p:cNvSpPr>
          <p:nvPr>
            <p:ph idx="12"/>
          </p:nvPr>
        </p:nvSpPr>
        <p:spPr/>
        <p:txBody>
          <a:bodyPr/>
          <a:lstStyle/>
          <a:p>
            <a:pPr>
              <a:spcBef>
                <a:spcPts val="2400"/>
              </a:spcBef>
            </a:pPr>
            <a:r>
              <a:rPr lang="en-US" dirty="0"/>
              <a:t>Less spending means </a:t>
            </a:r>
            <a:r>
              <a:rPr lang="en-US" dirty="0">
                <a:highlight>
                  <a:srgbClr val="DFE96C"/>
                </a:highlight>
              </a:rPr>
              <a:t>more saving</a:t>
            </a:r>
            <a:r>
              <a:rPr lang="en-US" dirty="0"/>
              <a:t>. </a:t>
            </a:r>
          </a:p>
          <a:p>
            <a:pPr>
              <a:spcBef>
                <a:spcPts val="2400"/>
              </a:spcBef>
            </a:pPr>
            <a:r>
              <a:rPr lang="en-US" dirty="0"/>
              <a:t>When you spend more than you </a:t>
            </a:r>
            <a:br>
              <a:rPr lang="en-US" dirty="0"/>
            </a:br>
            <a:r>
              <a:rPr lang="en-US" dirty="0"/>
              <a:t>earn, you go into </a:t>
            </a:r>
            <a:r>
              <a:rPr lang="en-US" dirty="0">
                <a:highlight>
                  <a:srgbClr val="DFE96C"/>
                </a:highlight>
              </a:rPr>
              <a:t>debt</a:t>
            </a:r>
            <a:r>
              <a:rPr lang="en-US" dirty="0"/>
              <a:t>. </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B5DF510F-4522-4840-AD38-9412302D2667}"/>
              </a:ext>
            </a:extLst>
          </p:cNvPr>
          <p:cNvSpPr>
            <a:spLocks noGrp="1"/>
          </p:cNvSpPr>
          <p:nvPr>
            <p:ph type="title"/>
          </p:nvPr>
        </p:nvSpPr>
        <p:spPr/>
        <p:txBody>
          <a:bodyPr/>
          <a:lstStyle/>
          <a:p>
            <a:r>
              <a:rPr lang="en-US" dirty="0"/>
              <a:t>Your goal: Don’t spend it all!</a:t>
            </a:r>
          </a:p>
        </p:txBody>
      </p:sp>
    </p:spTree>
    <p:extLst>
      <p:ext uri="{BB962C8B-B14F-4D97-AF65-F5344CB8AC3E}">
        <p14:creationId xmlns:p14="http://schemas.microsoft.com/office/powerpoint/2010/main" val="4018794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A3DBF9-0859-ABDC-5776-7F999B694DDC}"/>
              </a:ext>
            </a:extLst>
          </p:cNvPr>
          <p:cNvSpPr>
            <a:spLocks noGrp="1"/>
          </p:cNvSpPr>
          <p:nvPr>
            <p:ph idx="1"/>
          </p:nvPr>
        </p:nvSpPr>
        <p:spPr/>
        <p:txBody>
          <a:bodyPr/>
          <a:lstStyle/>
          <a:p>
            <a:r>
              <a:rPr lang="en-US" dirty="0"/>
              <a:t>Have you ever spent money on something </a:t>
            </a:r>
            <a:br>
              <a:rPr lang="en-US" dirty="0"/>
            </a:br>
            <a:r>
              <a:rPr lang="en-US" dirty="0"/>
              <a:t>and regretted it later?</a:t>
            </a:r>
          </a:p>
        </p:txBody>
      </p:sp>
      <p:sp>
        <p:nvSpPr>
          <p:cNvPr id="2" name="Title 1">
            <a:extLst>
              <a:ext uri="{FF2B5EF4-FFF2-40B4-BE49-F238E27FC236}">
                <a16:creationId xmlns:a16="http://schemas.microsoft.com/office/drawing/2014/main" id="{59422898-287B-62FC-4EE7-FA8F324DF27A}"/>
              </a:ext>
            </a:extLst>
          </p:cNvPr>
          <p:cNvSpPr>
            <a:spLocks noGrp="1"/>
          </p:cNvSpPr>
          <p:nvPr>
            <p:ph type="title"/>
          </p:nvPr>
        </p:nvSpPr>
        <p:spPr/>
        <p:txBody>
          <a:bodyPr/>
          <a:lstStyle/>
          <a:p>
            <a:r>
              <a:rPr lang="en-US" dirty="0"/>
              <a:t>Let’s talk!</a:t>
            </a:r>
          </a:p>
        </p:txBody>
      </p:sp>
    </p:spTree>
    <p:extLst>
      <p:ext uri="{BB962C8B-B14F-4D97-AF65-F5344CB8AC3E}">
        <p14:creationId xmlns:p14="http://schemas.microsoft.com/office/powerpoint/2010/main" val="3247866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B83206-DF21-4639-CA36-13CC3002CDBA}"/>
              </a:ext>
            </a:extLst>
          </p:cNvPr>
          <p:cNvSpPr>
            <a:spLocks noGrp="1"/>
          </p:cNvSpPr>
          <p:nvPr>
            <p:ph idx="1"/>
          </p:nvPr>
        </p:nvSpPr>
        <p:spPr>
          <a:xfrm>
            <a:off x="952500" y="2028825"/>
            <a:ext cx="6448425" cy="4148137"/>
          </a:xfrm>
        </p:spPr>
        <p:txBody>
          <a:bodyPr/>
          <a:lstStyle/>
          <a:p>
            <a:pPr marL="457200" indent="-457200">
              <a:spcBef>
                <a:spcPts val="2400"/>
              </a:spcBef>
              <a:buFont typeface="+mj-lt"/>
              <a:buAutoNum type="arabicPeriod"/>
            </a:pPr>
            <a:r>
              <a:rPr lang="en-US" dirty="0"/>
              <a:t>Will I </a:t>
            </a:r>
            <a:r>
              <a:rPr lang="en-US" dirty="0">
                <a:highlight>
                  <a:srgbClr val="DFE96C"/>
                </a:highlight>
              </a:rPr>
              <a:t>use it</a:t>
            </a:r>
            <a:r>
              <a:rPr lang="en-US" dirty="0"/>
              <a:t>? How often?</a:t>
            </a:r>
          </a:p>
          <a:p>
            <a:pPr marL="457200" indent="-457200">
              <a:spcBef>
                <a:spcPts val="2400"/>
              </a:spcBef>
              <a:buFont typeface="+mj-lt"/>
              <a:buAutoNum type="arabicPeriod"/>
            </a:pPr>
            <a:r>
              <a:rPr lang="en-US" dirty="0">
                <a:highlight>
                  <a:srgbClr val="DFE96C"/>
                </a:highlight>
              </a:rPr>
              <a:t>Did I want this</a:t>
            </a:r>
            <a:r>
              <a:rPr lang="en-US" dirty="0"/>
              <a:t> before I walked into the store or saw it in an ad?</a:t>
            </a:r>
          </a:p>
          <a:p>
            <a:pPr marL="457200" indent="-457200">
              <a:spcBef>
                <a:spcPts val="2400"/>
              </a:spcBef>
              <a:buFont typeface="+mj-lt"/>
              <a:buAutoNum type="arabicPeriod"/>
            </a:pPr>
            <a:r>
              <a:rPr lang="en-US" dirty="0"/>
              <a:t>Where will I </a:t>
            </a:r>
            <a:r>
              <a:rPr lang="en-US" dirty="0">
                <a:highlight>
                  <a:srgbClr val="DFE96C"/>
                </a:highlight>
              </a:rPr>
              <a:t>keep it</a:t>
            </a:r>
            <a:r>
              <a:rPr lang="en-US" dirty="0"/>
              <a:t>?</a:t>
            </a:r>
          </a:p>
          <a:p>
            <a:pPr marL="457200" indent="-457200">
              <a:spcBef>
                <a:spcPts val="2400"/>
              </a:spcBef>
              <a:buFont typeface="+mj-lt"/>
              <a:buAutoNum type="arabicPeriod"/>
            </a:pPr>
            <a:r>
              <a:rPr lang="en-US" dirty="0"/>
              <a:t>Do I </a:t>
            </a:r>
            <a:r>
              <a:rPr lang="en-US" dirty="0">
                <a:highlight>
                  <a:srgbClr val="DFE96C"/>
                </a:highlight>
              </a:rPr>
              <a:t>already have something like this</a:t>
            </a:r>
            <a:r>
              <a:rPr lang="en-US" dirty="0"/>
              <a:t> at home?</a:t>
            </a:r>
          </a:p>
          <a:p>
            <a:pPr marL="457200" indent="-457200">
              <a:spcBef>
                <a:spcPts val="2400"/>
              </a:spcBef>
              <a:buFont typeface="+mj-lt"/>
              <a:buAutoNum type="arabicPeriod"/>
            </a:pPr>
            <a:r>
              <a:rPr lang="en-US" dirty="0"/>
              <a:t>Do I </a:t>
            </a:r>
            <a:r>
              <a:rPr lang="en-US" dirty="0">
                <a:highlight>
                  <a:srgbClr val="DFE96C"/>
                </a:highlight>
              </a:rPr>
              <a:t>really need</a:t>
            </a:r>
            <a:r>
              <a:rPr lang="en-US" dirty="0"/>
              <a:t> this?</a:t>
            </a:r>
          </a:p>
          <a:p>
            <a:pPr marL="457200" indent="-457200">
              <a:spcBef>
                <a:spcPts val="2400"/>
              </a:spcBef>
              <a:buFont typeface="+mj-lt"/>
              <a:buAutoNum type="arabicPeriod"/>
            </a:pPr>
            <a:endParaRPr lang="en-US" dirty="0"/>
          </a:p>
          <a:p>
            <a:pPr marL="457200" indent="-457200">
              <a:spcBef>
                <a:spcPts val="2400"/>
              </a:spcBef>
              <a:buFont typeface="+mj-lt"/>
              <a:buAutoNum type="arabicPeriod"/>
            </a:pPr>
            <a:endParaRPr lang="en-US" dirty="0"/>
          </a:p>
        </p:txBody>
      </p:sp>
      <p:sp>
        <p:nvSpPr>
          <p:cNvPr id="2" name="Title 1">
            <a:extLst>
              <a:ext uri="{FF2B5EF4-FFF2-40B4-BE49-F238E27FC236}">
                <a16:creationId xmlns:a16="http://schemas.microsoft.com/office/drawing/2014/main" id="{05C321B0-7096-C84C-CAA4-628A58F64852}"/>
              </a:ext>
            </a:extLst>
          </p:cNvPr>
          <p:cNvSpPr>
            <a:spLocks noGrp="1"/>
          </p:cNvSpPr>
          <p:nvPr>
            <p:ph type="title"/>
          </p:nvPr>
        </p:nvSpPr>
        <p:spPr/>
        <p:txBody>
          <a:bodyPr/>
          <a:lstStyle/>
          <a:p>
            <a:r>
              <a:rPr lang="en-US" dirty="0"/>
              <a:t>5 questions to ask yourself before you buy something</a:t>
            </a:r>
          </a:p>
        </p:txBody>
      </p:sp>
    </p:spTree>
    <p:extLst>
      <p:ext uri="{BB962C8B-B14F-4D97-AF65-F5344CB8AC3E}">
        <p14:creationId xmlns:p14="http://schemas.microsoft.com/office/powerpoint/2010/main" val="2889002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Illustration of a purple water bottle with a strap">
            <a:extLst>
              <a:ext uri="{FF2B5EF4-FFF2-40B4-BE49-F238E27FC236}">
                <a16:creationId xmlns:a16="http://schemas.microsoft.com/office/drawing/2014/main" id="{5A1440EE-FE37-E106-4567-93C66835B8C4}"/>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445783" y="2578814"/>
            <a:ext cx="746217" cy="1421192"/>
          </a:xfrm>
          <a:prstGeom prst="rect">
            <a:avLst/>
          </a:prstGeom>
        </p:spPr>
      </p:pic>
      <p:grpSp>
        <p:nvGrpSpPr>
          <p:cNvPr id="16" name="Group 15">
            <a:extLst>
              <a:ext uri="{FF2B5EF4-FFF2-40B4-BE49-F238E27FC236}">
                <a16:creationId xmlns:a16="http://schemas.microsoft.com/office/drawing/2014/main" id="{086AD544-FA60-DBDE-B323-50BA6AF56D43}"/>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06834D20-0DC8-D994-C04A-5C07F9F0F763}"/>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A0512046-270F-8816-BEF0-2DEC7A53B74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F62CA657-7C71-F199-F410-CA02F070999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girl sleeping with a teddy bear">
            <a:extLst>
              <a:ext uri="{FF2B5EF4-FFF2-40B4-BE49-F238E27FC236}">
                <a16:creationId xmlns:a16="http://schemas.microsoft.com/office/drawing/2014/main" id="{7F2CD50F-92E9-882C-9B2F-743DB7791B3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69486" y="2882594"/>
            <a:ext cx="1225865" cy="720469"/>
          </a:xfrm>
          <a:prstGeom prst="rect">
            <a:avLst/>
          </a:prstGeom>
        </p:spPr>
      </p:pic>
      <p:grpSp>
        <p:nvGrpSpPr>
          <p:cNvPr id="12" name="Group 11">
            <a:extLst>
              <a:ext uri="{FF2B5EF4-FFF2-40B4-BE49-F238E27FC236}">
                <a16:creationId xmlns:a16="http://schemas.microsoft.com/office/drawing/2014/main" id="{28F7AD81-EAEF-21CB-3D84-2BB7BB15A4FC}"/>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84C7B3B-7CEF-5D0E-FD4D-64C252D1F71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48BBC25F-58E6-7A98-CCA3-789BF0BF877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F900A6B-C945-0685-EE84-E8952CDCDA4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81AF8FF1-A4FE-7E71-58C3-5613286C94A0}"/>
              </a:ext>
            </a:extLst>
          </p:cNvPr>
          <p:cNvSpPr>
            <a:spLocks noGrp="1"/>
          </p:cNvSpPr>
          <p:nvPr>
            <p:ph idx="1"/>
          </p:nvPr>
        </p:nvSpPr>
        <p:spPr/>
        <p:txBody>
          <a:bodyPr/>
          <a:lstStyle/>
          <a:p>
            <a:r>
              <a:rPr lang="en-US" dirty="0"/>
              <a:t>Maria is in a store and sees an </a:t>
            </a:r>
            <a:r>
              <a:rPr lang="en-US" dirty="0">
                <a:highlight>
                  <a:srgbClr val="DFE96C"/>
                </a:highlight>
              </a:rPr>
              <a:t>awesome drink tumbler </a:t>
            </a:r>
            <a:br>
              <a:rPr lang="en-US" dirty="0"/>
            </a:br>
            <a:r>
              <a:rPr lang="en-US" dirty="0"/>
              <a:t>in a newly released periwinkle color. </a:t>
            </a:r>
          </a:p>
        </p:txBody>
      </p:sp>
      <p:pic>
        <p:nvPicPr>
          <p:cNvPr id="21" name="Picture 20" descr="Illustration of a blue water bottle">
            <a:extLst>
              <a:ext uri="{FF2B5EF4-FFF2-40B4-BE49-F238E27FC236}">
                <a16:creationId xmlns:a16="http://schemas.microsoft.com/office/drawing/2014/main" id="{0F893381-C07A-523F-1AAD-9DB1BE3F9B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52829" y="1884220"/>
            <a:ext cx="686341" cy="2320222"/>
          </a:xfrm>
          <a:prstGeom prst="rect">
            <a:avLst/>
          </a:prstGeom>
        </p:spPr>
      </p:pic>
      <p:sp>
        <p:nvSpPr>
          <p:cNvPr id="2" name="Title 1">
            <a:extLst>
              <a:ext uri="{FF2B5EF4-FFF2-40B4-BE49-F238E27FC236}">
                <a16:creationId xmlns:a16="http://schemas.microsoft.com/office/drawing/2014/main" id="{D8CB4EBE-9609-AC5A-2490-D1BABCDEB28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9950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A85D4-0166-48D6-FEE7-A982FA88FBA3}"/>
            </a:ext>
          </a:extLst>
        </p:cNvPr>
        <p:cNvGrpSpPr/>
        <p:nvPr/>
      </p:nvGrpSpPr>
      <p:grpSpPr>
        <a:xfrm>
          <a:off x="0" y="0"/>
          <a:ext cx="0" cy="0"/>
          <a:chOff x="0" y="0"/>
          <a:chExt cx="0" cy="0"/>
        </a:xfrm>
      </p:grpSpPr>
      <p:pic>
        <p:nvPicPr>
          <p:cNvPr id="23" name="Picture 22" descr="Illustration of a girl with a backpack">
            <a:extLst>
              <a:ext uri="{FF2B5EF4-FFF2-40B4-BE49-F238E27FC236}">
                <a16:creationId xmlns:a16="http://schemas.microsoft.com/office/drawing/2014/main" id="{E8B79E8A-A2AF-0C9B-AF5A-9B2D0DF72C9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429799" y="2544014"/>
            <a:ext cx="762201" cy="1414896"/>
          </a:xfrm>
          <a:custGeom>
            <a:avLst/>
            <a:gdLst>
              <a:gd name="connsiteX0" fmla="*/ 267925 w 1539894"/>
              <a:gd name="connsiteY0" fmla="*/ 0 h 2858552"/>
              <a:gd name="connsiteX1" fmla="*/ 1311206 w 1539894"/>
              <a:gd name="connsiteY1" fmla="*/ 0 h 2858552"/>
              <a:gd name="connsiteX2" fmla="*/ 1327643 w 1539894"/>
              <a:gd name="connsiteY2" fmla="*/ 19023 h 2858552"/>
              <a:gd name="connsiteX3" fmla="*/ 1510296 w 1539894"/>
              <a:gd name="connsiteY3" fmla="*/ 298607 h 2858552"/>
              <a:gd name="connsiteX4" fmla="*/ 1539894 w 1539894"/>
              <a:gd name="connsiteY4" fmla="*/ 355837 h 2858552"/>
              <a:gd name="connsiteX5" fmla="*/ 1539894 w 1539894"/>
              <a:gd name="connsiteY5" fmla="*/ 2565708 h 2858552"/>
              <a:gd name="connsiteX6" fmla="*/ 1422101 w 1539894"/>
              <a:gd name="connsiteY6" fmla="*/ 2662896 h 2858552"/>
              <a:gd name="connsiteX7" fmla="*/ 781567 w 1539894"/>
              <a:gd name="connsiteY7" fmla="*/ 2858552 h 2858552"/>
              <a:gd name="connsiteX8" fmla="*/ 141034 w 1539894"/>
              <a:gd name="connsiteY8" fmla="*/ 2636038 h 2858552"/>
              <a:gd name="connsiteX9" fmla="*/ 0 w 1539894"/>
              <a:gd name="connsiteY9" fmla="*/ 2510242 h 2858552"/>
              <a:gd name="connsiteX10" fmla="*/ 0 w 1539894"/>
              <a:gd name="connsiteY10" fmla="*/ 437114 h 2858552"/>
              <a:gd name="connsiteX11" fmla="*/ 52839 w 1539894"/>
              <a:gd name="connsiteY11" fmla="*/ 331509 h 2858552"/>
              <a:gd name="connsiteX12" fmla="*/ 235491 w 1539894"/>
              <a:gd name="connsiteY12" fmla="*/ 39540 h 285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9894" h="2858552">
                <a:moveTo>
                  <a:pt x="267925" y="0"/>
                </a:moveTo>
                <a:lnTo>
                  <a:pt x="1311206" y="0"/>
                </a:lnTo>
                <a:lnTo>
                  <a:pt x="1327643" y="19023"/>
                </a:lnTo>
                <a:cubicBezTo>
                  <a:pt x="1392575" y="102305"/>
                  <a:pt x="1453715" y="196920"/>
                  <a:pt x="1510296" y="298607"/>
                </a:cubicBezTo>
                <a:lnTo>
                  <a:pt x="1539894" y="355837"/>
                </a:lnTo>
                <a:lnTo>
                  <a:pt x="1539894" y="2565708"/>
                </a:lnTo>
                <a:lnTo>
                  <a:pt x="1422101" y="2662896"/>
                </a:lnTo>
                <a:cubicBezTo>
                  <a:pt x="1239257" y="2786423"/>
                  <a:pt x="1018835" y="2858552"/>
                  <a:pt x="781567" y="2858552"/>
                </a:cubicBezTo>
                <a:cubicBezTo>
                  <a:pt x="544299" y="2858552"/>
                  <a:pt x="323878" y="2772099"/>
                  <a:pt x="141034" y="2636038"/>
                </a:cubicBezTo>
                <a:lnTo>
                  <a:pt x="0" y="2510242"/>
                </a:lnTo>
                <a:lnTo>
                  <a:pt x="0" y="437114"/>
                </a:lnTo>
                <a:lnTo>
                  <a:pt x="52839" y="331509"/>
                </a:lnTo>
                <a:cubicBezTo>
                  <a:pt x="109420" y="225992"/>
                  <a:pt x="170560" y="127050"/>
                  <a:pt x="235491" y="39540"/>
                </a:cubicBezTo>
                <a:close/>
              </a:path>
            </a:pathLst>
          </a:custGeom>
        </p:spPr>
      </p:pic>
      <p:grpSp>
        <p:nvGrpSpPr>
          <p:cNvPr id="16" name="Group 15">
            <a:extLst>
              <a:ext uri="{FF2B5EF4-FFF2-40B4-BE49-F238E27FC236}">
                <a16:creationId xmlns:a16="http://schemas.microsoft.com/office/drawing/2014/main" id="{0004225A-B81A-F6FF-4C16-5D9066CF94C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DCCEFDF3-3DB7-B6AA-E9BE-52BA59C4CF0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ED06F8C-832D-74D1-0873-489FC2E5F01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B084E80-0370-AEFA-8EA9-ADDD40F13CE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purple water bottle with a strap">
            <a:extLst>
              <a:ext uri="{FF2B5EF4-FFF2-40B4-BE49-F238E27FC236}">
                <a16:creationId xmlns:a16="http://schemas.microsoft.com/office/drawing/2014/main" id="{0D9AAD56-FE51-896C-DF44-9AE24025610F}"/>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9023744" y="2578814"/>
            <a:ext cx="746217" cy="1421192"/>
          </a:xfrm>
          <a:prstGeom prst="rect">
            <a:avLst/>
          </a:prstGeom>
        </p:spPr>
      </p:pic>
      <p:grpSp>
        <p:nvGrpSpPr>
          <p:cNvPr id="12" name="Group 11">
            <a:extLst>
              <a:ext uri="{FF2B5EF4-FFF2-40B4-BE49-F238E27FC236}">
                <a16:creationId xmlns:a16="http://schemas.microsoft.com/office/drawing/2014/main" id="{3BD98831-A7AE-1F7F-E8A7-4EF226A7A94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61AA47D7-340C-0F99-C762-4D409F32FFE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7501DAC7-3241-5C98-7CEC-D7E96E73B0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DE601E1-B204-0147-70AF-B2B7855A862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A8280D93-B1FE-22D4-A63A-FFB5AF43D93F}"/>
              </a:ext>
            </a:extLst>
          </p:cNvPr>
          <p:cNvSpPr>
            <a:spLocks noGrp="1"/>
          </p:cNvSpPr>
          <p:nvPr>
            <p:ph idx="1"/>
          </p:nvPr>
        </p:nvSpPr>
        <p:spPr/>
        <p:txBody>
          <a:bodyPr/>
          <a:lstStyle/>
          <a:p>
            <a:r>
              <a:rPr lang="en-US" dirty="0"/>
              <a:t>She really wants it but decides to </a:t>
            </a:r>
            <a:r>
              <a:rPr lang="en-US" dirty="0">
                <a:highlight>
                  <a:srgbClr val="DFE96C"/>
                </a:highlight>
              </a:rPr>
              <a:t>wait and see</a:t>
            </a:r>
            <a:r>
              <a:rPr lang="en-US" dirty="0"/>
              <a:t> if </a:t>
            </a:r>
            <a:br>
              <a:rPr lang="en-US" dirty="0"/>
            </a:br>
            <a:r>
              <a:rPr lang="en-US" dirty="0"/>
              <a:t>she’s still thinking about it by next weekend.</a:t>
            </a:r>
          </a:p>
        </p:txBody>
      </p:sp>
      <p:pic>
        <p:nvPicPr>
          <p:cNvPr id="21" name="Picture 20" descr="Illustration of a girl sleeping with a teddy bear">
            <a:extLst>
              <a:ext uri="{FF2B5EF4-FFF2-40B4-BE49-F238E27FC236}">
                <a16:creationId xmlns:a16="http://schemas.microsoft.com/office/drawing/2014/main" id="{E1D65F10-3B9A-26A8-1F75-8BAA7DE346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12221" y="2483545"/>
            <a:ext cx="2705722" cy="1590214"/>
          </a:xfrm>
          <a:prstGeom prst="rect">
            <a:avLst/>
          </a:prstGeom>
        </p:spPr>
      </p:pic>
      <p:grpSp>
        <p:nvGrpSpPr>
          <p:cNvPr id="8" name="Group 7">
            <a:extLst>
              <a:ext uri="{FF2B5EF4-FFF2-40B4-BE49-F238E27FC236}">
                <a16:creationId xmlns:a16="http://schemas.microsoft.com/office/drawing/2014/main" id="{EA37444F-B22A-9727-B7FC-E3BFADE1EF8C}"/>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5A8DE55A-F521-0C46-8231-66545B3B1EE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5C135461-D438-EA53-6272-42341BA14E9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AD684DA-38B4-3ADF-C74E-23E82C95891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blue water bottle">
            <a:extLst>
              <a:ext uri="{FF2B5EF4-FFF2-40B4-BE49-F238E27FC236}">
                <a16:creationId xmlns:a16="http://schemas.microsoft.com/office/drawing/2014/main" id="{40A7FFC2-DD91-7372-0ECA-EF369CEBA5BA}"/>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572462" y="2578814"/>
            <a:ext cx="420400" cy="1421192"/>
          </a:xfrm>
          <a:prstGeom prst="rect">
            <a:avLst/>
          </a:prstGeom>
        </p:spPr>
      </p:pic>
      <p:sp>
        <p:nvSpPr>
          <p:cNvPr id="2" name="Title 1">
            <a:extLst>
              <a:ext uri="{FF2B5EF4-FFF2-40B4-BE49-F238E27FC236}">
                <a16:creationId xmlns:a16="http://schemas.microsoft.com/office/drawing/2014/main" id="{ECF5A189-668A-4EB4-687C-6FEE2FAFFACE}"/>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168696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1800"/>
              </a:spcBef>
            </a:pPr>
            <a:r>
              <a:rPr lang="en-US" dirty="0"/>
              <a:t>What is a budget?</a:t>
            </a:r>
          </a:p>
          <a:p>
            <a:pPr>
              <a:spcBef>
                <a:spcPts val="1800"/>
              </a:spcBef>
            </a:pPr>
            <a:r>
              <a:rPr lang="en-US" dirty="0"/>
              <a:t>Spending less than you earn</a:t>
            </a:r>
          </a:p>
          <a:p>
            <a:pPr>
              <a:spcBef>
                <a:spcPts val="1800"/>
              </a:spcBef>
            </a:pPr>
            <a:r>
              <a:rPr lang="en-US" dirty="0"/>
              <a:t>Wants vs. needs</a:t>
            </a:r>
          </a:p>
          <a:p>
            <a:pPr>
              <a:spcBef>
                <a:spcPts val="1800"/>
              </a:spcBef>
            </a:pPr>
            <a:r>
              <a:rPr lang="en-US" dirty="0"/>
              <a:t>How banks can help you save</a:t>
            </a:r>
          </a:p>
          <a:p>
            <a:pPr>
              <a:spcBef>
                <a:spcPts val="1800"/>
              </a:spcBef>
            </a:pPr>
            <a:r>
              <a:rPr lang="en-US" dirty="0"/>
              <a:t>Interest — what it is and why it matters</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7AA33-D74A-A382-0B9D-0DA75B099BA8}"/>
            </a:ext>
          </a:extLst>
        </p:cNvPr>
        <p:cNvGrpSpPr/>
        <p:nvPr/>
      </p:nvGrpSpPr>
      <p:grpSpPr>
        <a:xfrm>
          <a:off x="0" y="0"/>
          <a:ext cx="0" cy="0"/>
          <a:chOff x="0" y="0"/>
          <a:chExt cx="0" cy="0"/>
        </a:xfrm>
      </p:grpSpPr>
      <p:pic>
        <p:nvPicPr>
          <p:cNvPr id="32" name="Picture 31" descr="Illustration of a girl with glasses giving thumbs up">
            <a:extLst>
              <a:ext uri="{FF2B5EF4-FFF2-40B4-BE49-F238E27FC236}">
                <a16:creationId xmlns:a16="http://schemas.microsoft.com/office/drawing/2014/main" id="{7637BEB7-8EB2-ECF7-3445-759BB2A2DD19}"/>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346577" y="2472301"/>
            <a:ext cx="1154036" cy="1426261"/>
          </a:xfrm>
          <a:custGeom>
            <a:avLst/>
            <a:gdLst>
              <a:gd name="connsiteX0" fmla="*/ 165941 w 2211169"/>
              <a:gd name="connsiteY0" fmla="*/ 0 h 2732760"/>
              <a:gd name="connsiteX1" fmla="*/ 2073360 w 2211169"/>
              <a:gd name="connsiteY1" fmla="*/ 0 h 2732760"/>
              <a:gd name="connsiteX2" fmla="*/ 2093265 w 2211169"/>
              <a:gd name="connsiteY2" fmla="*/ 27626 h 2732760"/>
              <a:gd name="connsiteX3" fmla="*/ 2210401 w 2211169"/>
              <a:gd name="connsiteY3" fmla="*/ 326265 h 2732760"/>
              <a:gd name="connsiteX4" fmla="*/ 2211169 w 2211169"/>
              <a:gd name="connsiteY4" fmla="*/ 330314 h 2732760"/>
              <a:gd name="connsiteX5" fmla="*/ 2211169 w 2211169"/>
              <a:gd name="connsiteY5" fmla="*/ 1820777 h 2732760"/>
              <a:gd name="connsiteX6" fmla="*/ 2183650 w 2211169"/>
              <a:gd name="connsiteY6" fmla="*/ 1927804 h 2732760"/>
              <a:gd name="connsiteX7" fmla="*/ 1089523 w 2211169"/>
              <a:gd name="connsiteY7" fmla="*/ 2732760 h 2732760"/>
              <a:gd name="connsiteX8" fmla="*/ 34643 w 2211169"/>
              <a:gd name="connsiteY8" fmla="*/ 1985752 h 2732760"/>
              <a:gd name="connsiteX9" fmla="*/ 0 w 2211169"/>
              <a:gd name="connsiteY9" fmla="*/ 1896398 h 2732760"/>
              <a:gd name="connsiteX10" fmla="*/ 0 w 2211169"/>
              <a:gd name="connsiteY10" fmla="*/ 298129 h 2732760"/>
              <a:gd name="connsiteX11" fmla="*/ 4279 w 2211169"/>
              <a:gd name="connsiteY11" fmla="*/ 284006 h 2732760"/>
              <a:gd name="connsiteX12" fmla="*/ 161895 w 2211169"/>
              <a:gd name="connsiteY12" fmla="*/ 4137 h 273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1169" h="2732760">
                <a:moveTo>
                  <a:pt x="165941" y="0"/>
                </a:moveTo>
                <a:lnTo>
                  <a:pt x="2073360" y="0"/>
                </a:lnTo>
                <a:lnTo>
                  <a:pt x="2093265" y="27626"/>
                </a:lnTo>
                <a:cubicBezTo>
                  <a:pt x="2146587" y="118466"/>
                  <a:pt x="2184256" y="219533"/>
                  <a:pt x="2210401" y="326265"/>
                </a:cubicBezTo>
                <a:lnTo>
                  <a:pt x="2211169" y="330314"/>
                </a:lnTo>
                <a:lnTo>
                  <a:pt x="2211169" y="1820777"/>
                </a:lnTo>
                <a:lnTo>
                  <a:pt x="2183650" y="1927804"/>
                </a:lnTo>
                <a:cubicBezTo>
                  <a:pt x="2038600" y="2394155"/>
                  <a:pt x="1603604" y="2732760"/>
                  <a:pt x="1089523" y="2732760"/>
                </a:cubicBezTo>
                <a:cubicBezTo>
                  <a:pt x="614987" y="2732760"/>
                  <a:pt x="208800" y="2381167"/>
                  <a:pt x="34643" y="1985752"/>
                </a:cubicBezTo>
                <a:lnTo>
                  <a:pt x="0" y="1896398"/>
                </a:lnTo>
                <a:lnTo>
                  <a:pt x="0" y="298129"/>
                </a:lnTo>
                <a:lnTo>
                  <a:pt x="4279" y="284006"/>
                </a:lnTo>
                <a:cubicBezTo>
                  <a:pt x="41780" y="183927"/>
                  <a:pt x="92919" y="89259"/>
                  <a:pt x="161895" y="4137"/>
                </a:cubicBezTo>
                <a:close/>
              </a:path>
            </a:pathLst>
          </a:custGeom>
        </p:spPr>
      </p:pic>
      <p:grpSp>
        <p:nvGrpSpPr>
          <p:cNvPr id="16" name="Group 15">
            <a:extLst>
              <a:ext uri="{FF2B5EF4-FFF2-40B4-BE49-F238E27FC236}">
                <a16:creationId xmlns:a16="http://schemas.microsoft.com/office/drawing/2014/main" id="{4909A4A7-0422-B428-D428-4672B25D61BD}"/>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B40A9540-DBB7-C829-A8D2-C9E3523E0A73}"/>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96EE101C-592F-59E0-00C5-2BC234AF2F1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8296135C-34D5-62BA-3DA5-A97D0AFE7BE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1" name="Picture 30" descr="Illustration of a girl with a backpack">
            <a:extLst>
              <a:ext uri="{FF2B5EF4-FFF2-40B4-BE49-F238E27FC236}">
                <a16:creationId xmlns:a16="http://schemas.microsoft.com/office/drawing/2014/main" id="{2A323377-3020-929B-4250-CE783A0CFB6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918247" y="2544014"/>
            <a:ext cx="762201" cy="1414896"/>
          </a:xfrm>
          <a:custGeom>
            <a:avLst/>
            <a:gdLst>
              <a:gd name="connsiteX0" fmla="*/ 267925 w 1539894"/>
              <a:gd name="connsiteY0" fmla="*/ 0 h 2858552"/>
              <a:gd name="connsiteX1" fmla="*/ 1311206 w 1539894"/>
              <a:gd name="connsiteY1" fmla="*/ 0 h 2858552"/>
              <a:gd name="connsiteX2" fmla="*/ 1327643 w 1539894"/>
              <a:gd name="connsiteY2" fmla="*/ 19023 h 2858552"/>
              <a:gd name="connsiteX3" fmla="*/ 1510296 w 1539894"/>
              <a:gd name="connsiteY3" fmla="*/ 298607 h 2858552"/>
              <a:gd name="connsiteX4" fmla="*/ 1539894 w 1539894"/>
              <a:gd name="connsiteY4" fmla="*/ 355837 h 2858552"/>
              <a:gd name="connsiteX5" fmla="*/ 1539894 w 1539894"/>
              <a:gd name="connsiteY5" fmla="*/ 2565708 h 2858552"/>
              <a:gd name="connsiteX6" fmla="*/ 1422101 w 1539894"/>
              <a:gd name="connsiteY6" fmla="*/ 2662896 h 2858552"/>
              <a:gd name="connsiteX7" fmla="*/ 781567 w 1539894"/>
              <a:gd name="connsiteY7" fmla="*/ 2858552 h 2858552"/>
              <a:gd name="connsiteX8" fmla="*/ 141034 w 1539894"/>
              <a:gd name="connsiteY8" fmla="*/ 2636038 h 2858552"/>
              <a:gd name="connsiteX9" fmla="*/ 0 w 1539894"/>
              <a:gd name="connsiteY9" fmla="*/ 2510242 h 2858552"/>
              <a:gd name="connsiteX10" fmla="*/ 0 w 1539894"/>
              <a:gd name="connsiteY10" fmla="*/ 437114 h 2858552"/>
              <a:gd name="connsiteX11" fmla="*/ 52839 w 1539894"/>
              <a:gd name="connsiteY11" fmla="*/ 331509 h 2858552"/>
              <a:gd name="connsiteX12" fmla="*/ 235491 w 1539894"/>
              <a:gd name="connsiteY12" fmla="*/ 39540 h 285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9894" h="2858552">
                <a:moveTo>
                  <a:pt x="267925" y="0"/>
                </a:moveTo>
                <a:lnTo>
                  <a:pt x="1311206" y="0"/>
                </a:lnTo>
                <a:lnTo>
                  <a:pt x="1327643" y="19023"/>
                </a:lnTo>
                <a:cubicBezTo>
                  <a:pt x="1392575" y="102305"/>
                  <a:pt x="1453715" y="196920"/>
                  <a:pt x="1510296" y="298607"/>
                </a:cubicBezTo>
                <a:lnTo>
                  <a:pt x="1539894" y="355837"/>
                </a:lnTo>
                <a:lnTo>
                  <a:pt x="1539894" y="2565708"/>
                </a:lnTo>
                <a:lnTo>
                  <a:pt x="1422101" y="2662896"/>
                </a:lnTo>
                <a:cubicBezTo>
                  <a:pt x="1239257" y="2786423"/>
                  <a:pt x="1018835" y="2858552"/>
                  <a:pt x="781567" y="2858552"/>
                </a:cubicBezTo>
                <a:cubicBezTo>
                  <a:pt x="544299" y="2858552"/>
                  <a:pt x="323878" y="2772099"/>
                  <a:pt x="141034" y="2636038"/>
                </a:cubicBezTo>
                <a:lnTo>
                  <a:pt x="0" y="2510242"/>
                </a:lnTo>
                <a:lnTo>
                  <a:pt x="0" y="437114"/>
                </a:lnTo>
                <a:lnTo>
                  <a:pt x="52839" y="331509"/>
                </a:lnTo>
                <a:cubicBezTo>
                  <a:pt x="109420" y="225992"/>
                  <a:pt x="170560" y="127050"/>
                  <a:pt x="235491" y="39540"/>
                </a:cubicBezTo>
                <a:close/>
              </a:path>
            </a:pathLst>
          </a:custGeom>
        </p:spPr>
      </p:pic>
      <p:grpSp>
        <p:nvGrpSpPr>
          <p:cNvPr id="12" name="Group 11">
            <a:extLst>
              <a:ext uri="{FF2B5EF4-FFF2-40B4-BE49-F238E27FC236}">
                <a16:creationId xmlns:a16="http://schemas.microsoft.com/office/drawing/2014/main" id="{BB0509EC-E108-02AA-BB08-9C23A3A5430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50AF786A-5048-9B21-07CA-80D793ED271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BB8C0F9B-0EC4-D10F-F4F9-CFC179F8908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1B1ED10-7240-E6F2-9360-4468381EF3F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5CE719D2-9FB6-3F14-5DC2-13D3EA888178}"/>
              </a:ext>
            </a:extLst>
          </p:cNvPr>
          <p:cNvSpPr>
            <a:spLocks noGrp="1"/>
          </p:cNvSpPr>
          <p:nvPr>
            <p:ph idx="1"/>
          </p:nvPr>
        </p:nvSpPr>
        <p:spPr/>
        <p:txBody>
          <a:bodyPr/>
          <a:lstStyle/>
          <a:p>
            <a:r>
              <a:rPr lang="en-US" dirty="0"/>
              <a:t>Five days go by, and she’s </a:t>
            </a:r>
            <a:r>
              <a:rPr lang="en-US" dirty="0">
                <a:highlight>
                  <a:srgbClr val="DFE96C"/>
                </a:highlight>
              </a:rPr>
              <a:t>no longer thinking about the tumbler</a:t>
            </a:r>
            <a:r>
              <a:rPr lang="en-US" dirty="0"/>
              <a:t> — </a:t>
            </a:r>
            <a:br>
              <a:rPr lang="en-US" dirty="0"/>
            </a:br>
            <a:r>
              <a:rPr lang="en-US" dirty="0"/>
              <a:t>and she realizes her own purple tumbler is pretty close to periwinkle. </a:t>
            </a:r>
          </a:p>
        </p:txBody>
      </p:sp>
      <p:pic>
        <p:nvPicPr>
          <p:cNvPr id="30" name="Picture 29" descr="Illustration of a purple water bottle with a strap">
            <a:extLst>
              <a:ext uri="{FF2B5EF4-FFF2-40B4-BE49-F238E27FC236}">
                <a16:creationId xmlns:a16="http://schemas.microsoft.com/office/drawing/2014/main" id="{C2F35B39-01F7-03D5-9FC2-C96119D02C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75008" y="1883913"/>
            <a:ext cx="1239686" cy="2361016"/>
          </a:xfrm>
          <a:prstGeom prst="rect">
            <a:avLst/>
          </a:prstGeom>
        </p:spPr>
      </p:pic>
      <p:grpSp>
        <p:nvGrpSpPr>
          <p:cNvPr id="8" name="Group 7">
            <a:extLst>
              <a:ext uri="{FF2B5EF4-FFF2-40B4-BE49-F238E27FC236}">
                <a16:creationId xmlns:a16="http://schemas.microsoft.com/office/drawing/2014/main" id="{CDB6A0CF-D895-910D-FFD9-F8B9F5042FE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5D80C95-3845-D84C-6B07-FD80212D500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2379D43-E76D-09B8-405B-9F3F20AD4AF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B8AF134-B237-CA13-C377-DC07E66E946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girl sleeping with a teddy bear">
            <a:extLst>
              <a:ext uri="{FF2B5EF4-FFF2-40B4-BE49-F238E27FC236}">
                <a16:creationId xmlns:a16="http://schemas.microsoft.com/office/drawing/2014/main" id="{049B4482-6D92-A49D-97EF-965C16888890}"/>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201298" y="2882594"/>
            <a:ext cx="1225865" cy="720469"/>
          </a:xfrm>
          <a:prstGeom prst="rect">
            <a:avLst/>
          </a:prstGeom>
        </p:spPr>
      </p:pic>
      <p:grpSp>
        <p:nvGrpSpPr>
          <p:cNvPr id="4" name="Group 3">
            <a:extLst>
              <a:ext uri="{FF2B5EF4-FFF2-40B4-BE49-F238E27FC236}">
                <a16:creationId xmlns:a16="http://schemas.microsoft.com/office/drawing/2014/main" id="{31F7E6E1-2274-9159-3087-DCAACC5C5683}"/>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C536BAC1-7CE8-9278-ED2F-A8DA36690D7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E0418416-EADD-EE97-0E84-7751F3F0973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A64FF91D-CEF6-8822-B2E6-31112947E94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blue water bottle">
            <a:extLst>
              <a:ext uri="{FF2B5EF4-FFF2-40B4-BE49-F238E27FC236}">
                <a16:creationId xmlns:a16="http://schemas.microsoft.com/office/drawing/2014/main" id="{7A3382BD-9752-06A6-A833-D8454851CF9D}"/>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tretch>
            <a:fillRect/>
          </a:stretch>
        </p:blipFill>
        <p:spPr>
          <a:xfrm>
            <a:off x="13231" y="2578814"/>
            <a:ext cx="420400" cy="1421192"/>
          </a:xfrm>
          <a:prstGeom prst="rect">
            <a:avLst/>
          </a:prstGeom>
        </p:spPr>
      </p:pic>
      <p:sp>
        <p:nvSpPr>
          <p:cNvPr id="2" name="Title 1">
            <a:extLst>
              <a:ext uri="{FF2B5EF4-FFF2-40B4-BE49-F238E27FC236}">
                <a16:creationId xmlns:a16="http://schemas.microsoft.com/office/drawing/2014/main" id="{4A503FCC-E4A7-2F11-12DA-38D0F1635C9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246826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854CD-EBEF-325D-7978-59B96ECCB3D2}"/>
            </a:ext>
          </a:extLst>
        </p:cNvPr>
        <p:cNvGrpSpPr/>
        <p:nvPr/>
      </p:nvGrpSpPr>
      <p:grpSpPr>
        <a:xfrm>
          <a:off x="0" y="0"/>
          <a:ext cx="0" cy="0"/>
          <a:chOff x="0" y="0"/>
          <a:chExt cx="0" cy="0"/>
        </a:xfrm>
      </p:grpSpPr>
      <p:pic>
        <p:nvPicPr>
          <p:cNvPr id="26" name="Picture 25" descr="Illustration of a girl with glasses giving thumbs up">
            <a:extLst>
              <a:ext uri="{FF2B5EF4-FFF2-40B4-BE49-F238E27FC236}">
                <a16:creationId xmlns:a16="http://schemas.microsoft.com/office/drawing/2014/main" id="{E7C86D1C-BEDB-DA80-AE58-3351A6FDA9B4}"/>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759123" y="2472301"/>
            <a:ext cx="1154036" cy="1426261"/>
          </a:xfrm>
          <a:custGeom>
            <a:avLst/>
            <a:gdLst>
              <a:gd name="connsiteX0" fmla="*/ 165941 w 2211169"/>
              <a:gd name="connsiteY0" fmla="*/ 0 h 2732760"/>
              <a:gd name="connsiteX1" fmla="*/ 2073360 w 2211169"/>
              <a:gd name="connsiteY1" fmla="*/ 0 h 2732760"/>
              <a:gd name="connsiteX2" fmla="*/ 2093265 w 2211169"/>
              <a:gd name="connsiteY2" fmla="*/ 27626 h 2732760"/>
              <a:gd name="connsiteX3" fmla="*/ 2210401 w 2211169"/>
              <a:gd name="connsiteY3" fmla="*/ 326265 h 2732760"/>
              <a:gd name="connsiteX4" fmla="*/ 2211169 w 2211169"/>
              <a:gd name="connsiteY4" fmla="*/ 330314 h 2732760"/>
              <a:gd name="connsiteX5" fmla="*/ 2211169 w 2211169"/>
              <a:gd name="connsiteY5" fmla="*/ 1820777 h 2732760"/>
              <a:gd name="connsiteX6" fmla="*/ 2183650 w 2211169"/>
              <a:gd name="connsiteY6" fmla="*/ 1927804 h 2732760"/>
              <a:gd name="connsiteX7" fmla="*/ 1089523 w 2211169"/>
              <a:gd name="connsiteY7" fmla="*/ 2732760 h 2732760"/>
              <a:gd name="connsiteX8" fmla="*/ 34643 w 2211169"/>
              <a:gd name="connsiteY8" fmla="*/ 1985752 h 2732760"/>
              <a:gd name="connsiteX9" fmla="*/ 0 w 2211169"/>
              <a:gd name="connsiteY9" fmla="*/ 1896398 h 2732760"/>
              <a:gd name="connsiteX10" fmla="*/ 0 w 2211169"/>
              <a:gd name="connsiteY10" fmla="*/ 298129 h 2732760"/>
              <a:gd name="connsiteX11" fmla="*/ 4279 w 2211169"/>
              <a:gd name="connsiteY11" fmla="*/ 284006 h 2732760"/>
              <a:gd name="connsiteX12" fmla="*/ 161895 w 2211169"/>
              <a:gd name="connsiteY12" fmla="*/ 4137 h 273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1169" h="2732760">
                <a:moveTo>
                  <a:pt x="165941" y="0"/>
                </a:moveTo>
                <a:lnTo>
                  <a:pt x="2073360" y="0"/>
                </a:lnTo>
                <a:lnTo>
                  <a:pt x="2093265" y="27626"/>
                </a:lnTo>
                <a:cubicBezTo>
                  <a:pt x="2146587" y="118466"/>
                  <a:pt x="2184256" y="219533"/>
                  <a:pt x="2210401" y="326265"/>
                </a:cubicBezTo>
                <a:lnTo>
                  <a:pt x="2211169" y="330314"/>
                </a:lnTo>
                <a:lnTo>
                  <a:pt x="2211169" y="1820777"/>
                </a:lnTo>
                <a:lnTo>
                  <a:pt x="2183650" y="1927804"/>
                </a:lnTo>
                <a:cubicBezTo>
                  <a:pt x="2038600" y="2394155"/>
                  <a:pt x="1603604" y="2732760"/>
                  <a:pt x="1089523" y="2732760"/>
                </a:cubicBezTo>
                <a:cubicBezTo>
                  <a:pt x="614987" y="2732760"/>
                  <a:pt x="208800" y="2381167"/>
                  <a:pt x="34643" y="1985752"/>
                </a:cubicBezTo>
                <a:lnTo>
                  <a:pt x="0" y="1896398"/>
                </a:lnTo>
                <a:lnTo>
                  <a:pt x="0" y="298129"/>
                </a:lnTo>
                <a:lnTo>
                  <a:pt x="4279" y="284006"/>
                </a:lnTo>
                <a:cubicBezTo>
                  <a:pt x="41780" y="183927"/>
                  <a:pt x="92919" y="89259"/>
                  <a:pt x="161895" y="4137"/>
                </a:cubicBezTo>
                <a:close/>
              </a:path>
            </a:pathLst>
          </a:custGeom>
        </p:spPr>
      </p:pic>
      <p:grpSp>
        <p:nvGrpSpPr>
          <p:cNvPr id="12" name="Group 11">
            <a:extLst>
              <a:ext uri="{FF2B5EF4-FFF2-40B4-BE49-F238E27FC236}">
                <a16:creationId xmlns:a16="http://schemas.microsoft.com/office/drawing/2014/main" id="{1119C4E8-FC4F-AF7D-7306-B340208B137A}"/>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89A7ADD9-79DB-1DB3-B84F-D03E26926B5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2A64A229-C9DA-E19E-FEAF-7835443A188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6C63B3B6-09DF-AE23-AEF3-3CB5D2BA86F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87C258FD-2399-4B87-D5E2-E7DB9D3F51E5}"/>
              </a:ext>
            </a:extLst>
          </p:cNvPr>
          <p:cNvSpPr>
            <a:spLocks noGrp="1"/>
          </p:cNvSpPr>
          <p:nvPr>
            <p:ph idx="1"/>
          </p:nvPr>
        </p:nvSpPr>
        <p:spPr/>
        <p:txBody>
          <a:bodyPr/>
          <a:lstStyle/>
          <a:p>
            <a:r>
              <a:rPr lang="en-US" dirty="0"/>
              <a:t>Waiting a week helped her to see if she </a:t>
            </a:r>
            <a:r>
              <a:rPr lang="en-US" dirty="0">
                <a:highlight>
                  <a:srgbClr val="DFE96C"/>
                </a:highlight>
              </a:rPr>
              <a:t>needed</a:t>
            </a:r>
            <a:r>
              <a:rPr lang="en-US" dirty="0"/>
              <a:t> the item </a:t>
            </a:r>
            <a:br>
              <a:rPr lang="en-US" dirty="0"/>
            </a:br>
            <a:r>
              <a:rPr lang="en-US" dirty="0"/>
              <a:t>rather than just wanting it.</a:t>
            </a:r>
          </a:p>
        </p:txBody>
      </p:sp>
      <p:pic>
        <p:nvPicPr>
          <p:cNvPr id="24" name="Picture 23" descr="Illustration of a girl with a backpack">
            <a:extLst>
              <a:ext uri="{FF2B5EF4-FFF2-40B4-BE49-F238E27FC236}">
                <a16:creationId xmlns:a16="http://schemas.microsoft.com/office/drawing/2014/main" id="{C6AE65F3-CE80-9E1C-AFED-998D901533A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314433" y="1548110"/>
            <a:ext cx="1539894" cy="2858552"/>
          </a:xfrm>
          <a:custGeom>
            <a:avLst/>
            <a:gdLst>
              <a:gd name="connsiteX0" fmla="*/ 267925 w 1539894"/>
              <a:gd name="connsiteY0" fmla="*/ 0 h 2858552"/>
              <a:gd name="connsiteX1" fmla="*/ 1311206 w 1539894"/>
              <a:gd name="connsiteY1" fmla="*/ 0 h 2858552"/>
              <a:gd name="connsiteX2" fmla="*/ 1327643 w 1539894"/>
              <a:gd name="connsiteY2" fmla="*/ 19023 h 2858552"/>
              <a:gd name="connsiteX3" fmla="*/ 1510296 w 1539894"/>
              <a:gd name="connsiteY3" fmla="*/ 298607 h 2858552"/>
              <a:gd name="connsiteX4" fmla="*/ 1539894 w 1539894"/>
              <a:gd name="connsiteY4" fmla="*/ 355837 h 2858552"/>
              <a:gd name="connsiteX5" fmla="*/ 1539894 w 1539894"/>
              <a:gd name="connsiteY5" fmla="*/ 2565708 h 2858552"/>
              <a:gd name="connsiteX6" fmla="*/ 1422101 w 1539894"/>
              <a:gd name="connsiteY6" fmla="*/ 2662896 h 2858552"/>
              <a:gd name="connsiteX7" fmla="*/ 781567 w 1539894"/>
              <a:gd name="connsiteY7" fmla="*/ 2858552 h 2858552"/>
              <a:gd name="connsiteX8" fmla="*/ 141034 w 1539894"/>
              <a:gd name="connsiteY8" fmla="*/ 2636038 h 2858552"/>
              <a:gd name="connsiteX9" fmla="*/ 0 w 1539894"/>
              <a:gd name="connsiteY9" fmla="*/ 2510242 h 2858552"/>
              <a:gd name="connsiteX10" fmla="*/ 0 w 1539894"/>
              <a:gd name="connsiteY10" fmla="*/ 437114 h 2858552"/>
              <a:gd name="connsiteX11" fmla="*/ 52839 w 1539894"/>
              <a:gd name="connsiteY11" fmla="*/ 331509 h 2858552"/>
              <a:gd name="connsiteX12" fmla="*/ 235491 w 1539894"/>
              <a:gd name="connsiteY12" fmla="*/ 39540 h 285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9894" h="2858552">
                <a:moveTo>
                  <a:pt x="267925" y="0"/>
                </a:moveTo>
                <a:lnTo>
                  <a:pt x="1311206" y="0"/>
                </a:lnTo>
                <a:lnTo>
                  <a:pt x="1327643" y="19023"/>
                </a:lnTo>
                <a:cubicBezTo>
                  <a:pt x="1392575" y="102305"/>
                  <a:pt x="1453715" y="196920"/>
                  <a:pt x="1510296" y="298607"/>
                </a:cubicBezTo>
                <a:lnTo>
                  <a:pt x="1539894" y="355837"/>
                </a:lnTo>
                <a:lnTo>
                  <a:pt x="1539894" y="2565708"/>
                </a:lnTo>
                <a:lnTo>
                  <a:pt x="1422101" y="2662896"/>
                </a:lnTo>
                <a:cubicBezTo>
                  <a:pt x="1239257" y="2786423"/>
                  <a:pt x="1018835" y="2858552"/>
                  <a:pt x="781567" y="2858552"/>
                </a:cubicBezTo>
                <a:cubicBezTo>
                  <a:pt x="544299" y="2858552"/>
                  <a:pt x="323878" y="2772099"/>
                  <a:pt x="141034" y="2636038"/>
                </a:cubicBezTo>
                <a:lnTo>
                  <a:pt x="0" y="2510242"/>
                </a:lnTo>
                <a:lnTo>
                  <a:pt x="0" y="437114"/>
                </a:lnTo>
                <a:lnTo>
                  <a:pt x="52839" y="331509"/>
                </a:lnTo>
                <a:cubicBezTo>
                  <a:pt x="109420" y="225992"/>
                  <a:pt x="170560" y="127050"/>
                  <a:pt x="235491" y="39540"/>
                </a:cubicBezTo>
                <a:close/>
              </a:path>
            </a:pathLst>
          </a:custGeom>
        </p:spPr>
      </p:pic>
      <p:grpSp>
        <p:nvGrpSpPr>
          <p:cNvPr id="8" name="Group 7">
            <a:extLst>
              <a:ext uri="{FF2B5EF4-FFF2-40B4-BE49-F238E27FC236}">
                <a16:creationId xmlns:a16="http://schemas.microsoft.com/office/drawing/2014/main" id="{2024887F-3759-2143-1959-DFCDFB9F033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B723831D-18A2-AE3E-66AB-C1D7502026D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37D5AF73-7F9D-DD54-5C1D-3D4C67FD0B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80BEDF9E-CA2D-8442-0F2A-08D0A6A736D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purple water bottle with a strap">
            <a:extLst>
              <a:ext uri="{FF2B5EF4-FFF2-40B4-BE49-F238E27FC236}">
                <a16:creationId xmlns:a16="http://schemas.microsoft.com/office/drawing/2014/main" id="{E43A2CA2-BFB0-CCEC-220E-C99829FD0C5F}"/>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524892" y="2578814"/>
            <a:ext cx="746217" cy="1421192"/>
          </a:xfrm>
          <a:prstGeom prst="rect">
            <a:avLst/>
          </a:prstGeom>
        </p:spPr>
      </p:pic>
      <p:grpSp>
        <p:nvGrpSpPr>
          <p:cNvPr id="4" name="Group 3">
            <a:extLst>
              <a:ext uri="{FF2B5EF4-FFF2-40B4-BE49-F238E27FC236}">
                <a16:creationId xmlns:a16="http://schemas.microsoft.com/office/drawing/2014/main" id="{F449A48D-4558-831E-ED73-8DF41B91CDCA}"/>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8D0919FD-A3D7-857D-8826-9B806258DD1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357F3C8B-BABD-2787-67A7-93247755487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3A406D70-52B8-65F7-3DD2-AAD2977B1BF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girl sleeping with a teddy bear">
            <a:extLst>
              <a:ext uri="{FF2B5EF4-FFF2-40B4-BE49-F238E27FC236}">
                <a16:creationId xmlns:a16="http://schemas.microsoft.com/office/drawing/2014/main" id="{CA71EBB3-ADE8-4F23-243D-070EF1F24501}"/>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353746" y="2882594"/>
            <a:ext cx="1225865" cy="720469"/>
          </a:xfrm>
          <a:prstGeom prst="rect">
            <a:avLst/>
          </a:prstGeom>
        </p:spPr>
      </p:pic>
      <p:sp>
        <p:nvSpPr>
          <p:cNvPr id="2" name="Title 1">
            <a:extLst>
              <a:ext uri="{FF2B5EF4-FFF2-40B4-BE49-F238E27FC236}">
                <a16:creationId xmlns:a16="http://schemas.microsoft.com/office/drawing/2014/main" id="{EDF79C6A-C9F6-5808-FA2F-0CD579905D5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37190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892C4-DD9D-FD8C-ACE0-89E39597EDF7}"/>
            </a:ext>
          </a:extLst>
        </p:cNvPr>
        <p:cNvGrpSpPr/>
        <p:nvPr/>
      </p:nvGrpSpPr>
      <p:grpSpPr>
        <a:xfrm>
          <a:off x="0" y="0"/>
          <a:ext cx="0" cy="0"/>
          <a:chOff x="0" y="0"/>
          <a:chExt cx="0" cy="0"/>
        </a:xfrm>
      </p:grpSpPr>
      <p:pic>
        <p:nvPicPr>
          <p:cNvPr id="26" name="Picture 25" descr="Illustration of falling confetti">
            <a:extLst>
              <a:ext uri="{FF2B5EF4-FFF2-40B4-BE49-F238E27FC236}">
                <a16:creationId xmlns:a16="http://schemas.microsoft.com/office/drawing/2014/main" id="{1DEDA90A-FDAE-D4E8-2AE4-CE31AAD8341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D731621E-989F-835D-5385-08794FE9D67A}"/>
              </a:ext>
            </a:extLst>
          </p:cNvPr>
          <p:cNvSpPr>
            <a:spLocks noGrp="1"/>
          </p:cNvSpPr>
          <p:nvPr>
            <p:ph idx="1"/>
          </p:nvPr>
        </p:nvSpPr>
        <p:spPr/>
        <p:txBody>
          <a:bodyPr/>
          <a:lstStyle/>
          <a:p>
            <a:r>
              <a:rPr lang="en-US" dirty="0"/>
              <a:t>And it </a:t>
            </a:r>
            <a:r>
              <a:rPr lang="en-US" dirty="0">
                <a:highlight>
                  <a:srgbClr val="DFE96C"/>
                </a:highlight>
              </a:rPr>
              <a:t>saved her $35</a:t>
            </a:r>
            <a:r>
              <a:rPr lang="en-US" dirty="0"/>
              <a:t>. Nice work, Maria!</a:t>
            </a:r>
          </a:p>
        </p:txBody>
      </p:sp>
      <p:pic>
        <p:nvPicPr>
          <p:cNvPr id="24" name="Picture 23" descr="Illustration of a girl with glasses giving thumbs up">
            <a:extLst>
              <a:ext uri="{FF2B5EF4-FFF2-40B4-BE49-F238E27FC236}">
                <a16:creationId xmlns:a16="http://schemas.microsoft.com/office/drawing/2014/main" id="{45E0BEE4-1773-A737-0ACF-9694A14C235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006477" y="1673902"/>
            <a:ext cx="2211169" cy="2732760"/>
          </a:xfrm>
          <a:custGeom>
            <a:avLst/>
            <a:gdLst>
              <a:gd name="connsiteX0" fmla="*/ 165941 w 2211169"/>
              <a:gd name="connsiteY0" fmla="*/ 0 h 2732760"/>
              <a:gd name="connsiteX1" fmla="*/ 2073360 w 2211169"/>
              <a:gd name="connsiteY1" fmla="*/ 0 h 2732760"/>
              <a:gd name="connsiteX2" fmla="*/ 2093265 w 2211169"/>
              <a:gd name="connsiteY2" fmla="*/ 27626 h 2732760"/>
              <a:gd name="connsiteX3" fmla="*/ 2210401 w 2211169"/>
              <a:gd name="connsiteY3" fmla="*/ 326265 h 2732760"/>
              <a:gd name="connsiteX4" fmla="*/ 2211169 w 2211169"/>
              <a:gd name="connsiteY4" fmla="*/ 330314 h 2732760"/>
              <a:gd name="connsiteX5" fmla="*/ 2211169 w 2211169"/>
              <a:gd name="connsiteY5" fmla="*/ 1820777 h 2732760"/>
              <a:gd name="connsiteX6" fmla="*/ 2183650 w 2211169"/>
              <a:gd name="connsiteY6" fmla="*/ 1927804 h 2732760"/>
              <a:gd name="connsiteX7" fmla="*/ 1089523 w 2211169"/>
              <a:gd name="connsiteY7" fmla="*/ 2732760 h 2732760"/>
              <a:gd name="connsiteX8" fmla="*/ 34643 w 2211169"/>
              <a:gd name="connsiteY8" fmla="*/ 1985752 h 2732760"/>
              <a:gd name="connsiteX9" fmla="*/ 0 w 2211169"/>
              <a:gd name="connsiteY9" fmla="*/ 1896398 h 2732760"/>
              <a:gd name="connsiteX10" fmla="*/ 0 w 2211169"/>
              <a:gd name="connsiteY10" fmla="*/ 298129 h 2732760"/>
              <a:gd name="connsiteX11" fmla="*/ 4279 w 2211169"/>
              <a:gd name="connsiteY11" fmla="*/ 284006 h 2732760"/>
              <a:gd name="connsiteX12" fmla="*/ 161895 w 2211169"/>
              <a:gd name="connsiteY12" fmla="*/ 4137 h 273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1169" h="2732760">
                <a:moveTo>
                  <a:pt x="165941" y="0"/>
                </a:moveTo>
                <a:lnTo>
                  <a:pt x="2073360" y="0"/>
                </a:lnTo>
                <a:lnTo>
                  <a:pt x="2093265" y="27626"/>
                </a:lnTo>
                <a:cubicBezTo>
                  <a:pt x="2146587" y="118466"/>
                  <a:pt x="2184256" y="219533"/>
                  <a:pt x="2210401" y="326265"/>
                </a:cubicBezTo>
                <a:lnTo>
                  <a:pt x="2211169" y="330314"/>
                </a:lnTo>
                <a:lnTo>
                  <a:pt x="2211169" y="1820777"/>
                </a:lnTo>
                <a:lnTo>
                  <a:pt x="2183650" y="1927804"/>
                </a:lnTo>
                <a:cubicBezTo>
                  <a:pt x="2038600" y="2394155"/>
                  <a:pt x="1603604" y="2732760"/>
                  <a:pt x="1089523" y="2732760"/>
                </a:cubicBezTo>
                <a:cubicBezTo>
                  <a:pt x="614987" y="2732760"/>
                  <a:pt x="208800" y="2381167"/>
                  <a:pt x="34643" y="1985752"/>
                </a:cubicBezTo>
                <a:lnTo>
                  <a:pt x="0" y="1896398"/>
                </a:lnTo>
                <a:lnTo>
                  <a:pt x="0" y="298129"/>
                </a:lnTo>
                <a:lnTo>
                  <a:pt x="4279" y="284006"/>
                </a:lnTo>
                <a:cubicBezTo>
                  <a:pt x="41780" y="183927"/>
                  <a:pt x="92919" y="89259"/>
                  <a:pt x="161895" y="4137"/>
                </a:cubicBezTo>
                <a:close/>
              </a:path>
            </a:pathLst>
          </a:custGeom>
        </p:spPr>
      </p:pic>
      <p:grpSp>
        <p:nvGrpSpPr>
          <p:cNvPr id="8" name="Group 7">
            <a:extLst>
              <a:ext uri="{FF2B5EF4-FFF2-40B4-BE49-F238E27FC236}">
                <a16:creationId xmlns:a16="http://schemas.microsoft.com/office/drawing/2014/main" id="{1B572C99-65A7-DB83-E1B0-BF6B68DFD646}"/>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9BFCABE6-1D26-5C46-C902-C7EAE4C507B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2290741C-58B5-75B8-401D-8731CB61C83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2147658C-10A9-AB5D-D288-CC5E833B42C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girl with a backpack">
            <a:extLst>
              <a:ext uri="{FF2B5EF4-FFF2-40B4-BE49-F238E27FC236}">
                <a16:creationId xmlns:a16="http://schemas.microsoft.com/office/drawing/2014/main" id="{984AF86C-6C71-14F2-0253-248937B8C1A7}"/>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370100" y="2544014"/>
            <a:ext cx="762201" cy="1414896"/>
          </a:xfrm>
          <a:custGeom>
            <a:avLst/>
            <a:gdLst>
              <a:gd name="connsiteX0" fmla="*/ 267925 w 1539894"/>
              <a:gd name="connsiteY0" fmla="*/ 0 h 2858552"/>
              <a:gd name="connsiteX1" fmla="*/ 1311206 w 1539894"/>
              <a:gd name="connsiteY1" fmla="*/ 0 h 2858552"/>
              <a:gd name="connsiteX2" fmla="*/ 1327643 w 1539894"/>
              <a:gd name="connsiteY2" fmla="*/ 19023 h 2858552"/>
              <a:gd name="connsiteX3" fmla="*/ 1510296 w 1539894"/>
              <a:gd name="connsiteY3" fmla="*/ 298607 h 2858552"/>
              <a:gd name="connsiteX4" fmla="*/ 1539894 w 1539894"/>
              <a:gd name="connsiteY4" fmla="*/ 355837 h 2858552"/>
              <a:gd name="connsiteX5" fmla="*/ 1539894 w 1539894"/>
              <a:gd name="connsiteY5" fmla="*/ 2565708 h 2858552"/>
              <a:gd name="connsiteX6" fmla="*/ 1422101 w 1539894"/>
              <a:gd name="connsiteY6" fmla="*/ 2662896 h 2858552"/>
              <a:gd name="connsiteX7" fmla="*/ 781567 w 1539894"/>
              <a:gd name="connsiteY7" fmla="*/ 2858552 h 2858552"/>
              <a:gd name="connsiteX8" fmla="*/ 141034 w 1539894"/>
              <a:gd name="connsiteY8" fmla="*/ 2636038 h 2858552"/>
              <a:gd name="connsiteX9" fmla="*/ 0 w 1539894"/>
              <a:gd name="connsiteY9" fmla="*/ 2510242 h 2858552"/>
              <a:gd name="connsiteX10" fmla="*/ 0 w 1539894"/>
              <a:gd name="connsiteY10" fmla="*/ 437114 h 2858552"/>
              <a:gd name="connsiteX11" fmla="*/ 52839 w 1539894"/>
              <a:gd name="connsiteY11" fmla="*/ 331509 h 2858552"/>
              <a:gd name="connsiteX12" fmla="*/ 235491 w 1539894"/>
              <a:gd name="connsiteY12" fmla="*/ 39540 h 285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9894" h="2858552">
                <a:moveTo>
                  <a:pt x="267925" y="0"/>
                </a:moveTo>
                <a:lnTo>
                  <a:pt x="1311206" y="0"/>
                </a:lnTo>
                <a:lnTo>
                  <a:pt x="1327643" y="19023"/>
                </a:lnTo>
                <a:cubicBezTo>
                  <a:pt x="1392575" y="102305"/>
                  <a:pt x="1453715" y="196920"/>
                  <a:pt x="1510296" y="298607"/>
                </a:cubicBezTo>
                <a:lnTo>
                  <a:pt x="1539894" y="355837"/>
                </a:lnTo>
                <a:lnTo>
                  <a:pt x="1539894" y="2565708"/>
                </a:lnTo>
                <a:lnTo>
                  <a:pt x="1422101" y="2662896"/>
                </a:lnTo>
                <a:cubicBezTo>
                  <a:pt x="1239257" y="2786423"/>
                  <a:pt x="1018835" y="2858552"/>
                  <a:pt x="781567" y="2858552"/>
                </a:cubicBezTo>
                <a:cubicBezTo>
                  <a:pt x="544299" y="2858552"/>
                  <a:pt x="323878" y="2772099"/>
                  <a:pt x="141034" y="2636038"/>
                </a:cubicBezTo>
                <a:lnTo>
                  <a:pt x="0" y="2510242"/>
                </a:lnTo>
                <a:lnTo>
                  <a:pt x="0" y="437114"/>
                </a:lnTo>
                <a:lnTo>
                  <a:pt x="52839" y="331509"/>
                </a:lnTo>
                <a:cubicBezTo>
                  <a:pt x="109420" y="225992"/>
                  <a:pt x="170560" y="127050"/>
                  <a:pt x="235491" y="39540"/>
                </a:cubicBezTo>
                <a:close/>
              </a:path>
            </a:pathLst>
          </a:custGeom>
        </p:spPr>
      </p:pic>
      <p:grpSp>
        <p:nvGrpSpPr>
          <p:cNvPr id="4" name="Group 3">
            <a:extLst>
              <a:ext uri="{FF2B5EF4-FFF2-40B4-BE49-F238E27FC236}">
                <a16:creationId xmlns:a16="http://schemas.microsoft.com/office/drawing/2014/main" id="{BA6B45F5-8593-7755-E660-0EF66EA7CAF4}"/>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4A40B63B-421E-E3DC-207D-7ABCDAD35D4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E28B9E1B-4A9B-6F3A-BA00-52B9160DAF2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181EDA61-446F-4F09-4FED-2B2867A41BB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purple water bottle with a strap">
            <a:extLst>
              <a:ext uri="{FF2B5EF4-FFF2-40B4-BE49-F238E27FC236}">
                <a16:creationId xmlns:a16="http://schemas.microsoft.com/office/drawing/2014/main" id="{63A0EFC8-7A60-0E9E-544D-FEF2F5F25DE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77708" y="2578814"/>
            <a:ext cx="746217" cy="1421192"/>
          </a:xfrm>
          <a:prstGeom prst="rect">
            <a:avLst/>
          </a:prstGeom>
        </p:spPr>
      </p:pic>
      <p:sp>
        <p:nvSpPr>
          <p:cNvPr id="2" name="Title 1">
            <a:extLst>
              <a:ext uri="{FF2B5EF4-FFF2-40B4-BE49-F238E27FC236}">
                <a16:creationId xmlns:a16="http://schemas.microsoft.com/office/drawing/2014/main" id="{873930FD-D63B-6373-F849-61A8DAB5E8BC}"/>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198334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3000"/>
                                        <p:tgtEl>
                                          <p:spTgt spid="26"/>
                                        </p:tgtEl>
                                      </p:cBhvr>
                                    </p:animEffect>
                                    <p:anim calcmode="lin" valueType="num">
                                      <p:cBhvr>
                                        <p:cTn id="18" dur="3000" fill="hold"/>
                                        <p:tgtEl>
                                          <p:spTgt spid="26"/>
                                        </p:tgtEl>
                                        <p:attrNameLst>
                                          <p:attrName>ppt_x</p:attrName>
                                        </p:attrNameLst>
                                      </p:cBhvr>
                                      <p:tavLst>
                                        <p:tav tm="0">
                                          <p:val>
                                            <p:strVal val="#ppt_x"/>
                                          </p:val>
                                        </p:tav>
                                        <p:tav tm="100000">
                                          <p:val>
                                            <p:strVal val="#ppt_x"/>
                                          </p:val>
                                        </p:tav>
                                      </p:tavLst>
                                    </p:anim>
                                    <p:anim calcmode="lin" valueType="num">
                                      <p:cBhvr>
                                        <p:cTn id="19" dur="3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mother and a child pointing at products in a grocery store">
            <a:extLst>
              <a:ext uri="{FF2B5EF4-FFF2-40B4-BE49-F238E27FC236}">
                <a16:creationId xmlns:a16="http://schemas.microsoft.com/office/drawing/2014/main" id="{F702B008-2FF8-EA9C-6945-7D216E84488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10" name="Picture Placeholder 9" descr="A hand holding a toothbrush in a supermarket">
            <a:extLst>
              <a:ext uri="{FF2B5EF4-FFF2-40B4-BE49-F238E27FC236}">
                <a16:creationId xmlns:a16="http://schemas.microsoft.com/office/drawing/2014/main" id="{65A09721-55BE-C361-1966-97083C51E13C}"/>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sp>
        <p:nvSpPr>
          <p:cNvPr id="5" name="Content Placeholder 4">
            <a:extLst>
              <a:ext uri="{FF2B5EF4-FFF2-40B4-BE49-F238E27FC236}">
                <a16:creationId xmlns:a16="http://schemas.microsoft.com/office/drawing/2014/main" id="{23DD0259-A0D9-911D-917C-CA300548F7B8}"/>
              </a:ext>
            </a:extLst>
          </p:cNvPr>
          <p:cNvSpPr>
            <a:spLocks noGrp="1"/>
          </p:cNvSpPr>
          <p:nvPr>
            <p:ph idx="12"/>
          </p:nvPr>
        </p:nvSpPr>
        <p:spPr>
          <a:xfrm>
            <a:off x="952500" y="3429000"/>
            <a:ext cx="5618988" cy="1968190"/>
          </a:xfrm>
        </p:spPr>
        <p:txBody>
          <a:bodyPr numCol="2"/>
          <a:lstStyle/>
          <a:p>
            <a:pPr>
              <a:spcBef>
                <a:spcPts val="2400"/>
              </a:spcBef>
            </a:pPr>
            <a:r>
              <a:rPr lang="en-US" dirty="0"/>
              <a:t>Food</a:t>
            </a:r>
          </a:p>
          <a:p>
            <a:pPr>
              <a:spcBef>
                <a:spcPts val="2400"/>
              </a:spcBef>
            </a:pPr>
            <a:r>
              <a:rPr lang="en-US" dirty="0"/>
              <a:t>Water</a:t>
            </a:r>
          </a:p>
          <a:p>
            <a:pPr>
              <a:spcBef>
                <a:spcPts val="2400"/>
              </a:spcBef>
            </a:pPr>
            <a:r>
              <a:rPr lang="en-US" dirty="0"/>
              <a:t>Shelter</a:t>
            </a:r>
          </a:p>
          <a:p>
            <a:pPr>
              <a:spcBef>
                <a:spcPts val="2400"/>
              </a:spcBef>
            </a:pPr>
            <a:r>
              <a:rPr lang="en-US" dirty="0"/>
              <a:t>Clothing</a:t>
            </a:r>
          </a:p>
          <a:p>
            <a:pPr>
              <a:spcBef>
                <a:spcPts val="2400"/>
              </a:spcBef>
            </a:pPr>
            <a:r>
              <a:rPr lang="en-US" dirty="0"/>
              <a:t>Transportation</a:t>
            </a:r>
          </a:p>
          <a:p>
            <a:pPr>
              <a:spcBef>
                <a:spcPts val="2400"/>
              </a:spcBef>
            </a:pPr>
            <a:r>
              <a:rPr lang="en-US" dirty="0"/>
              <a:t>Medicine</a:t>
            </a:r>
          </a:p>
        </p:txBody>
      </p:sp>
      <p:sp>
        <p:nvSpPr>
          <p:cNvPr id="6" name="Text Placeholder 5">
            <a:extLst>
              <a:ext uri="{FF2B5EF4-FFF2-40B4-BE49-F238E27FC236}">
                <a16:creationId xmlns:a16="http://schemas.microsoft.com/office/drawing/2014/main" id="{745C38EE-809F-4FC2-06C7-C1ED5389213A}"/>
              </a:ext>
            </a:extLst>
          </p:cNvPr>
          <p:cNvSpPr>
            <a:spLocks noGrp="1"/>
          </p:cNvSpPr>
          <p:nvPr>
            <p:ph type="body" sz="quarter" idx="14"/>
          </p:nvPr>
        </p:nvSpPr>
        <p:spPr/>
        <p:txBody>
          <a:bodyPr/>
          <a:lstStyle/>
          <a:p>
            <a:r>
              <a:rPr lang="en-US" dirty="0"/>
              <a:t>Needs: Things you </a:t>
            </a:r>
            <a:r>
              <a:rPr lang="en-US" dirty="0">
                <a:highlight>
                  <a:srgbClr val="DFE96C"/>
                </a:highlight>
              </a:rPr>
              <a:t>need</a:t>
            </a:r>
            <a:r>
              <a:rPr lang="en-US" dirty="0"/>
              <a:t> to have for a safe, healthy, stable life.</a:t>
            </a:r>
          </a:p>
        </p:txBody>
      </p:sp>
      <p:sp>
        <p:nvSpPr>
          <p:cNvPr id="3" name="Title 2">
            <a:extLst>
              <a:ext uri="{FF2B5EF4-FFF2-40B4-BE49-F238E27FC236}">
                <a16:creationId xmlns:a16="http://schemas.microsoft.com/office/drawing/2014/main" id="{EB5C5D5D-4968-7B9E-C920-41D2D205557D}"/>
              </a:ext>
            </a:extLst>
          </p:cNvPr>
          <p:cNvSpPr>
            <a:spLocks noGrp="1"/>
          </p:cNvSpPr>
          <p:nvPr>
            <p:ph type="title"/>
          </p:nvPr>
        </p:nvSpPr>
        <p:spPr/>
        <p:txBody>
          <a:bodyPr/>
          <a:lstStyle/>
          <a:p>
            <a:r>
              <a:rPr lang="en-US" dirty="0"/>
              <a:t>Needs vs. wants</a:t>
            </a:r>
          </a:p>
        </p:txBody>
      </p:sp>
    </p:spTree>
    <p:extLst>
      <p:ext uri="{BB962C8B-B14F-4D97-AF65-F5344CB8AC3E}">
        <p14:creationId xmlns:p14="http://schemas.microsoft.com/office/powerpoint/2010/main" val="4265320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78690-2E6B-2386-4AF3-1B6CDF67B045}"/>
            </a:ext>
          </a:extLst>
        </p:cNvPr>
        <p:cNvGrpSpPr/>
        <p:nvPr/>
      </p:nvGrpSpPr>
      <p:grpSpPr>
        <a:xfrm>
          <a:off x="0" y="0"/>
          <a:ext cx="0" cy="0"/>
          <a:chOff x="0" y="0"/>
          <a:chExt cx="0" cy="0"/>
        </a:xfrm>
      </p:grpSpPr>
      <p:pic>
        <p:nvPicPr>
          <p:cNvPr id="9" name="Picture Placeholder 8" descr="A child showing parent a box with a doll at a department store&#10;">
            <a:extLst>
              <a:ext uri="{FF2B5EF4-FFF2-40B4-BE49-F238E27FC236}">
                <a16:creationId xmlns:a16="http://schemas.microsoft.com/office/drawing/2014/main" id="{B98EACC0-5CB3-7120-D3BA-A0CC9E09A672}"/>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10" name="Picture Placeholder 9" descr="A young child building a sandcastle sand on the beach&#10;">
            <a:extLst>
              <a:ext uri="{FF2B5EF4-FFF2-40B4-BE49-F238E27FC236}">
                <a16:creationId xmlns:a16="http://schemas.microsoft.com/office/drawing/2014/main" id="{79DFBE70-AC87-CDB5-2F81-B24DEF437982}"/>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4201569"/>
            <a:ext cx="1195949" cy="1195621"/>
          </a:xfrm>
        </p:spPr>
      </p:pic>
      <p:sp>
        <p:nvSpPr>
          <p:cNvPr id="5" name="Content Placeholder 4">
            <a:extLst>
              <a:ext uri="{FF2B5EF4-FFF2-40B4-BE49-F238E27FC236}">
                <a16:creationId xmlns:a16="http://schemas.microsoft.com/office/drawing/2014/main" id="{AB637D4B-F9F1-75DC-19B4-14090D78A0E0}"/>
              </a:ext>
            </a:extLst>
          </p:cNvPr>
          <p:cNvSpPr>
            <a:spLocks noGrp="1"/>
          </p:cNvSpPr>
          <p:nvPr>
            <p:ph idx="12"/>
          </p:nvPr>
        </p:nvSpPr>
        <p:spPr>
          <a:xfrm>
            <a:off x="952500" y="3429000"/>
            <a:ext cx="5618988" cy="1968190"/>
          </a:xfrm>
        </p:spPr>
        <p:txBody>
          <a:bodyPr numCol="2"/>
          <a:lstStyle/>
          <a:p>
            <a:pPr>
              <a:spcBef>
                <a:spcPts val="2400"/>
              </a:spcBef>
            </a:pPr>
            <a:r>
              <a:rPr lang="en-US" dirty="0"/>
              <a:t>Electronics</a:t>
            </a:r>
          </a:p>
          <a:p>
            <a:pPr>
              <a:spcBef>
                <a:spcPts val="2400"/>
              </a:spcBef>
            </a:pPr>
            <a:r>
              <a:rPr lang="en-US" dirty="0"/>
              <a:t>Fancy cars</a:t>
            </a:r>
          </a:p>
          <a:p>
            <a:pPr>
              <a:spcBef>
                <a:spcPts val="2400"/>
              </a:spcBef>
            </a:pPr>
            <a:r>
              <a:rPr lang="en-US" dirty="0"/>
              <a:t>Vacations</a:t>
            </a:r>
          </a:p>
          <a:p>
            <a:pPr>
              <a:spcBef>
                <a:spcPts val="2400"/>
              </a:spcBef>
            </a:pPr>
            <a:r>
              <a:rPr lang="en-US" dirty="0"/>
              <a:t>Toys</a:t>
            </a:r>
          </a:p>
          <a:p>
            <a:pPr>
              <a:spcBef>
                <a:spcPts val="2400"/>
              </a:spcBef>
            </a:pPr>
            <a:r>
              <a:rPr lang="en-US" dirty="0"/>
              <a:t>Entertainment (music, streaming services, etc.)</a:t>
            </a:r>
          </a:p>
        </p:txBody>
      </p:sp>
      <p:sp>
        <p:nvSpPr>
          <p:cNvPr id="6" name="Text Placeholder 5">
            <a:extLst>
              <a:ext uri="{FF2B5EF4-FFF2-40B4-BE49-F238E27FC236}">
                <a16:creationId xmlns:a16="http://schemas.microsoft.com/office/drawing/2014/main" id="{600E7641-10B2-D646-6B2E-CC5DDC92C207}"/>
              </a:ext>
            </a:extLst>
          </p:cNvPr>
          <p:cNvSpPr>
            <a:spLocks noGrp="1"/>
          </p:cNvSpPr>
          <p:nvPr>
            <p:ph type="body" sz="quarter" idx="14"/>
          </p:nvPr>
        </p:nvSpPr>
        <p:spPr>
          <a:xfrm>
            <a:off x="952499" y="2076544"/>
            <a:ext cx="6608027" cy="945436"/>
          </a:xfrm>
        </p:spPr>
        <p:txBody>
          <a:bodyPr/>
          <a:lstStyle/>
          <a:p>
            <a:r>
              <a:rPr lang="en-US" dirty="0"/>
              <a:t>Wants: Things that are nice to have, but you could </a:t>
            </a:r>
            <a:r>
              <a:rPr lang="en-US" dirty="0">
                <a:highlight>
                  <a:srgbClr val="DFE96C"/>
                </a:highlight>
              </a:rPr>
              <a:t>get by without them</a:t>
            </a:r>
            <a:r>
              <a:rPr lang="en-US" dirty="0"/>
              <a:t>.</a:t>
            </a:r>
          </a:p>
        </p:txBody>
      </p:sp>
      <p:sp>
        <p:nvSpPr>
          <p:cNvPr id="3" name="Title 2">
            <a:extLst>
              <a:ext uri="{FF2B5EF4-FFF2-40B4-BE49-F238E27FC236}">
                <a16:creationId xmlns:a16="http://schemas.microsoft.com/office/drawing/2014/main" id="{7A41387E-E8A6-5E35-6470-37AA217CD810}"/>
              </a:ext>
            </a:extLst>
          </p:cNvPr>
          <p:cNvSpPr>
            <a:spLocks noGrp="1"/>
          </p:cNvSpPr>
          <p:nvPr>
            <p:ph type="title"/>
          </p:nvPr>
        </p:nvSpPr>
        <p:spPr/>
        <p:txBody>
          <a:bodyPr/>
          <a:lstStyle/>
          <a:p>
            <a:r>
              <a:rPr lang="en-US" dirty="0"/>
              <a:t>Needs vs. wants</a:t>
            </a:r>
          </a:p>
        </p:txBody>
      </p:sp>
    </p:spTree>
    <p:extLst>
      <p:ext uri="{BB962C8B-B14F-4D97-AF65-F5344CB8AC3E}">
        <p14:creationId xmlns:p14="http://schemas.microsoft.com/office/powerpoint/2010/main" val="1771809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F4AAE6A5-F4C8-E85B-D73B-1066F2310B7D}"/>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Although delicious, </a:t>
            </a:r>
            <a:br>
              <a:rPr lang="en-US" dirty="0"/>
            </a:br>
            <a:r>
              <a:rPr lang="en-US" dirty="0"/>
              <a:t>it’s not necessary.</a:t>
            </a:r>
          </a:p>
        </p:txBody>
      </p:sp>
      <p:sp>
        <p:nvSpPr>
          <p:cNvPr id="6" name="Text Placeholder 3">
            <a:extLst>
              <a:ext uri="{FF2B5EF4-FFF2-40B4-BE49-F238E27FC236}">
                <a16:creationId xmlns:a16="http://schemas.microsoft.com/office/drawing/2014/main" id="{25E004ED-A10A-5659-DBAF-ADACD68E05DB}"/>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All basic meals are a need.</a:t>
            </a:r>
          </a:p>
          <a:p>
            <a:pPr>
              <a:spcBef>
                <a:spcPts val="0"/>
              </a:spcBef>
            </a:pPr>
            <a:endParaRPr lang="en-US" dirty="0"/>
          </a:p>
        </p:txBody>
      </p:sp>
      <p:sp>
        <p:nvSpPr>
          <p:cNvPr id="5" name="Text Placeholder 3">
            <a:extLst>
              <a:ext uri="{FF2B5EF4-FFF2-40B4-BE49-F238E27FC236}">
                <a16:creationId xmlns:a16="http://schemas.microsoft.com/office/drawing/2014/main" id="{80849B8E-AEE6-8292-DB0D-BFD5021141F7}"/>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cake pop your mom buys you on her coffee run</a:t>
            </a:r>
          </a:p>
        </p:txBody>
      </p:sp>
      <p:sp>
        <p:nvSpPr>
          <p:cNvPr id="4" name="Text Placeholder 3">
            <a:extLst>
              <a:ext uri="{FF2B5EF4-FFF2-40B4-BE49-F238E27FC236}">
                <a16:creationId xmlns:a16="http://schemas.microsoft.com/office/drawing/2014/main" id="{C058C078-08C3-7DCA-D981-2F881DA6A984}"/>
              </a:ext>
            </a:extLst>
          </p:cNvPr>
          <p:cNvSpPr>
            <a:spLocks noGrp="1"/>
          </p:cNvSpPr>
          <p:nvPr>
            <p:ph type="body" sz="quarter" idx="11"/>
          </p:nvPr>
        </p:nvSpPr>
        <p:spPr>
          <a:xfrm>
            <a:off x="1059366" y="3689195"/>
            <a:ext cx="4572000" cy="379142"/>
          </a:xfrm>
        </p:spPr>
        <p:txBody>
          <a:bodyPr/>
          <a:lstStyle/>
          <a:p>
            <a:r>
              <a:rPr lang="en-US" dirty="0"/>
              <a:t>The lunch you bring to school</a:t>
            </a:r>
          </a:p>
          <a:p>
            <a:endParaRPr lang="en-US" dirty="0"/>
          </a:p>
          <a:p>
            <a:endParaRPr lang="en-US" dirty="0"/>
          </a:p>
        </p:txBody>
      </p:sp>
      <p:sp>
        <p:nvSpPr>
          <p:cNvPr id="3" name="Content Placeholder 2">
            <a:extLst>
              <a:ext uri="{FF2B5EF4-FFF2-40B4-BE49-F238E27FC236}">
                <a16:creationId xmlns:a16="http://schemas.microsoft.com/office/drawing/2014/main" id="{8F71561C-C5FA-A6C7-3E21-273F47D3C17E}"/>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D957A5EF-147E-54F6-3F32-2B5A60B5AABF}"/>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1102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AA1CF-A3DC-D488-4A09-53423B5BADC8}"/>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D211C8B1-A408-617A-0B32-A7DFE1E13714}"/>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You don’t need a smartwatch</a:t>
            </a:r>
            <a:br>
              <a:rPr lang="en-US" dirty="0"/>
            </a:br>
            <a:r>
              <a:rPr lang="en-US" dirty="0"/>
              <a:t>to get by.</a:t>
            </a:r>
          </a:p>
        </p:txBody>
      </p:sp>
      <p:sp>
        <p:nvSpPr>
          <p:cNvPr id="6" name="Text Placeholder 3">
            <a:extLst>
              <a:ext uri="{FF2B5EF4-FFF2-40B4-BE49-F238E27FC236}">
                <a16:creationId xmlns:a16="http://schemas.microsoft.com/office/drawing/2014/main" id="{4312704D-0114-5701-E1CE-1E09C4E4854A}"/>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You need clothing to protect</a:t>
            </a:r>
            <a:br>
              <a:rPr lang="en-US" dirty="0"/>
            </a:br>
            <a:r>
              <a:rPr lang="en-US" dirty="0"/>
              <a:t>your body.</a:t>
            </a:r>
          </a:p>
        </p:txBody>
      </p:sp>
      <p:sp>
        <p:nvSpPr>
          <p:cNvPr id="5" name="Text Placeholder 3">
            <a:extLst>
              <a:ext uri="{FF2B5EF4-FFF2-40B4-BE49-F238E27FC236}">
                <a16:creationId xmlns:a16="http://schemas.microsoft.com/office/drawing/2014/main" id="{8A58A795-667B-BCB7-3193-57421C1F1C7A}"/>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smartwatch</a:t>
            </a:r>
          </a:p>
        </p:txBody>
      </p:sp>
      <p:sp>
        <p:nvSpPr>
          <p:cNvPr id="4" name="Text Placeholder 3">
            <a:extLst>
              <a:ext uri="{FF2B5EF4-FFF2-40B4-BE49-F238E27FC236}">
                <a16:creationId xmlns:a16="http://schemas.microsoft.com/office/drawing/2014/main" id="{4058A71B-8D9D-B8D3-9E5E-ACF8430A6CF8}"/>
              </a:ext>
            </a:extLst>
          </p:cNvPr>
          <p:cNvSpPr>
            <a:spLocks noGrp="1"/>
          </p:cNvSpPr>
          <p:nvPr>
            <p:ph type="body" sz="quarter" idx="11"/>
          </p:nvPr>
        </p:nvSpPr>
        <p:spPr>
          <a:xfrm>
            <a:off x="1059366" y="3689195"/>
            <a:ext cx="4572000" cy="379142"/>
          </a:xfrm>
        </p:spPr>
        <p:txBody>
          <a:bodyPr/>
          <a:lstStyle/>
          <a:p>
            <a:r>
              <a:rPr lang="en-US" dirty="0"/>
              <a:t>The shoes you wear to school most days</a:t>
            </a:r>
          </a:p>
          <a:p>
            <a:endParaRPr lang="en-US" dirty="0"/>
          </a:p>
        </p:txBody>
      </p:sp>
      <p:sp>
        <p:nvSpPr>
          <p:cNvPr id="3" name="Content Placeholder 2">
            <a:extLst>
              <a:ext uri="{FF2B5EF4-FFF2-40B4-BE49-F238E27FC236}">
                <a16:creationId xmlns:a16="http://schemas.microsoft.com/office/drawing/2014/main" id="{7AC8A242-2274-5823-1A54-67E74EFE5A07}"/>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EF5CC6DD-FCC6-15E9-C21B-E70583EA76DC}"/>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43775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EF84A-8781-186A-2E43-2CF6439112DA}"/>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111B2AAB-106A-B980-6482-CB0F3A3AFDDD}"/>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Shelter, or a home, is</a:t>
            </a:r>
            <a:br>
              <a:rPr lang="en-US" dirty="0"/>
            </a:br>
            <a:r>
              <a:rPr lang="en-US" dirty="0"/>
              <a:t>always a need.</a:t>
            </a:r>
          </a:p>
        </p:txBody>
      </p:sp>
      <p:sp>
        <p:nvSpPr>
          <p:cNvPr id="6" name="Text Placeholder 3">
            <a:extLst>
              <a:ext uri="{FF2B5EF4-FFF2-40B4-BE49-F238E27FC236}">
                <a16:creationId xmlns:a16="http://schemas.microsoft.com/office/drawing/2014/main" id="{FF61C857-5A22-30F8-FE95-D60FA5DC6440}"/>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It’s awesome family time, but vacations are a bonus.</a:t>
            </a:r>
          </a:p>
        </p:txBody>
      </p:sp>
      <p:sp>
        <p:nvSpPr>
          <p:cNvPr id="5" name="Text Placeholder 3">
            <a:extLst>
              <a:ext uri="{FF2B5EF4-FFF2-40B4-BE49-F238E27FC236}">
                <a16:creationId xmlns:a16="http://schemas.microsoft.com/office/drawing/2014/main" id="{5457407A-A99B-585A-14FE-BBB18E151A8B}"/>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place to live while your house</a:t>
            </a:r>
            <a:br>
              <a:rPr lang="en-US" dirty="0"/>
            </a:br>
            <a:r>
              <a:rPr lang="en-US" dirty="0"/>
              <a:t>is under construction</a:t>
            </a:r>
          </a:p>
        </p:txBody>
      </p:sp>
      <p:sp>
        <p:nvSpPr>
          <p:cNvPr id="4" name="Text Placeholder 3">
            <a:extLst>
              <a:ext uri="{FF2B5EF4-FFF2-40B4-BE49-F238E27FC236}">
                <a16:creationId xmlns:a16="http://schemas.microsoft.com/office/drawing/2014/main" id="{9ECEE4E0-8CAF-118D-A368-40D29773FEDA}"/>
              </a:ext>
            </a:extLst>
          </p:cNvPr>
          <p:cNvSpPr>
            <a:spLocks noGrp="1"/>
          </p:cNvSpPr>
          <p:nvPr>
            <p:ph type="body" sz="quarter" idx="11"/>
          </p:nvPr>
        </p:nvSpPr>
        <p:spPr>
          <a:xfrm>
            <a:off x="1059366" y="3689195"/>
            <a:ext cx="4572000" cy="379142"/>
          </a:xfrm>
        </p:spPr>
        <p:txBody>
          <a:bodyPr/>
          <a:lstStyle/>
          <a:p>
            <a:r>
              <a:rPr lang="en-US" dirty="0"/>
              <a:t>Your family’s trip to</a:t>
            </a:r>
            <a:br>
              <a:rPr lang="en-US" dirty="0"/>
            </a:br>
            <a:r>
              <a:rPr lang="en-US" dirty="0"/>
              <a:t>the beach each year</a:t>
            </a:r>
          </a:p>
        </p:txBody>
      </p:sp>
      <p:sp>
        <p:nvSpPr>
          <p:cNvPr id="3" name="Content Placeholder 2">
            <a:extLst>
              <a:ext uri="{FF2B5EF4-FFF2-40B4-BE49-F238E27FC236}">
                <a16:creationId xmlns:a16="http://schemas.microsoft.com/office/drawing/2014/main" id="{E5D07055-93AE-DCB6-6DFF-C28BBDEA9CCA}"/>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EDE4DA1E-A02A-2571-8CEC-36B076A2CDA0}"/>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06756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A9FED-1040-50E9-67CD-2C8DD74159A2}"/>
              </a:ext>
            </a:extLst>
          </p:cNvPr>
          <p:cNvSpPr>
            <a:spLocks noGrp="1"/>
          </p:cNvSpPr>
          <p:nvPr>
            <p:ph idx="1"/>
          </p:nvPr>
        </p:nvSpPr>
        <p:spPr>
          <a:xfrm>
            <a:off x="952500" y="2129883"/>
            <a:ext cx="5626720" cy="4047079"/>
          </a:xfrm>
        </p:spPr>
        <p:txBody>
          <a:bodyPr/>
          <a:lstStyle/>
          <a:p>
            <a:r>
              <a:rPr lang="en-US" dirty="0">
                <a:highlight>
                  <a:srgbClr val="DFE96C"/>
                </a:highlight>
              </a:rPr>
              <a:t>Checking accounts</a:t>
            </a:r>
            <a:r>
              <a:rPr lang="en-US" dirty="0"/>
              <a:t> are used for everyday purchases, like buying groceries or paying for items online. This is where your “spending money” would be kept. </a:t>
            </a:r>
          </a:p>
          <a:p>
            <a:endParaRPr lang="en-US" dirty="0"/>
          </a:p>
          <a:p>
            <a:endParaRPr lang="en-US" dirty="0"/>
          </a:p>
        </p:txBody>
      </p:sp>
      <p:sp>
        <p:nvSpPr>
          <p:cNvPr id="2" name="Title 1">
            <a:extLst>
              <a:ext uri="{FF2B5EF4-FFF2-40B4-BE49-F238E27FC236}">
                <a16:creationId xmlns:a16="http://schemas.microsoft.com/office/drawing/2014/main" id="{2779C591-C230-2A06-7676-B48D79D91508}"/>
              </a:ext>
            </a:extLst>
          </p:cNvPr>
          <p:cNvSpPr>
            <a:spLocks noGrp="1"/>
          </p:cNvSpPr>
          <p:nvPr>
            <p:ph type="title"/>
          </p:nvPr>
        </p:nvSpPr>
        <p:spPr/>
        <p:txBody>
          <a:bodyPr/>
          <a:lstStyle/>
          <a:p>
            <a:r>
              <a:rPr lang="en-US" dirty="0"/>
              <a:t>How bank accounts </a:t>
            </a:r>
            <a:br>
              <a:rPr lang="en-US" dirty="0"/>
            </a:br>
            <a:r>
              <a:rPr lang="en-US" dirty="0"/>
              <a:t>can help you save</a:t>
            </a:r>
          </a:p>
        </p:txBody>
      </p:sp>
    </p:spTree>
    <p:extLst>
      <p:ext uri="{BB962C8B-B14F-4D97-AF65-F5344CB8AC3E}">
        <p14:creationId xmlns:p14="http://schemas.microsoft.com/office/powerpoint/2010/main" val="2453606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C4AB-EEB8-9108-9C85-BDB1C242878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049319-FDE5-BDFE-2FCE-AF8242CA76E6}"/>
              </a:ext>
            </a:extLst>
          </p:cNvPr>
          <p:cNvSpPr>
            <a:spLocks noGrp="1"/>
          </p:cNvSpPr>
          <p:nvPr>
            <p:ph idx="1"/>
          </p:nvPr>
        </p:nvSpPr>
        <p:spPr>
          <a:xfrm>
            <a:off x="952499" y="2129883"/>
            <a:ext cx="6128525" cy="4047079"/>
          </a:xfrm>
        </p:spPr>
        <p:txBody>
          <a:bodyPr/>
          <a:lstStyle/>
          <a:p>
            <a:pPr>
              <a:spcBef>
                <a:spcPts val="2400"/>
              </a:spcBef>
            </a:pPr>
            <a:r>
              <a:rPr lang="en-US" dirty="0">
                <a:highlight>
                  <a:srgbClr val="DFE96C"/>
                </a:highlight>
              </a:rPr>
              <a:t>Savings accounts</a:t>
            </a:r>
            <a:r>
              <a:rPr lang="en-US" dirty="0"/>
              <a:t> are not used for daily spending. They are where you deposit money to keep it safe for the future. Savings accounts earn interest.</a:t>
            </a:r>
          </a:p>
          <a:p>
            <a:pPr>
              <a:spcBef>
                <a:spcPts val="2400"/>
              </a:spcBef>
            </a:pPr>
            <a:r>
              <a:rPr lang="en-US" dirty="0">
                <a:highlight>
                  <a:srgbClr val="DFE96C"/>
                </a:highlight>
              </a:rPr>
              <a:t>Special accounts</a:t>
            </a:r>
            <a:r>
              <a:rPr lang="en-US" dirty="0"/>
              <a:t> offer different savings benefits for specific purposes. For example, a 529 plan can help you save for college.</a:t>
            </a:r>
          </a:p>
          <a:p>
            <a:pPr>
              <a:spcBef>
                <a:spcPts val="2400"/>
              </a:spcBef>
            </a:pPr>
            <a:endParaRPr lang="en-US" dirty="0">
              <a:highlight>
                <a:srgbClr val="DFE96C"/>
              </a:highlight>
            </a:endParaRP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F784B5DC-7045-7786-3C50-5CB193C6E913}"/>
              </a:ext>
            </a:extLst>
          </p:cNvPr>
          <p:cNvSpPr>
            <a:spLocks noGrp="1"/>
          </p:cNvSpPr>
          <p:nvPr>
            <p:ph type="title"/>
          </p:nvPr>
        </p:nvSpPr>
        <p:spPr/>
        <p:txBody>
          <a:bodyPr/>
          <a:lstStyle/>
          <a:p>
            <a:r>
              <a:rPr lang="en-US" dirty="0"/>
              <a:t>How bank accounts </a:t>
            </a:r>
            <a:br>
              <a:rPr lang="en-US" dirty="0"/>
            </a:br>
            <a:r>
              <a:rPr lang="en-US" dirty="0"/>
              <a:t>can help you save</a:t>
            </a:r>
          </a:p>
        </p:txBody>
      </p:sp>
    </p:spTree>
    <p:extLst>
      <p:ext uri="{BB962C8B-B14F-4D97-AF65-F5344CB8AC3E}">
        <p14:creationId xmlns:p14="http://schemas.microsoft.com/office/powerpoint/2010/main" val="404764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E29551-62FB-CF99-59B5-0CA276F5CC83}"/>
              </a:ext>
            </a:extLst>
          </p:cNvPr>
          <p:cNvSpPr>
            <a:spLocks noGrp="1"/>
          </p:cNvSpPr>
          <p:nvPr>
            <p:ph idx="1"/>
          </p:nvPr>
        </p:nvSpPr>
        <p:spPr/>
        <p:txBody>
          <a:bodyPr/>
          <a:lstStyle/>
          <a:p>
            <a:pPr>
              <a:spcBef>
                <a:spcPts val="2400"/>
              </a:spcBef>
            </a:pPr>
            <a:r>
              <a:rPr lang="en-US" dirty="0"/>
              <a:t>When was the last time you </a:t>
            </a:r>
            <a:r>
              <a:rPr lang="en-US" dirty="0">
                <a:highlight>
                  <a:srgbClr val="DFE96C"/>
                </a:highlight>
              </a:rPr>
              <a:t>got some money</a:t>
            </a:r>
            <a:r>
              <a:rPr lang="en-US" dirty="0"/>
              <a:t>? </a:t>
            </a:r>
          </a:p>
          <a:p>
            <a:pPr>
              <a:spcBef>
                <a:spcPts val="2400"/>
              </a:spcBef>
            </a:pPr>
            <a:r>
              <a:rPr lang="en-US" dirty="0"/>
              <a:t>What did you </a:t>
            </a:r>
            <a:r>
              <a:rPr lang="en-US" dirty="0">
                <a:highlight>
                  <a:srgbClr val="DFE96C"/>
                </a:highlight>
              </a:rPr>
              <a:t>do</a:t>
            </a:r>
            <a:r>
              <a:rPr lang="en-US" dirty="0"/>
              <a:t> with it?</a:t>
            </a:r>
          </a:p>
          <a:p>
            <a:pPr>
              <a:spcBef>
                <a:spcPts val="2400"/>
              </a:spcBef>
            </a:pPr>
            <a:r>
              <a:rPr lang="en-US" dirty="0"/>
              <a:t>What do you think is the </a:t>
            </a:r>
            <a:r>
              <a:rPr lang="en-US" dirty="0">
                <a:highlight>
                  <a:srgbClr val="DFE96C"/>
                </a:highlight>
              </a:rPr>
              <a:t>right thing to do</a:t>
            </a:r>
            <a:r>
              <a:rPr lang="en-US" dirty="0"/>
              <a:t> with money?</a:t>
            </a:r>
          </a:p>
        </p:txBody>
      </p:sp>
      <p:sp>
        <p:nvSpPr>
          <p:cNvPr id="2" name="Title 1">
            <a:extLst>
              <a:ext uri="{FF2B5EF4-FFF2-40B4-BE49-F238E27FC236}">
                <a16:creationId xmlns:a16="http://schemas.microsoft.com/office/drawing/2014/main" id="{CEC37727-523F-A9AF-9374-F2B8011516FA}"/>
              </a:ext>
            </a:extLst>
          </p:cNvPr>
          <p:cNvSpPr>
            <a:spLocks noGrp="1"/>
          </p:cNvSpPr>
          <p:nvPr>
            <p:ph type="title"/>
          </p:nvPr>
        </p:nvSpPr>
        <p:spPr/>
        <p:txBody>
          <a:bodyPr/>
          <a:lstStyle/>
          <a:p>
            <a:r>
              <a:rPr lang="en-US" dirty="0"/>
              <a:t>Let’s think about money</a:t>
            </a:r>
          </a:p>
        </p:txBody>
      </p:sp>
    </p:spTree>
    <p:extLst>
      <p:ext uri="{BB962C8B-B14F-4D97-AF65-F5344CB8AC3E}">
        <p14:creationId xmlns:p14="http://schemas.microsoft.com/office/powerpoint/2010/main" val="3104650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Illustration of a boy smiling while being handed a gift">
            <a:extLst>
              <a:ext uri="{FF2B5EF4-FFF2-40B4-BE49-F238E27FC236}">
                <a16:creationId xmlns:a16="http://schemas.microsoft.com/office/drawing/2014/main" id="{7FAE5012-1FD9-6779-E9E5-7065921444AD}"/>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82591" y="2685244"/>
            <a:ext cx="1208752" cy="1166020"/>
          </a:xfrm>
          <a:custGeom>
            <a:avLst/>
            <a:gdLst>
              <a:gd name="connsiteX0" fmla="*/ 77165 w 2501710"/>
              <a:gd name="connsiteY0" fmla="*/ 0 h 2413270"/>
              <a:gd name="connsiteX1" fmla="*/ 2407395 w 2501710"/>
              <a:gd name="connsiteY1" fmla="*/ 0 h 2413270"/>
              <a:gd name="connsiteX2" fmla="*/ 2447511 w 2501710"/>
              <a:gd name="connsiteY2" fmla="*/ 67496 h 2413270"/>
              <a:gd name="connsiteX3" fmla="*/ 2489633 w 2501710"/>
              <a:gd name="connsiteY3" fmla="*/ 190508 h 2413270"/>
              <a:gd name="connsiteX4" fmla="*/ 2501710 w 2501710"/>
              <a:gd name="connsiteY4" fmla="*/ 264749 h 2413270"/>
              <a:gd name="connsiteX5" fmla="*/ 2501710 w 2501710"/>
              <a:gd name="connsiteY5" fmla="*/ 651439 h 2413270"/>
              <a:gd name="connsiteX6" fmla="*/ 2492005 w 2501710"/>
              <a:gd name="connsiteY6" fmla="*/ 737670 h 2413270"/>
              <a:gd name="connsiteX7" fmla="*/ 2432405 w 2501710"/>
              <a:gd name="connsiteY7" fmla="*/ 1267638 h 2413270"/>
              <a:gd name="connsiteX8" fmla="*/ 1286773 w 2501710"/>
              <a:gd name="connsiteY8" fmla="*/ 2413270 h 2413270"/>
              <a:gd name="connsiteX9" fmla="*/ 141141 w 2501710"/>
              <a:gd name="connsiteY9" fmla="*/ 1267638 h 2413270"/>
              <a:gd name="connsiteX10" fmla="*/ 35923 w 2501710"/>
              <a:gd name="connsiteY10" fmla="*/ 85099 h 24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1710" h="2413270">
                <a:moveTo>
                  <a:pt x="77165" y="0"/>
                </a:moveTo>
                <a:lnTo>
                  <a:pt x="2407395" y="0"/>
                </a:lnTo>
                <a:lnTo>
                  <a:pt x="2447511" y="67496"/>
                </a:lnTo>
                <a:cubicBezTo>
                  <a:pt x="2465500" y="106971"/>
                  <a:pt x="2479305" y="148097"/>
                  <a:pt x="2489633" y="190508"/>
                </a:cubicBezTo>
                <a:lnTo>
                  <a:pt x="2501710" y="264749"/>
                </a:lnTo>
                <a:lnTo>
                  <a:pt x="2501710" y="651439"/>
                </a:lnTo>
                <a:lnTo>
                  <a:pt x="2492005" y="737670"/>
                </a:lnTo>
                <a:cubicBezTo>
                  <a:pt x="2467369" y="924998"/>
                  <a:pt x="2432405" y="1109459"/>
                  <a:pt x="2432405" y="1267638"/>
                </a:cubicBezTo>
                <a:cubicBezTo>
                  <a:pt x="2432405" y="1900353"/>
                  <a:pt x="1919488" y="2413270"/>
                  <a:pt x="1286773" y="2413270"/>
                </a:cubicBezTo>
                <a:cubicBezTo>
                  <a:pt x="654058" y="2413270"/>
                  <a:pt x="145298" y="1909980"/>
                  <a:pt x="141141" y="1267638"/>
                </a:cubicBezTo>
                <a:cubicBezTo>
                  <a:pt x="138803" y="906321"/>
                  <a:pt x="-85254" y="433819"/>
                  <a:pt x="35923" y="85099"/>
                </a:cubicBezTo>
                <a:close/>
              </a:path>
            </a:pathLst>
          </a:custGeom>
        </p:spPr>
      </p:pic>
      <p:grpSp>
        <p:nvGrpSpPr>
          <p:cNvPr id="16" name="Group 15">
            <a:extLst>
              <a:ext uri="{FF2B5EF4-FFF2-40B4-BE49-F238E27FC236}">
                <a16:creationId xmlns:a16="http://schemas.microsoft.com/office/drawing/2014/main" id="{E8738118-8AB5-808C-20CB-DFA4BD3C1692}"/>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2087F5EB-3685-6B05-DDBB-8B1CCF029AB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543D4DAD-AEC4-A002-3B64-75527F97F23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ECA963F7-5800-5834-2EAA-5B6CB45F608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0" name="Picture 29" descr="Illustration of a yellow and purple bicycle">
            <a:extLst>
              <a:ext uri="{FF2B5EF4-FFF2-40B4-BE49-F238E27FC236}">
                <a16:creationId xmlns:a16="http://schemas.microsoft.com/office/drawing/2014/main" id="{1D486E8D-6C77-3895-165A-15528A726DCD}"/>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812442" y="2752313"/>
            <a:ext cx="1184394" cy="1054213"/>
          </a:xfrm>
          <a:prstGeom prst="rect">
            <a:avLst/>
          </a:prstGeom>
        </p:spPr>
      </p:pic>
      <p:grpSp>
        <p:nvGrpSpPr>
          <p:cNvPr id="12" name="Group 11">
            <a:extLst>
              <a:ext uri="{FF2B5EF4-FFF2-40B4-BE49-F238E27FC236}">
                <a16:creationId xmlns:a16="http://schemas.microsoft.com/office/drawing/2014/main" id="{4B5B6B46-E1D2-5330-30ED-AAEC9B421D1A}"/>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4939E071-F06B-4ACE-FF3B-0B5DB2082C68}"/>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122BD45A-D6A8-07A0-27C8-058F89CBD1D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2DBFDEC3-6369-1795-DBD4-F3E3B20D269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163736F0-9E3E-F7B9-7958-5C5B8DD66CBE}"/>
              </a:ext>
            </a:extLst>
          </p:cNvPr>
          <p:cNvSpPr>
            <a:spLocks noGrp="1"/>
          </p:cNvSpPr>
          <p:nvPr>
            <p:ph idx="1"/>
          </p:nvPr>
        </p:nvSpPr>
        <p:spPr/>
        <p:txBody>
          <a:bodyPr/>
          <a:lstStyle/>
          <a:p>
            <a:r>
              <a:rPr lang="en-US" dirty="0"/>
              <a:t>Charlie wants to buy a </a:t>
            </a:r>
            <a:r>
              <a:rPr lang="en-US" dirty="0">
                <a:highlight>
                  <a:srgbClr val="DFE96C"/>
                </a:highlight>
              </a:rPr>
              <a:t>$200 bike</a:t>
            </a:r>
            <a:r>
              <a:rPr lang="en-US" dirty="0"/>
              <a:t>. He decides to use </a:t>
            </a:r>
            <a:br>
              <a:rPr lang="en-US" dirty="0"/>
            </a:br>
            <a:r>
              <a:rPr lang="en-US" dirty="0"/>
              <a:t>his </a:t>
            </a:r>
            <a:r>
              <a:rPr lang="en-US" dirty="0">
                <a:highlight>
                  <a:srgbClr val="DFE96C"/>
                </a:highlight>
              </a:rPr>
              <a:t>savings account</a:t>
            </a:r>
            <a:r>
              <a:rPr lang="en-US" dirty="0"/>
              <a:t> to help. </a:t>
            </a:r>
          </a:p>
        </p:txBody>
      </p:sp>
      <p:pic>
        <p:nvPicPr>
          <p:cNvPr id="28" name="Picture 27" descr="Illustration of a boy wearing headphones looking at a paper">
            <a:extLst>
              <a:ext uri="{FF2B5EF4-FFF2-40B4-BE49-F238E27FC236}">
                <a16:creationId xmlns:a16="http://schemas.microsoft.com/office/drawing/2014/main" id="{A4361C80-4294-AB03-AFBE-D3D9E1CAD0C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438692" y="1852432"/>
            <a:ext cx="1483619" cy="2554231"/>
          </a:xfrm>
          <a:custGeom>
            <a:avLst/>
            <a:gdLst>
              <a:gd name="connsiteX0" fmla="*/ 158181 w 1483619"/>
              <a:gd name="connsiteY0" fmla="*/ 0 h 2554231"/>
              <a:gd name="connsiteX1" fmla="*/ 1093460 w 1483619"/>
              <a:gd name="connsiteY1" fmla="*/ 0 h 2554231"/>
              <a:gd name="connsiteX2" fmla="*/ 1160634 w 1483619"/>
              <a:gd name="connsiteY2" fmla="*/ 53133 h 2554231"/>
              <a:gd name="connsiteX3" fmla="*/ 1439562 w 1483619"/>
              <a:gd name="connsiteY3" fmla="*/ 371903 h 2554231"/>
              <a:gd name="connsiteX4" fmla="*/ 1483619 w 1483619"/>
              <a:gd name="connsiteY4" fmla="*/ 440732 h 2554231"/>
              <a:gd name="connsiteX5" fmla="*/ 1483619 w 1483619"/>
              <a:gd name="connsiteY5" fmla="*/ 2200828 h 2554231"/>
              <a:gd name="connsiteX6" fmla="*/ 1467391 w 1483619"/>
              <a:gd name="connsiteY6" fmla="*/ 2218683 h 2554231"/>
              <a:gd name="connsiteX7" fmla="*/ 657307 w 1483619"/>
              <a:gd name="connsiteY7" fmla="*/ 2554231 h 2554231"/>
              <a:gd name="connsiteX8" fmla="*/ 19220 w 1483619"/>
              <a:gd name="connsiteY8" fmla="*/ 2312353 h 2554231"/>
              <a:gd name="connsiteX9" fmla="*/ 0 w 1483619"/>
              <a:gd name="connsiteY9" fmla="*/ 2294173 h 2554231"/>
              <a:gd name="connsiteX10" fmla="*/ 0 w 1483619"/>
              <a:gd name="connsiteY10" fmla="*/ 167036 h 2554231"/>
              <a:gd name="connsiteX11" fmla="*/ 66613 w 1483619"/>
              <a:gd name="connsiteY11" fmla="*/ 88441 h 255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619" h="2554231">
                <a:moveTo>
                  <a:pt x="158181" y="0"/>
                </a:moveTo>
                <a:lnTo>
                  <a:pt x="1093460" y="0"/>
                </a:lnTo>
                <a:lnTo>
                  <a:pt x="1160634" y="53133"/>
                </a:lnTo>
                <a:cubicBezTo>
                  <a:pt x="1262515" y="142556"/>
                  <a:pt x="1356599" y="251669"/>
                  <a:pt x="1439562" y="371903"/>
                </a:cubicBezTo>
                <a:lnTo>
                  <a:pt x="1483619" y="440732"/>
                </a:lnTo>
                <a:lnTo>
                  <a:pt x="1483619" y="2200828"/>
                </a:lnTo>
                <a:lnTo>
                  <a:pt x="1467391" y="2218683"/>
                </a:lnTo>
                <a:cubicBezTo>
                  <a:pt x="1260073" y="2426002"/>
                  <a:pt x="973665" y="2554231"/>
                  <a:pt x="657307" y="2554231"/>
                </a:cubicBezTo>
                <a:cubicBezTo>
                  <a:pt x="420039" y="2554231"/>
                  <a:pt x="200922" y="2457451"/>
                  <a:pt x="19220" y="2312353"/>
                </a:cubicBezTo>
                <a:lnTo>
                  <a:pt x="0" y="2294173"/>
                </a:lnTo>
                <a:lnTo>
                  <a:pt x="0" y="167036"/>
                </a:lnTo>
                <a:lnTo>
                  <a:pt x="66613" y="88441"/>
                </a:lnTo>
                <a:close/>
              </a:path>
            </a:pathLst>
          </a:custGeom>
        </p:spPr>
      </p:pic>
      <p:sp>
        <p:nvSpPr>
          <p:cNvPr id="2" name="Title 1">
            <a:extLst>
              <a:ext uri="{FF2B5EF4-FFF2-40B4-BE49-F238E27FC236}">
                <a16:creationId xmlns:a16="http://schemas.microsoft.com/office/drawing/2014/main" id="{777C843B-08A3-8C53-B919-70E408C4CB7C}"/>
              </a:ext>
            </a:extLst>
          </p:cNvPr>
          <p:cNvSpPr>
            <a:spLocks noGrp="1"/>
          </p:cNvSpPr>
          <p:nvPr>
            <p:ph type="title"/>
          </p:nvPr>
        </p:nvSpPr>
        <p:spPr/>
        <p:txBody>
          <a:bodyPr/>
          <a:lstStyle/>
          <a:p>
            <a:r>
              <a:rPr lang="en-US" dirty="0"/>
              <a:t>Hands on example: </a:t>
            </a:r>
            <a:br>
              <a:rPr lang="en-US" dirty="0"/>
            </a:br>
            <a:r>
              <a:rPr lang="en-US" dirty="0"/>
              <a:t>Saving for a want</a:t>
            </a:r>
          </a:p>
        </p:txBody>
      </p:sp>
    </p:spTree>
    <p:extLst>
      <p:ext uri="{BB962C8B-B14F-4D97-AF65-F5344CB8AC3E}">
        <p14:creationId xmlns:p14="http://schemas.microsoft.com/office/powerpoint/2010/main" val="58871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1A3F-B3CF-EDA6-77B8-C6F529B3CB5C}"/>
            </a:ext>
          </a:extLst>
        </p:cNvPr>
        <p:cNvGrpSpPr/>
        <p:nvPr/>
      </p:nvGrpSpPr>
      <p:grpSpPr>
        <a:xfrm>
          <a:off x="0" y="0"/>
          <a:ext cx="0" cy="0"/>
          <a:chOff x="0" y="0"/>
          <a:chExt cx="0" cy="0"/>
        </a:xfrm>
      </p:grpSpPr>
      <p:pic>
        <p:nvPicPr>
          <p:cNvPr id="20" name="Picture 19" descr="Illustration of a stack of coins and a dollar bills">
            <a:extLst>
              <a:ext uri="{FF2B5EF4-FFF2-40B4-BE49-F238E27FC236}">
                <a16:creationId xmlns:a16="http://schemas.microsoft.com/office/drawing/2014/main" id="{18D9975F-8A82-2847-A7C9-E2A544E8CC6B}"/>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315755" y="2916096"/>
            <a:ext cx="1242005" cy="677121"/>
          </a:xfrm>
          <a:prstGeom prst="rect">
            <a:avLst/>
          </a:prstGeom>
        </p:spPr>
      </p:pic>
      <p:grpSp>
        <p:nvGrpSpPr>
          <p:cNvPr id="16" name="Group 15">
            <a:extLst>
              <a:ext uri="{FF2B5EF4-FFF2-40B4-BE49-F238E27FC236}">
                <a16:creationId xmlns:a16="http://schemas.microsoft.com/office/drawing/2014/main" id="{C1A06C64-D72A-4B21-562D-3C28E6A1C038}"/>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F3B0656F-C5D1-A48E-AAC6-9F960588647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47705342-D5DC-1EA6-A09A-583A4EB9D1B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E5CB685F-C18E-288F-2CF4-2873F2CE176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a boy smiling while being handed a gift">
            <a:extLst>
              <a:ext uri="{FF2B5EF4-FFF2-40B4-BE49-F238E27FC236}">
                <a16:creationId xmlns:a16="http://schemas.microsoft.com/office/drawing/2014/main" id="{C9E9DF8D-EDFA-6700-F70F-4047EC2095FC}"/>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655776" y="2685244"/>
            <a:ext cx="1208752" cy="1166020"/>
          </a:xfrm>
          <a:custGeom>
            <a:avLst/>
            <a:gdLst>
              <a:gd name="connsiteX0" fmla="*/ 77165 w 2501710"/>
              <a:gd name="connsiteY0" fmla="*/ 0 h 2413270"/>
              <a:gd name="connsiteX1" fmla="*/ 2407395 w 2501710"/>
              <a:gd name="connsiteY1" fmla="*/ 0 h 2413270"/>
              <a:gd name="connsiteX2" fmla="*/ 2447511 w 2501710"/>
              <a:gd name="connsiteY2" fmla="*/ 67496 h 2413270"/>
              <a:gd name="connsiteX3" fmla="*/ 2489633 w 2501710"/>
              <a:gd name="connsiteY3" fmla="*/ 190508 h 2413270"/>
              <a:gd name="connsiteX4" fmla="*/ 2501710 w 2501710"/>
              <a:gd name="connsiteY4" fmla="*/ 264749 h 2413270"/>
              <a:gd name="connsiteX5" fmla="*/ 2501710 w 2501710"/>
              <a:gd name="connsiteY5" fmla="*/ 651439 h 2413270"/>
              <a:gd name="connsiteX6" fmla="*/ 2492005 w 2501710"/>
              <a:gd name="connsiteY6" fmla="*/ 737670 h 2413270"/>
              <a:gd name="connsiteX7" fmla="*/ 2432405 w 2501710"/>
              <a:gd name="connsiteY7" fmla="*/ 1267638 h 2413270"/>
              <a:gd name="connsiteX8" fmla="*/ 1286773 w 2501710"/>
              <a:gd name="connsiteY8" fmla="*/ 2413270 h 2413270"/>
              <a:gd name="connsiteX9" fmla="*/ 141141 w 2501710"/>
              <a:gd name="connsiteY9" fmla="*/ 1267638 h 2413270"/>
              <a:gd name="connsiteX10" fmla="*/ 35923 w 2501710"/>
              <a:gd name="connsiteY10" fmla="*/ 85099 h 24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1710" h="2413270">
                <a:moveTo>
                  <a:pt x="77165" y="0"/>
                </a:moveTo>
                <a:lnTo>
                  <a:pt x="2407395" y="0"/>
                </a:lnTo>
                <a:lnTo>
                  <a:pt x="2447511" y="67496"/>
                </a:lnTo>
                <a:cubicBezTo>
                  <a:pt x="2465500" y="106971"/>
                  <a:pt x="2479305" y="148097"/>
                  <a:pt x="2489633" y="190508"/>
                </a:cubicBezTo>
                <a:lnTo>
                  <a:pt x="2501710" y="264749"/>
                </a:lnTo>
                <a:lnTo>
                  <a:pt x="2501710" y="651439"/>
                </a:lnTo>
                <a:lnTo>
                  <a:pt x="2492005" y="737670"/>
                </a:lnTo>
                <a:cubicBezTo>
                  <a:pt x="2467369" y="924998"/>
                  <a:pt x="2432405" y="1109459"/>
                  <a:pt x="2432405" y="1267638"/>
                </a:cubicBezTo>
                <a:cubicBezTo>
                  <a:pt x="2432405" y="1900353"/>
                  <a:pt x="1919488" y="2413270"/>
                  <a:pt x="1286773" y="2413270"/>
                </a:cubicBezTo>
                <a:cubicBezTo>
                  <a:pt x="654058" y="2413270"/>
                  <a:pt x="145298" y="1909980"/>
                  <a:pt x="141141" y="1267638"/>
                </a:cubicBezTo>
                <a:cubicBezTo>
                  <a:pt x="138803" y="906321"/>
                  <a:pt x="-85254" y="433819"/>
                  <a:pt x="35923" y="85099"/>
                </a:cubicBezTo>
                <a:close/>
              </a:path>
            </a:pathLst>
          </a:custGeom>
        </p:spPr>
      </p:pic>
      <p:grpSp>
        <p:nvGrpSpPr>
          <p:cNvPr id="12" name="Group 11">
            <a:extLst>
              <a:ext uri="{FF2B5EF4-FFF2-40B4-BE49-F238E27FC236}">
                <a16:creationId xmlns:a16="http://schemas.microsoft.com/office/drawing/2014/main" id="{B81645CC-C660-BD79-57A4-4DE5B8B8E27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F2F7D951-DCA5-7756-C678-72169E5648E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9EC389B8-B304-15D6-1935-7013353945B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4E67778F-B6BA-8A80-D1EF-443859DB852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DF7E22FA-5ACA-8A61-0F90-8F9BB81F93D3}"/>
              </a:ext>
            </a:extLst>
          </p:cNvPr>
          <p:cNvSpPr>
            <a:spLocks noGrp="1"/>
          </p:cNvSpPr>
          <p:nvPr>
            <p:ph idx="1"/>
          </p:nvPr>
        </p:nvSpPr>
        <p:spPr>
          <a:xfrm>
            <a:off x="1913670" y="4864608"/>
            <a:ext cx="8289696" cy="1121664"/>
          </a:xfrm>
        </p:spPr>
        <p:txBody>
          <a:bodyPr/>
          <a:lstStyle/>
          <a:p>
            <a:r>
              <a:rPr lang="en-US" dirty="0"/>
              <a:t>He makes a plan to save for the bike using his weekly allowance of </a:t>
            </a:r>
            <a:r>
              <a:rPr lang="en-US" dirty="0">
                <a:highlight>
                  <a:srgbClr val="DFE96C"/>
                </a:highlight>
              </a:rPr>
              <a:t>$10</a:t>
            </a:r>
            <a:r>
              <a:rPr lang="en-US" dirty="0"/>
              <a:t>. He saves </a:t>
            </a:r>
            <a:r>
              <a:rPr lang="en-US" dirty="0">
                <a:highlight>
                  <a:srgbClr val="DFE96C"/>
                </a:highlight>
              </a:rPr>
              <a:t>$7 each week</a:t>
            </a:r>
            <a:r>
              <a:rPr lang="en-US" dirty="0"/>
              <a:t> in his savings account and uses $3 for other items.</a:t>
            </a:r>
          </a:p>
        </p:txBody>
      </p:sp>
      <p:pic>
        <p:nvPicPr>
          <p:cNvPr id="21" name="Picture 20" descr="Illustration of a yellow and purple bicycle">
            <a:extLst>
              <a:ext uri="{FF2B5EF4-FFF2-40B4-BE49-F238E27FC236}">
                <a16:creationId xmlns:a16="http://schemas.microsoft.com/office/drawing/2014/main" id="{B7F9E2F7-F5AE-18E3-8ED6-35A7B4E989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3929" y="2195196"/>
            <a:ext cx="2409790" cy="2144921"/>
          </a:xfrm>
          <a:prstGeom prst="rect">
            <a:avLst/>
          </a:prstGeom>
        </p:spPr>
      </p:pic>
      <p:grpSp>
        <p:nvGrpSpPr>
          <p:cNvPr id="8" name="Group 7">
            <a:extLst>
              <a:ext uri="{FF2B5EF4-FFF2-40B4-BE49-F238E27FC236}">
                <a16:creationId xmlns:a16="http://schemas.microsoft.com/office/drawing/2014/main" id="{1B7D5F1D-B244-0F53-8EFC-22EA74A47E6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61727B42-750F-15A7-1A84-93B00509503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B6BB617-1335-2C61-2A11-CCA5D0CE88F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6C4E79B-164C-FB25-AA3F-3B7CA7ADC7A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boy wearing headphones looking at a paper">
            <a:extLst>
              <a:ext uri="{FF2B5EF4-FFF2-40B4-BE49-F238E27FC236}">
                <a16:creationId xmlns:a16="http://schemas.microsoft.com/office/drawing/2014/main" id="{78453642-D27A-BEE4-88DD-6D70941A7D9C}"/>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449903" y="2630623"/>
            <a:ext cx="677865" cy="1167027"/>
          </a:xfrm>
          <a:custGeom>
            <a:avLst/>
            <a:gdLst>
              <a:gd name="connsiteX0" fmla="*/ 158181 w 1483619"/>
              <a:gd name="connsiteY0" fmla="*/ 0 h 2554231"/>
              <a:gd name="connsiteX1" fmla="*/ 1093460 w 1483619"/>
              <a:gd name="connsiteY1" fmla="*/ 0 h 2554231"/>
              <a:gd name="connsiteX2" fmla="*/ 1160634 w 1483619"/>
              <a:gd name="connsiteY2" fmla="*/ 53133 h 2554231"/>
              <a:gd name="connsiteX3" fmla="*/ 1439562 w 1483619"/>
              <a:gd name="connsiteY3" fmla="*/ 371903 h 2554231"/>
              <a:gd name="connsiteX4" fmla="*/ 1483619 w 1483619"/>
              <a:gd name="connsiteY4" fmla="*/ 440732 h 2554231"/>
              <a:gd name="connsiteX5" fmla="*/ 1483619 w 1483619"/>
              <a:gd name="connsiteY5" fmla="*/ 2200828 h 2554231"/>
              <a:gd name="connsiteX6" fmla="*/ 1467391 w 1483619"/>
              <a:gd name="connsiteY6" fmla="*/ 2218683 h 2554231"/>
              <a:gd name="connsiteX7" fmla="*/ 657307 w 1483619"/>
              <a:gd name="connsiteY7" fmla="*/ 2554231 h 2554231"/>
              <a:gd name="connsiteX8" fmla="*/ 19220 w 1483619"/>
              <a:gd name="connsiteY8" fmla="*/ 2312353 h 2554231"/>
              <a:gd name="connsiteX9" fmla="*/ 0 w 1483619"/>
              <a:gd name="connsiteY9" fmla="*/ 2294173 h 2554231"/>
              <a:gd name="connsiteX10" fmla="*/ 0 w 1483619"/>
              <a:gd name="connsiteY10" fmla="*/ 167036 h 2554231"/>
              <a:gd name="connsiteX11" fmla="*/ 66613 w 1483619"/>
              <a:gd name="connsiteY11" fmla="*/ 88441 h 255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619" h="2554231">
                <a:moveTo>
                  <a:pt x="158181" y="0"/>
                </a:moveTo>
                <a:lnTo>
                  <a:pt x="1093460" y="0"/>
                </a:lnTo>
                <a:lnTo>
                  <a:pt x="1160634" y="53133"/>
                </a:lnTo>
                <a:cubicBezTo>
                  <a:pt x="1262515" y="142556"/>
                  <a:pt x="1356599" y="251669"/>
                  <a:pt x="1439562" y="371903"/>
                </a:cubicBezTo>
                <a:lnTo>
                  <a:pt x="1483619" y="440732"/>
                </a:lnTo>
                <a:lnTo>
                  <a:pt x="1483619" y="2200828"/>
                </a:lnTo>
                <a:lnTo>
                  <a:pt x="1467391" y="2218683"/>
                </a:lnTo>
                <a:cubicBezTo>
                  <a:pt x="1260073" y="2426002"/>
                  <a:pt x="973665" y="2554231"/>
                  <a:pt x="657307" y="2554231"/>
                </a:cubicBezTo>
                <a:cubicBezTo>
                  <a:pt x="420039" y="2554231"/>
                  <a:pt x="200922" y="2457451"/>
                  <a:pt x="19220" y="2312353"/>
                </a:cubicBezTo>
                <a:lnTo>
                  <a:pt x="0" y="2294173"/>
                </a:lnTo>
                <a:lnTo>
                  <a:pt x="0" y="167036"/>
                </a:lnTo>
                <a:lnTo>
                  <a:pt x="66613" y="88441"/>
                </a:lnTo>
                <a:close/>
              </a:path>
            </a:pathLst>
          </a:custGeom>
        </p:spPr>
      </p:pic>
      <p:sp>
        <p:nvSpPr>
          <p:cNvPr id="2" name="Title 1">
            <a:extLst>
              <a:ext uri="{FF2B5EF4-FFF2-40B4-BE49-F238E27FC236}">
                <a16:creationId xmlns:a16="http://schemas.microsoft.com/office/drawing/2014/main" id="{F75E2337-8FD3-55DC-3260-C47AEA716FC0}"/>
              </a:ext>
            </a:extLst>
          </p:cNvPr>
          <p:cNvSpPr>
            <a:spLocks noGrp="1"/>
          </p:cNvSpPr>
          <p:nvPr>
            <p:ph type="title"/>
          </p:nvPr>
        </p:nvSpPr>
        <p:spPr/>
        <p:txBody>
          <a:bodyPr/>
          <a:lstStyle/>
          <a:p>
            <a:r>
              <a:rPr lang="en-US" dirty="0"/>
              <a:t>Hands on example: </a:t>
            </a:r>
            <a:br>
              <a:rPr lang="en-US" dirty="0"/>
            </a:br>
            <a:r>
              <a:rPr lang="en-US" dirty="0"/>
              <a:t>Saving for a want</a:t>
            </a:r>
          </a:p>
        </p:txBody>
      </p:sp>
    </p:spTree>
    <p:extLst>
      <p:ext uri="{BB962C8B-B14F-4D97-AF65-F5344CB8AC3E}">
        <p14:creationId xmlns:p14="http://schemas.microsoft.com/office/powerpoint/2010/main" val="347998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59A9A-F9F1-18C8-381F-737F8D7C416F}"/>
            </a:ext>
          </a:extLst>
        </p:cNvPr>
        <p:cNvGrpSpPr/>
        <p:nvPr/>
      </p:nvGrpSpPr>
      <p:grpSpPr>
        <a:xfrm>
          <a:off x="0" y="0"/>
          <a:ext cx="0" cy="0"/>
          <a:chOff x="0" y="0"/>
          <a:chExt cx="0" cy="0"/>
        </a:xfrm>
      </p:grpSpPr>
      <p:pic>
        <p:nvPicPr>
          <p:cNvPr id="29" name="Picture 28" descr="Illustration of a boy celebrating with hands up">
            <a:extLst>
              <a:ext uri="{FF2B5EF4-FFF2-40B4-BE49-F238E27FC236}">
                <a16:creationId xmlns:a16="http://schemas.microsoft.com/office/drawing/2014/main" id="{D6FDE8BC-0E00-DF31-D11D-08BAF42C76C3}"/>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67629" y="2566561"/>
            <a:ext cx="1096541" cy="1366852"/>
          </a:xfrm>
          <a:custGeom>
            <a:avLst/>
            <a:gdLst>
              <a:gd name="connsiteX0" fmla="*/ 0 w 2128659"/>
              <a:gd name="connsiteY0" fmla="*/ 0 h 2653400"/>
              <a:gd name="connsiteX1" fmla="*/ 2128659 w 2128659"/>
              <a:gd name="connsiteY1" fmla="*/ 0 h 2653400"/>
              <a:gd name="connsiteX2" fmla="*/ 2128659 w 2128659"/>
              <a:gd name="connsiteY2" fmla="*/ 1858645 h 2653400"/>
              <a:gd name="connsiteX3" fmla="*/ 2093869 w 2128659"/>
              <a:gd name="connsiteY3" fmla="*/ 1953700 h 2653400"/>
              <a:gd name="connsiteX4" fmla="*/ 1038266 w 2128659"/>
              <a:gd name="connsiteY4" fmla="*/ 2653400 h 2653400"/>
              <a:gd name="connsiteX5" fmla="*/ 34981 w 2128659"/>
              <a:gd name="connsiteY5" fmla="*/ 2007314 h 2653400"/>
              <a:gd name="connsiteX6" fmla="*/ 0 w 2128659"/>
              <a:gd name="connsiteY6" fmla="*/ 1936603 h 265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8659" h="2653400">
                <a:moveTo>
                  <a:pt x="0" y="0"/>
                </a:moveTo>
                <a:lnTo>
                  <a:pt x="2128659" y="0"/>
                </a:lnTo>
                <a:lnTo>
                  <a:pt x="2128659" y="1858645"/>
                </a:lnTo>
                <a:lnTo>
                  <a:pt x="2093869" y="1953700"/>
                </a:lnTo>
                <a:cubicBezTo>
                  <a:pt x="1919952" y="2364884"/>
                  <a:pt x="1512802" y="2653400"/>
                  <a:pt x="1038266" y="2653400"/>
                </a:cubicBezTo>
                <a:cubicBezTo>
                  <a:pt x="603275" y="2653400"/>
                  <a:pt x="229253" y="2361334"/>
                  <a:pt x="34981" y="2007314"/>
                </a:cubicBezTo>
                <a:lnTo>
                  <a:pt x="0" y="1936603"/>
                </a:lnTo>
                <a:close/>
              </a:path>
            </a:pathLst>
          </a:custGeom>
        </p:spPr>
      </p:pic>
      <p:grpSp>
        <p:nvGrpSpPr>
          <p:cNvPr id="16" name="Group 15">
            <a:extLst>
              <a:ext uri="{FF2B5EF4-FFF2-40B4-BE49-F238E27FC236}">
                <a16:creationId xmlns:a16="http://schemas.microsoft.com/office/drawing/2014/main" id="{C42FE4F0-99E8-1A90-D028-48C57E37CC3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50B3AB4D-3009-330D-00AD-CB3E9E3440D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34180BE1-7B4F-F704-C27D-E40732FB5CC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113FD9AF-C613-B550-2B02-6B88FBF19BD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stack of coins and a dollar bills">
            <a:extLst>
              <a:ext uri="{FF2B5EF4-FFF2-40B4-BE49-F238E27FC236}">
                <a16:creationId xmlns:a16="http://schemas.microsoft.com/office/drawing/2014/main" id="{F76665AF-71F7-B512-459F-FBDD8B09643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38016" y="2876298"/>
            <a:ext cx="1399590" cy="763034"/>
          </a:xfrm>
          <a:prstGeom prst="rect">
            <a:avLst/>
          </a:prstGeom>
        </p:spPr>
      </p:pic>
      <p:grpSp>
        <p:nvGrpSpPr>
          <p:cNvPr id="12" name="Group 11">
            <a:extLst>
              <a:ext uri="{FF2B5EF4-FFF2-40B4-BE49-F238E27FC236}">
                <a16:creationId xmlns:a16="http://schemas.microsoft.com/office/drawing/2014/main" id="{A1BB36B8-AD09-A91B-B166-DDCCAE6B66D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13CB1633-D820-7E6A-822A-AD420C30785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CD33A52E-4C19-CB4A-DC7F-1652FFC4073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56E768BC-73F7-80B8-6A86-848237252DA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E4535EC-AF6B-C947-0D42-E8009767A8E4}"/>
              </a:ext>
            </a:extLst>
          </p:cNvPr>
          <p:cNvSpPr>
            <a:spLocks noGrp="1"/>
          </p:cNvSpPr>
          <p:nvPr>
            <p:ph idx="1"/>
          </p:nvPr>
        </p:nvSpPr>
        <p:spPr>
          <a:xfrm>
            <a:off x="2430966" y="4864608"/>
            <a:ext cx="7326351" cy="1121664"/>
          </a:xfrm>
        </p:spPr>
        <p:txBody>
          <a:bodyPr/>
          <a:lstStyle/>
          <a:p>
            <a:r>
              <a:rPr lang="en-US" dirty="0"/>
              <a:t>A few weeks into saving, he gets a </a:t>
            </a:r>
            <a:r>
              <a:rPr lang="en-US" dirty="0">
                <a:highlight>
                  <a:srgbClr val="DFE96C"/>
                </a:highlight>
              </a:rPr>
              <a:t>$75 birthday gift</a:t>
            </a:r>
            <a:r>
              <a:rPr lang="en-US" dirty="0"/>
              <a:t> from his grandma, which he puts toward the bike. </a:t>
            </a:r>
          </a:p>
        </p:txBody>
      </p:sp>
      <p:pic>
        <p:nvPicPr>
          <p:cNvPr id="28" name="Picture 27" descr="Illustration of a boy smiling while being handed a gift">
            <a:extLst>
              <a:ext uri="{FF2B5EF4-FFF2-40B4-BE49-F238E27FC236}">
                <a16:creationId xmlns:a16="http://schemas.microsoft.com/office/drawing/2014/main" id="{9C94263D-86E5-99FD-B491-3E82735E40D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09228" y="1997911"/>
            <a:ext cx="2501710" cy="2413270"/>
          </a:xfrm>
          <a:custGeom>
            <a:avLst/>
            <a:gdLst>
              <a:gd name="connsiteX0" fmla="*/ 77165 w 2501710"/>
              <a:gd name="connsiteY0" fmla="*/ 0 h 2413270"/>
              <a:gd name="connsiteX1" fmla="*/ 2407395 w 2501710"/>
              <a:gd name="connsiteY1" fmla="*/ 0 h 2413270"/>
              <a:gd name="connsiteX2" fmla="*/ 2447511 w 2501710"/>
              <a:gd name="connsiteY2" fmla="*/ 67496 h 2413270"/>
              <a:gd name="connsiteX3" fmla="*/ 2489633 w 2501710"/>
              <a:gd name="connsiteY3" fmla="*/ 190508 h 2413270"/>
              <a:gd name="connsiteX4" fmla="*/ 2501710 w 2501710"/>
              <a:gd name="connsiteY4" fmla="*/ 264749 h 2413270"/>
              <a:gd name="connsiteX5" fmla="*/ 2501710 w 2501710"/>
              <a:gd name="connsiteY5" fmla="*/ 651439 h 2413270"/>
              <a:gd name="connsiteX6" fmla="*/ 2492005 w 2501710"/>
              <a:gd name="connsiteY6" fmla="*/ 737670 h 2413270"/>
              <a:gd name="connsiteX7" fmla="*/ 2432405 w 2501710"/>
              <a:gd name="connsiteY7" fmla="*/ 1267638 h 2413270"/>
              <a:gd name="connsiteX8" fmla="*/ 1286773 w 2501710"/>
              <a:gd name="connsiteY8" fmla="*/ 2413270 h 2413270"/>
              <a:gd name="connsiteX9" fmla="*/ 141141 w 2501710"/>
              <a:gd name="connsiteY9" fmla="*/ 1267638 h 2413270"/>
              <a:gd name="connsiteX10" fmla="*/ 35923 w 2501710"/>
              <a:gd name="connsiteY10" fmla="*/ 85099 h 24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1710" h="2413270">
                <a:moveTo>
                  <a:pt x="77165" y="0"/>
                </a:moveTo>
                <a:lnTo>
                  <a:pt x="2407395" y="0"/>
                </a:lnTo>
                <a:lnTo>
                  <a:pt x="2447511" y="67496"/>
                </a:lnTo>
                <a:cubicBezTo>
                  <a:pt x="2465500" y="106971"/>
                  <a:pt x="2479305" y="148097"/>
                  <a:pt x="2489633" y="190508"/>
                </a:cubicBezTo>
                <a:lnTo>
                  <a:pt x="2501710" y="264749"/>
                </a:lnTo>
                <a:lnTo>
                  <a:pt x="2501710" y="651439"/>
                </a:lnTo>
                <a:lnTo>
                  <a:pt x="2492005" y="737670"/>
                </a:lnTo>
                <a:cubicBezTo>
                  <a:pt x="2467369" y="924998"/>
                  <a:pt x="2432405" y="1109459"/>
                  <a:pt x="2432405" y="1267638"/>
                </a:cubicBezTo>
                <a:cubicBezTo>
                  <a:pt x="2432405" y="1900353"/>
                  <a:pt x="1919488" y="2413270"/>
                  <a:pt x="1286773" y="2413270"/>
                </a:cubicBezTo>
                <a:cubicBezTo>
                  <a:pt x="654058" y="2413270"/>
                  <a:pt x="145298" y="1909980"/>
                  <a:pt x="141141" y="1267638"/>
                </a:cubicBezTo>
                <a:cubicBezTo>
                  <a:pt x="138803" y="906321"/>
                  <a:pt x="-85254" y="433819"/>
                  <a:pt x="35923" y="85099"/>
                </a:cubicBezTo>
                <a:close/>
              </a:path>
            </a:pathLst>
          </a:custGeom>
        </p:spPr>
      </p:pic>
      <p:grpSp>
        <p:nvGrpSpPr>
          <p:cNvPr id="8" name="Group 7">
            <a:extLst>
              <a:ext uri="{FF2B5EF4-FFF2-40B4-BE49-F238E27FC236}">
                <a16:creationId xmlns:a16="http://schemas.microsoft.com/office/drawing/2014/main" id="{F6ED3EFB-3927-FB85-A0D4-B05C24AF17D8}"/>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BFA773E-D15B-6F03-2864-F5D2F0EE85D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9921AF7C-DD5D-2489-DCD0-349B1C17BE5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923F3E3-68BC-E7F2-E5C0-2281A5DFC0B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yellow and purple bicycle">
            <a:extLst>
              <a:ext uri="{FF2B5EF4-FFF2-40B4-BE49-F238E27FC236}">
                <a16:creationId xmlns:a16="http://schemas.microsoft.com/office/drawing/2014/main" id="{677C37A0-EA3C-9181-7222-577DD26A8E38}"/>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234976" y="2752313"/>
            <a:ext cx="1184394" cy="1054213"/>
          </a:xfrm>
          <a:prstGeom prst="rect">
            <a:avLst/>
          </a:prstGeom>
        </p:spPr>
      </p:pic>
      <p:grpSp>
        <p:nvGrpSpPr>
          <p:cNvPr id="4" name="Group 3">
            <a:extLst>
              <a:ext uri="{FF2B5EF4-FFF2-40B4-BE49-F238E27FC236}">
                <a16:creationId xmlns:a16="http://schemas.microsoft.com/office/drawing/2014/main" id="{0CE045BB-346D-230E-C3DD-27398E8B69A7}"/>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201FDC75-7DFC-180D-B56E-65E3B403E25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C08EDCED-E5C1-B930-EFF6-0CECE871252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1854B957-3EF4-DA38-06B4-48DD0E4317D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boy wearing headphones looking at a paper">
            <a:extLst>
              <a:ext uri="{FF2B5EF4-FFF2-40B4-BE49-F238E27FC236}">
                <a16:creationId xmlns:a16="http://schemas.microsoft.com/office/drawing/2014/main" id="{C22D9F60-3044-440A-ED54-3961FAD0272B}"/>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a:fillRect/>
          </a:stretch>
        </p:blipFill>
        <p:spPr>
          <a:xfrm>
            <a:off x="-39604" y="2630623"/>
            <a:ext cx="677865" cy="1167027"/>
          </a:xfrm>
          <a:custGeom>
            <a:avLst/>
            <a:gdLst>
              <a:gd name="connsiteX0" fmla="*/ 158181 w 1483619"/>
              <a:gd name="connsiteY0" fmla="*/ 0 h 2554231"/>
              <a:gd name="connsiteX1" fmla="*/ 1093460 w 1483619"/>
              <a:gd name="connsiteY1" fmla="*/ 0 h 2554231"/>
              <a:gd name="connsiteX2" fmla="*/ 1160634 w 1483619"/>
              <a:gd name="connsiteY2" fmla="*/ 53133 h 2554231"/>
              <a:gd name="connsiteX3" fmla="*/ 1439562 w 1483619"/>
              <a:gd name="connsiteY3" fmla="*/ 371903 h 2554231"/>
              <a:gd name="connsiteX4" fmla="*/ 1483619 w 1483619"/>
              <a:gd name="connsiteY4" fmla="*/ 440732 h 2554231"/>
              <a:gd name="connsiteX5" fmla="*/ 1483619 w 1483619"/>
              <a:gd name="connsiteY5" fmla="*/ 2200828 h 2554231"/>
              <a:gd name="connsiteX6" fmla="*/ 1467391 w 1483619"/>
              <a:gd name="connsiteY6" fmla="*/ 2218683 h 2554231"/>
              <a:gd name="connsiteX7" fmla="*/ 657307 w 1483619"/>
              <a:gd name="connsiteY7" fmla="*/ 2554231 h 2554231"/>
              <a:gd name="connsiteX8" fmla="*/ 19220 w 1483619"/>
              <a:gd name="connsiteY8" fmla="*/ 2312353 h 2554231"/>
              <a:gd name="connsiteX9" fmla="*/ 0 w 1483619"/>
              <a:gd name="connsiteY9" fmla="*/ 2294173 h 2554231"/>
              <a:gd name="connsiteX10" fmla="*/ 0 w 1483619"/>
              <a:gd name="connsiteY10" fmla="*/ 167036 h 2554231"/>
              <a:gd name="connsiteX11" fmla="*/ 66613 w 1483619"/>
              <a:gd name="connsiteY11" fmla="*/ 88441 h 255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3619" h="2554231">
                <a:moveTo>
                  <a:pt x="158181" y="0"/>
                </a:moveTo>
                <a:lnTo>
                  <a:pt x="1093460" y="0"/>
                </a:lnTo>
                <a:lnTo>
                  <a:pt x="1160634" y="53133"/>
                </a:lnTo>
                <a:cubicBezTo>
                  <a:pt x="1262515" y="142556"/>
                  <a:pt x="1356599" y="251669"/>
                  <a:pt x="1439562" y="371903"/>
                </a:cubicBezTo>
                <a:lnTo>
                  <a:pt x="1483619" y="440732"/>
                </a:lnTo>
                <a:lnTo>
                  <a:pt x="1483619" y="2200828"/>
                </a:lnTo>
                <a:lnTo>
                  <a:pt x="1467391" y="2218683"/>
                </a:lnTo>
                <a:cubicBezTo>
                  <a:pt x="1260073" y="2426002"/>
                  <a:pt x="973665" y="2554231"/>
                  <a:pt x="657307" y="2554231"/>
                </a:cubicBezTo>
                <a:cubicBezTo>
                  <a:pt x="420039" y="2554231"/>
                  <a:pt x="200922" y="2457451"/>
                  <a:pt x="19220" y="2312353"/>
                </a:cubicBezTo>
                <a:lnTo>
                  <a:pt x="0" y="2294173"/>
                </a:lnTo>
                <a:lnTo>
                  <a:pt x="0" y="167036"/>
                </a:lnTo>
                <a:lnTo>
                  <a:pt x="66613" y="88441"/>
                </a:lnTo>
                <a:close/>
              </a:path>
            </a:pathLst>
          </a:custGeom>
        </p:spPr>
      </p:pic>
      <p:sp>
        <p:nvSpPr>
          <p:cNvPr id="2" name="Title 1">
            <a:extLst>
              <a:ext uri="{FF2B5EF4-FFF2-40B4-BE49-F238E27FC236}">
                <a16:creationId xmlns:a16="http://schemas.microsoft.com/office/drawing/2014/main" id="{BC5A10C4-65CD-BD7A-0B0E-698D84E39A12}"/>
              </a:ext>
            </a:extLst>
          </p:cNvPr>
          <p:cNvSpPr>
            <a:spLocks noGrp="1"/>
          </p:cNvSpPr>
          <p:nvPr>
            <p:ph type="title"/>
          </p:nvPr>
        </p:nvSpPr>
        <p:spPr/>
        <p:txBody>
          <a:bodyPr/>
          <a:lstStyle/>
          <a:p>
            <a:r>
              <a:rPr lang="en-US" dirty="0"/>
              <a:t>Hands on example: </a:t>
            </a:r>
            <a:br>
              <a:rPr lang="en-US" dirty="0"/>
            </a:br>
            <a:r>
              <a:rPr lang="en-US" dirty="0"/>
              <a:t>Saving for a want</a:t>
            </a:r>
          </a:p>
        </p:txBody>
      </p:sp>
    </p:spTree>
    <p:extLst>
      <p:ext uri="{BB962C8B-B14F-4D97-AF65-F5344CB8AC3E}">
        <p14:creationId xmlns:p14="http://schemas.microsoft.com/office/powerpoint/2010/main" val="229239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DAB0-013E-5115-3916-EB03849770DF}"/>
            </a:ext>
          </a:extLst>
        </p:cNvPr>
        <p:cNvGrpSpPr/>
        <p:nvPr/>
      </p:nvGrpSpPr>
      <p:grpSpPr>
        <a:xfrm>
          <a:off x="0" y="0"/>
          <a:ext cx="0" cy="0"/>
          <a:chOff x="0" y="0"/>
          <a:chExt cx="0" cy="0"/>
        </a:xfrm>
      </p:grpSpPr>
      <p:pic>
        <p:nvPicPr>
          <p:cNvPr id="24" name="Picture 23" descr="Illustration of a boy celebrating with hands up">
            <a:extLst>
              <a:ext uri="{FF2B5EF4-FFF2-40B4-BE49-F238E27FC236}">
                <a16:creationId xmlns:a16="http://schemas.microsoft.com/office/drawing/2014/main" id="{5351647B-4732-57F2-C515-DF3095F69B9C}"/>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820870" y="2566561"/>
            <a:ext cx="1096541" cy="1366852"/>
          </a:xfrm>
          <a:custGeom>
            <a:avLst/>
            <a:gdLst>
              <a:gd name="connsiteX0" fmla="*/ 0 w 2128659"/>
              <a:gd name="connsiteY0" fmla="*/ 0 h 2653400"/>
              <a:gd name="connsiteX1" fmla="*/ 2128659 w 2128659"/>
              <a:gd name="connsiteY1" fmla="*/ 0 h 2653400"/>
              <a:gd name="connsiteX2" fmla="*/ 2128659 w 2128659"/>
              <a:gd name="connsiteY2" fmla="*/ 1858645 h 2653400"/>
              <a:gd name="connsiteX3" fmla="*/ 2093869 w 2128659"/>
              <a:gd name="connsiteY3" fmla="*/ 1953700 h 2653400"/>
              <a:gd name="connsiteX4" fmla="*/ 1038266 w 2128659"/>
              <a:gd name="connsiteY4" fmla="*/ 2653400 h 2653400"/>
              <a:gd name="connsiteX5" fmla="*/ 34981 w 2128659"/>
              <a:gd name="connsiteY5" fmla="*/ 2007314 h 2653400"/>
              <a:gd name="connsiteX6" fmla="*/ 0 w 2128659"/>
              <a:gd name="connsiteY6" fmla="*/ 1936603 h 265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8659" h="2653400">
                <a:moveTo>
                  <a:pt x="0" y="0"/>
                </a:moveTo>
                <a:lnTo>
                  <a:pt x="2128659" y="0"/>
                </a:lnTo>
                <a:lnTo>
                  <a:pt x="2128659" y="1858645"/>
                </a:lnTo>
                <a:lnTo>
                  <a:pt x="2093869" y="1953700"/>
                </a:lnTo>
                <a:cubicBezTo>
                  <a:pt x="1919952" y="2364884"/>
                  <a:pt x="1512802" y="2653400"/>
                  <a:pt x="1038266" y="2653400"/>
                </a:cubicBezTo>
                <a:cubicBezTo>
                  <a:pt x="603275" y="2653400"/>
                  <a:pt x="229253" y="2361334"/>
                  <a:pt x="34981" y="2007314"/>
                </a:cubicBezTo>
                <a:lnTo>
                  <a:pt x="0" y="1936603"/>
                </a:lnTo>
                <a:close/>
              </a:path>
            </a:pathLst>
          </a:custGeom>
        </p:spPr>
      </p:pic>
      <p:grpSp>
        <p:nvGrpSpPr>
          <p:cNvPr id="12" name="Group 11">
            <a:extLst>
              <a:ext uri="{FF2B5EF4-FFF2-40B4-BE49-F238E27FC236}">
                <a16:creationId xmlns:a16="http://schemas.microsoft.com/office/drawing/2014/main" id="{2875994A-A095-6556-B186-A00BA3315904}"/>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A317EE6E-8FE1-33DB-70F8-6321CEF674E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8DC3C04C-A973-8286-06FD-2791083DE6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6DCF04A-C7D9-AFD8-87F6-C0B1A7C04E1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642608E9-03E4-29A6-61E0-EE5E17110A9F}"/>
              </a:ext>
            </a:extLst>
          </p:cNvPr>
          <p:cNvSpPr>
            <a:spLocks noGrp="1"/>
          </p:cNvSpPr>
          <p:nvPr>
            <p:ph idx="1"/>
          </p:nvPr>
        </p:nvSpPr>
        <p:spPr>
          <a:xfrm>
            <a:off x="2430966" y="4864608"/>
            <a:ext cx="7326351" cy="1121664"/>
          </a:xfrm>
        </p:spPr>
        <p:txBody>
          <a:bodyPr/>
          <a:lstStyle/>
          <a:p>
            <a:r>
              <a:rPr lang="en-US" dirty="0"/>
              <a:t>After </a:t>
            </a:r>
            <a:r>
              <a:rPr lang="en-US" dirty="0">
                <a:highlight>
                  <a:srgbClr val="DFE96C"/>
                </a:highlight>
              </a:rPr>
              <a:t>18 weeks</a:t>
            </a:r>
            <a:r>
              <a:rPr lang="en-US" dirty="0"/>
              <a:t> — about 4 months — he hits his saving goal and has </a:t>
            </a:r>
            <a:br>
              <a:rPr lang="en-US" dirty="0"/>
            </a:br>
            <a:r>
              <a:rPr lang="en-US" dirty="0">
                <a:highlight>
                  <a:srgbClr val="DFE96C"/>
                </a:highlight>
              </a:rPr>
              <a:t>$201</a:t>
            </a:r>
            <a:r>
              <a:rPr lang="en-US" dirty="0"/>
              <a:t> for his new set of wheels.</a:t>
            </a:r>
          </a:p>
        </p:txBody>
      </p:sp>
      <p:pic>
        <p:nvPicPr>
          <p:cNvPr id="20" name="Picture 19" descr="Illustration of a stack of coins and a dollar bills">
            <a:extLst>
              <a:ext uri="{FF2B5EF4-FFF2-40B4-BE49-F238E27FC236}">
                <a16:creationId xmlns:a16="http://schemas.microsoft.com/office/drawing/2014/main" id="{283BCFD2-F210-D253-84B3-D62B3FD122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24391" y="2581524"/>
            <a:ext cx="2507140" cy="1366852"/>
          </a:xfrm>
          <a:prstGeom prst="rect">
            <a:avLst/>
          </a:prstGeom>
        </p:spPr>
      </p:pic>
      <p:grpSp>
        <p:nvGrpSpPr>
          <p:cNvPr id="8" name="Group 7">
            <a:extLst>
              <a:ext uri="{FF2B5EF4-FFF2-40B4-BE49-F238E27FC236}">
                <a16:creationId xmlns:a16="http://schemas.microsoft.com/office/drawing/2014/main" id="{37137E22-789C-7595-0007-DB80E48C743E}"/>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5EAA1CBA-BC77-9DD4-1BE8-1D22859E96A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958B71C9-76FE-88AE-A3F1-0546B15BE40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5B9AE99A-4BDA-9CD6-CCAA-EBC4DA9F977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boy smiling while being handed a gift">
            <a:extLst>
              <a:ext uri="{FF2B5EF4-FFF2-40B4-BE49-F238E27FC236}">
                <a16:creationId xmlns:a16="http://schemas.microsoft.com/office/drawing/2014/main" id="{5973351E-C73E-DC0F-CA60-654A66BC97F5}"/>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075754" y="2685244"/>
            <a:ext cx="1208752" cy="1166020"/>
          </a:xfrm>
          <a:custGeom>
            <a:avLst/>
            <a:gdLst>
              <a:gd name="connsiteX0" fmla="*/ 77165 w 2501710"/>
              <a:gd name="connsiteY0" fmla="*/ 0 h 2413270"/>
              <a:gd name="connsiteX1" fmla="*/ 2407395 w 2501710"/>
              <a:gd name="connsiteY1" fmla="*/ 0 h 2413270"/>
              <a:gd name="connsiteX2" fmla="*/ 2447511 w 2501710"/>
              <a:gd name="connsiteY2" fmla="*/ 67496 h 2413270"/>
              <a:gd name="connsiteX3" fmla="*/ 2489633 w 2501710"/>
              <a:gd name="connsiteY3" fmla="*/ 190508 h 2413270"/>
              <a:gd name="connsiteX4" fmla="*/ 2501710 w 2501710"/>
              <a:gd name="connsiteY4" fmla="*/ 264749 h 2413270"/>
              <a:gd name="connsiteX5" fmla="*/ 2501710 w 2501710"/>
              <a:gd name="connsiteY5" fmla="*/ 651439 h 2413270"/>
              <a:gd name="connsiteX6" fmla="*/ 2492005 w 2501710"/>
              <a:gd name="connsiteY6" fmla="*/ 737670 h 2413270"/>
              <a:gd name="connsiteX7" fmla="*/ 2432405 w 2501710"/>
              <a:gd name="connsiteY7" fmla="*/ 1267638 h 2413270"/>
              <a:gd name="connsiteX8" fmla="*/ 1286773 w 2501710"/>
              <a:gd name="connsiteY8" fmla="*/ 2413270 h 2413270"/>
              <a:gd name="connsiteX9" fmla="*/ 141141 w 2501710"/>
              <a:gd name="connsiteY9" fmla="*/ 1267638 h 2413270"/>
              <a:gd name="connsiteX10" fmla="*/ 35923 w 2501710"/>
              <a:gd name="connsiteY10" fmla="*/ 85099 h 24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1710" h="2413270">
                <a:moveTo>
                  <a:pt x="77165" y="0"/>
                </a:moveTo>
                <a:lnTo>
                  <a:pt x="2407395" y="0"/>
                </a:lnTo>
                <a:lnTo>
                  <a:pt x="2447511" y="67496"/>
                </a:lnTo>
                <a:cubicBezTo>
                  <a:pt x="2465500" y="106971"/>
                  <a:pt x="2479305" y="148097"/>
                  <a:pt x="2489633" y="190508"/>
                </a:cubicBezTo>
                <a:lnTo>
                  <a:pt x="2501710" y="264749"/>
                </a:lnTo>
                <a:lnTo>
                  <a:pt x="2501710" y="651439"/>
                </a:lnTo>
                <a:lnTo>
                  <a:pt x="2492005" y="737670"/>
                </a:lnTo>
                <a:cubicBezTo>
                  <a:pt x="2467369" y="924998"/>
                  <a:pt x="2432405" y="1109459"/>
                  <a:pt x="2432405" y="1267638"/>
                </a:cubicBezTo>
                <a:cubicBezTo>
                  <a:pt x="2432405" y="1900353"/>
                  <a:pt x="1919488" y="2413270"/>
                  <a:pt x="1286773" y="2413270"/>
                </a:cubicBezTo>
                <a:cubicBezTo>
                  <a:pt x="654058" y="2413270"/>
                  <a:pt x="145298" y="1909980"/>
                  <a:pt x="141141" y="1267638"/>
                </a:cubicBezTo>
                <a:cubicBezTo>
                  <a:pt x="138803" y="906321"/>
                  <a:pt x="-85254" y="433819"/>
                  <a:pt x="35923" y="85099"/>
                </a:cubicBezTo>
                <a:close/>
              </a:path>
            </a:pathLst>
          </a:custGeom>
        </p:spPr>
      </p:pic>
      <p:grpSp>
        <p:nvGrpSpPr>
          <p:cNvPr id="4" name="Group 3">
            <a:extLst>
              <a:ext uri="{FF2B5EF4-FFF2-40B4-BE49-F238E27FC236}">
                <a16:creationId xmlns:a16="http://schemas.microsoft.com/office/drawing/2014/main" id="{732F04FA-50E8-21F9-78A3-489DD6A15414}"/>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C025059B-A09B-7138-063C-F808251813B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613CB486-4BD8-3301-19EE-966B3F30083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D7A99A65-8DC4-D1C0-6180-0DF8F5DB3C5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yellow and purple bicycle">
            <a:extLst>
              <a:ext uri="{FF2B5EF4-FFF2-40B4-BE49-F238E27FC236}">
                <a16:creationId xmlns:a16="http://schemas.microsoft.com/office/drawing/2014/main" id="{E14FE4FC-839C-6705-F62A-C2CB61E0124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77465" y="2752313"/>
            <a:ext cx="1184394" cy="1054213"/>
          </a:xfrm>
          <a:prstGeom prst="rect">
            <a:avLst/>
          </a:prstGeom>
        </p:spPr>
      </p:pic>
      <p:sp>
        <p:nvSpPr>
          <p:cNvPr id="2" name="Title 1">
            <a:extLst>
              <a:ext uri="{FF2B5EF4-FFF2-40B4-BE49-F238E27FC236}">
                <a16:creationId xmlns:a16="http://schemas.microsoft.com/office/drawing/2014/main" id="{E41D9ECB-D574-F73E-E399-FB884D486725}"/>
              </a:ext>
            </a:extLst>
          </p:cNvPr>
          <p:cNvSpPr>
            <a:spLocks noGrp="1"/>
          </p:cNvSpPr>
          <p:nvPr>
            <p:ph type="title"/>
          </p:nvPr>
        </p:nvSpPr>
        <p:spPr/>
        <p:txBody>
          <a:bodyPr/>
          <a:lstStyle/>
          <a:p>
            <a:r>
              <a:rPr lang="en-US" dirty="0"/>
              <a:t>Hands on example: </a:t>
            </a:r>
            <a:br>
              <a:rPr lang="en-US" dirty="0"/>
            </a:br>
            <a:r>
              <a:rPr lang="en-US" dirty="0"/>
              <a:t>Saving for a want</a:t>
            </a:r>
          </a:p>
        </p:txBody>
      </p:sp>
    </p:spTree>
    <p:extLst>
      <p:ext uri="{BB962C8B-B14F-4D97-AF65-F5344CB8AC3E}">
        <p14:creationId xmlns:p14="http://schemas.microsoft.com/office/powerpoint/2010/main" val="227076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1F532-61EE-8A0F-3CDD-2F9E465CD5F7}"/>
            </a:ext>
          </a:extLst>
        </p:cNvPr>
        <p:cNvGrpSpPr/>
        <p:nvPr/>
      </p:nvGrpSpPr>
      <p:grpSpPr>
        <a:xfrm>
          <a:off x="0" y="0"/>
          <a:ext cx="0" cy="0"/>
          <a:chOff x="0" y="0"/>
          <a:chExt cx="0" cy="0"/>
        </a:xfrm>
      </p:grpSpPr>
      <p:pic>
        <p:nvPicPr>
          <p:cNvPr id="26" name="Picture 25" descr="Illustration of falling confetti">
            <a:extLst>
              <a:ext uri="{FF2B5EF4-FFF2-40B4-BE49-F238E27FC236}">
                <a16:creationId xmlns:a16="http://schemas.microsoft.com/office/drawing/2014/main" id="{1953B39E-D4B4-06FD-C865-5D16D547FC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59" y="-1"/>
            <a:ext cx="12192000" cy="6858001"/>
          </a:xfrm>
          <a:prstGeom prst="rect">
            <a:avLst/>
          </a:prstGeom>
        </p:spPr>
      </p:pic>
      <p:sp>
        <p:nvSpPr>
          <p:cNvPr id="3" name="Content Placeholder 2">
            <a:extLst>
              <a:ext uri="{FF2B5EF4-FFF2-40B4-BE49-F238E27FC236}">
                <a16:creationId xmlns:a16="http://schemas.microsoft.com/office/drawing/2014/main" id="{9B983248-B375-C933-3308-D1549CB58B9B}"/>
              </a:ext>
            </a:extLst>
          </p:cNvPr>
          <p:cNvSpPr>
            <a:spLocks noGrp="1"/>
          </p:cNvSpPr>
          <p:nvPr>
            <p:ph idx="1"/>
          </p:nvPr>
        </p:nvSpPr>
        <p:spPr>
          <a:xfrm>
            <a:off x="2430966" y="4864608"/>
            <a:ext cx="7326351" cy="1121664"/>
          </a:xfrm>
        </p:spPr>
        <p:txBody>
          <a:bodyPr/>
          <a:lstStyle/>
          <a:p>
            <a:r>
              <a:rPr lang="en-US" dirty="0"/>
              <a:t>Nice work, Charlie!</a:t>
            </a:r>
          </a:p>
        </p:txBody>
      </p:sp>
      <p:pic>
        <p:nvPicPr>
          <p:cNvPr id="25" name="Picture 24" descr="Illustration of a boy celebrating with hands up">
            <a:extLst>
              <a:ext uri="{FF2B5EF4-FFF2-40B4-BE49-F238E27FC236}">
                <a16:creationId xmlns:a16="http://schemas.microsoft.com/office/drawing/2014/main" id="{90983A01-4350-4B39-6A26-8B401DBA99B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057734" y="1753263"/>
            <a:ext cx="2128659" cy="2653400"/>
          </a:xfrm>
          <a:custGeom>
            <a:avLst/>
            <a:gdLst>
              <a:gd name="connsiteX0" fmla="*/ 0 w 2128659"/>
              <a:gd name="connsiteY0" fmla="*/ 0 h 2653400"/>
              <a:gd name="connsiteX1" fmla="*/ 2128659 w 2128659"/>
              <a:gd name="connsiteY1" fmla="*/ 0 h 2653400"/>
              <a:gd name="connsiteX2" fmla="*/ 2128659 w 2128659"/>
              <a:gd name="connsiteY2" fmla="*/ 1858645 h 2653400"/>
              <a:gd name="connsiteX3" fmla="*/ 2093869 w 2128659"/>
              <a:gd name="connsiteY3" fmla="*/ 1953700 h 2653400"/>
              <a:gd name="connsiteX4" fmla="*/ 1038266 w 2128659"/>
              <a:gd name="connsiteY4" fmla="*/ 2653400 h 2653400"/>
              <a:gd name="connsiteX5" fmla="*/ 34981 w 2128659"/>
              <a:gd name="connsiteY5" fmla="*/ 2007314 h 2653400"/>
              <a:gd name="connsiteX6" fmla="*/ 0 w 2128659"/>
              <a:gd name="connsiteY6" fmla="*/ 1936603 h 265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8659" h="2653400">
                <a:moveTo>
                  <a:pt x="0" y="0"/>
                </a:moveTo>
                <a:lnTo>
                  <a:pt x="2128659" y="0"/>
                </a:lnTo>
                <a:lnTo>
                  <a:pt x="2128659" y="1858645"/>
                </a:lnTo>
                <a:lnTo>
                  <a:pt x="2093869" y="1953700"/>
                </a:lnTo>
                <a:cubicBezTo>
                  <a:pt x="1919952" y="2364884"/>
                  <a:pt x="1512802" y="2653400"/>
                  <a:pt x="1038266" y="2653400"/>
                </a:cubicBezTo>
                <a:cubicBezTo>
                  <a:pt x="603275" y="2653400"/>
                  <a:pt x="229253" y="2361334"/>
                  <a:pt x="34981" y="2007314"/>
                </a:cubicBezTo>
                <a:lnTo>
                  <a:pt x="0" y="1936603"/>
                </a:lnTo>
                <a:close/>
              </a:path>
            </a:pathLst>
          </a:custGeom>
        </p:spPr>
      </p:pic>
      <p:grpSp>
        <p:nvGrpSpPr>
          <p:cNvPr id="8" name="Group 7">
            <a:extLst>
              <a:ext uri="{FF2B5EF4-FFF2-40B4-BE49-F238E27FC236}">
                <a16:creationId xmlns:a16="http://schemas.microsoft.com/office/drawing/2014/main" id="{CD0D4ECB-61E0-760D-1DA7-E9CAE43B4E8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3C4026AE-79D6-FABA-79C8-EAF27205682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75C36E40-24BB-F80E-CE2F-79415BF50F2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3B5BD9F-CFD8-6267-81C7-E71AA0C6B37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stack of coins and a dollar bills">
            <a:extLst>
              <a:ext uri="{FF2B5EF4-FFF2-40B4-BE49-F238E27FC236}">
                <a16:creationId xmlns:a16="http://schemas.microsoft.com/office/drawing/2014/main" id="{485B9A75-A7AD-B96A-0A89-FE6A6B73C4A0}"/>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144995" y="2876298"/>
            <a:ext cx="1399590" cy="763034"/>
          </a:xfrm>
          <a:prstGeom prst="rect">
            <a:avLst/>
          </a:prstGeom>
        </p:spPr>
      </p:pic>
      <p:grpSp>
        <p:nvGrpSpPr>
          <p:cNvPr id="4" name="Group 3">
            <a:extLst>
              <a:ext uri="{FF2B5EF4-FFF2-40B4-BE49-F238E27FC236}">
                <a16:creationId xmlns:a16="http://schemas.microsoft.com/office/drawing/2014/main" id="{19058D5B-04E6-949A-685A-384F831488D8}"/>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C4C548B8-E74E-4543-A94B-B4132C27A8F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EECF6A74-FB24-DF88-CF9D-0F37D39F1F1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F04F7204-43D4-91BF-C9A0-9C2E34CEB8C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boy smiling while being handed a gift">
            <a:extLst>
              <a:ext uri="{FF2B5EF4-FFF2-40B4-BE49-F238E27FC236}">
                <a16:creationId xmlns:a16="http://schemas.microsoft.com/office/drawing/2014/main" id="{50DF32E0-DC41-A7C3-18F4-B03009D84C20}"/>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336633" y="2685244"/>
            <a:ext cx="1208752" cy="1166020"/>
          </a:xfrm>
          <a:custGeom>
            <a:avLst/>
            <a:gdLst>
              <a:gd name="connsiteX0" fmla="*/ 77165 w 2501710"/>
              <a:gd name="connsiteY0" fmla="*/ 0 h 2413270"/>
              <a:gd name="connsiteX1" fmla="*/ 2407395 w 2501710"/>
              <a:gd name="connsiteY1" fmla="*/ 0 h 2413270"/>
              <a:gd name="connsiteX2" fmla="*/ 2447511 w 2501710"/>
              <a:gd name="connsiteY2" fmla="*/ 67496 h 2413270"/>
              <a:gd name="connsiteX3" fmla="*/ 2489633 w 2501710"/>
              <a:gd name="connsiteY3" fmla="*/ 190508 h 2413270"/>
              <a:gd name="connsiteX4" fmla="*/ 2501710 w 2501710"/>
              <a:gd name="connsiteY4" fmla="*/ 264749 h 2413270"/>
              <a:gd name="connsiteX5" fmla="*/ 2501710 w 2501710"/>
              <a:gd name="connsiteY5" fmla="*/ 651439 h 2413270"/>
              <a:gd name="connsiteX6" fmla="*/ 2492005 w 2501710"/>
              <a:gd name="connsiteY6" fmla="*/ 737670 h 2413270"/>
              <a:gd name="connsiteX7" fmla="*/ 2432405 w 2501710"/>
              <a:gd name="connsiteY7" fmla="*/ 1267638 h 2413270"/>
              <a:gd name="connsiteX8" fmla="*/ 1286773 w 2501710"/>
              <a:gd name="connsiteY8" fmla="*/ 2413270 h 2413270"/>
              <a:gd name="connsiteX9" fmla="*/ 141141 w 2501710"/>
              <a:gd name="connsiteY9" fmla="*/ 1267638 h 2413270"/>
              <a:gd name="connsiteX10" fmla="*/ 35923 w 2501710"/>
              <a:gd name="connsiteY10" fmla="*/ 85099 h 24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1710" h="2413270">
                <a:moveTo>
                  <a:pt x="77165" y="0"/>
                </a:moveTo>
                <a:lnTo>
                  <a:pt x="2407395" y="0"/>
                </a:lnTo>
                <a:lnTo>
                  <a:pt x="2447511" y="67496"/>
                </a:lnTo>
                <a:cubicBezTo>
                  <a:pt x="2465500" y="106971"/>
                  <a:pt x="2479305" y="148097"/>
                  <a:pt x="2489633" y="190508"/>
                </a:cubicBezTo>
                <a:lnTo>
                  <a:pt x="2501710" y="264749"/>
                </a:lnTo>
                <a:lnTo>
                  <a:pt x="2501710" y="651439"/>
                </a:lnTo>
                <a:lnTo>
                  <a:pt x="2492005" y="737670"/>
                </a:lnTo>
                <a:cubicBezTo>
                  <a:pt x="2467369" y="924998"/>
                  <a:pt x="2432405" y="1109459"/>
                  <a:pt x="2432405" y="1267638"/>
                </a:cubicBezTo>
                <a:cubicBezTo>
                  <a:pt x="2432405" y="1900353"/>
                  <a:pt x="1919488" y="2413270"/>
                  <a:pt x="1286773" y="2413270"/>
                </a:cubicBezTo>
                <a:cubicBezTo>
                  <a:pt x="654058" y="2413270"/>
                  <a:pt x="145298" y="1909980"/>
                  <a:pt x="141141" y="1267638"/>
                </a:cubicBezTo>
                <a:cubicBezTo>
                  <a:pt x="138803" y="906321"/>
                  <a:pt x="-85254" y="433819"/>
                  <a:pt x="35923" y="85099"/>
                </a:cubicBezTo>
                <a:close/>
              </a:path>
            </a:pathLst>
          </a:custGeom>
        </p:spPr>
      </p:pic>
      <p:sp>
        <p:nvSpPr>
          <p:cNvPr id="2" name="Title 1">
            <a:extLst>
              <a:ext uri="{FF2B5EF4-FFF2-40B4-BE49-F238E27FC236}">
                <a16:creationId xmlns:a16="http://schemas.microsoft.com/office/drawing/2014/main" id="{4CCABCEB-683D-19F2-8C7E-1D4CF1994DE8}"/>
              </a:ext>
            </a:extLst>
          </p:cNvPr>
          <p:cNvSpPr>
            <a:spLocks noGrp="1"/>
          </p:cNvSpPr>
          <p:nvPr>
            <p:ph type="title"/>
          </p:nvPr>
        </p:nvSpPr>
        <p:spPr/>
        <p:txBody>
          <a:bodyPr/>
          <a:lstStyle/>
          <a:p>
            <a:r>
              <a:rPr lang="en-US" dirty="0"/>
              <a:t>Hands on example: </a:t>
            </a:r>
            <a:br>
              <a:rPr lang="en-US" dirty="0"/>
            </a:br>
            <a:r>
              <a:rPr lang="en-US" dirty="0"/>
              <a:t>Saving for a want</a:t>
            </a:r>
          </a:p>
        </p:txBody>
      </p:sp>
    </p:spTree>
    <p:extLst>
      <p:ext uri="{BB962C8B-B14F-4D97-AF65-F5344CB8AC3E}">
        <p14:creationId xmlns:p14="http://schemas.microsoft.com/office/powerpoint/2010/main" val="152143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3000"/>
                                        <p:tgtEl>
                                          <p:spTgt spid="26"/>
                                        </p:tgtEl>
                                      </p:cBhvr>
                                    </p:animEffect>
                                    <p:anim calcmode="lin" valueType="num">
                                      <p:cBhvr>
                                        <p:cTn id="18" dur="3000" fill="hold"/>
                                        <p:tgtEl>
                                          <p:spTgt spid="26"/>
                                        </p:tgtEl>
                                        <p:attrNameLst>
                                          <p:attrName>ppt_x</p:attrName>
                                        </p:attrNameLst>
                                      </p:cBhvr>
                                      <p:tavLst>
                                        <p:tav tm="0">
                                          <p:val>
                                            <p:strVal val="#ppt_x"/>
                                          </p:val>
                                        </p:tav>
                                        <p:tav tm="100000">
                                          <p:val>
                                            <p:strVal val="#ppt_x"/>
                                          </p:val>
                                        </p:tav>
                                      </p:tavLst>
                                    </p:anim>
                                    <p:anim calcmode="lin" valueType="num">
                                      <p:cBhvr>
                                        <p:cTn id="19" dur="3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62CA95-9F80-BC77-BEE8-50476A56F2D1}"/>
              </a:ext>
            </a:extLst>
          </p:cNvPr>
          <p:cNvSpPr>
            <a:spLocks noGrp="1"/>
          </p:cNvSpPr>
          <p:nvPr>
            <p:ph idx="1"/>
          </p:nvPr>
        </p:nvSpPr>
        <p:spPr/>
        <p:txBody>
          <a:bodyPr/>
          <a:lstStyle/>
          <a:p>
            <a:pPr>
              <a:spcBef>
                <a:spcPts val="2400"/>
              </a:spcBef>
            </a:pPr>
            <a:r>
              <a:rPr lang="en-US" dirty="0">
                <a:highlight>
                  <a:srgbClr val="DFE96C"/>
                </a:highlight>
              </a:rPr>
              <a:t>Interest</a:t>
            </a:r>
            <a:r>
              <a:rPr lang="en-US" dirty="0"/>
              <a:t> is a payment the bank gives you for keeping your savings with them (usually in a </a:t>
            </a:r>
            <a:r>
              <a:rPr lang="en-US" dirty="0">
                <a:highlight>
                  <a:srgbClr val="DFE96C"/>
                </a:highlight>
              </a:rPr>
              <a:t>savings account</a:t>
            </a:r>
            <a:r>
              <a:rPr lang="en-US" dirty="0"/>
              <a:t>). </a:t>
            </a:r>
          </a:p>
          <a:p>
            <a:pPr>
              <a:spcBef>
                <a:spcPts val="2400"/>
              </a:spcBef>
            </a:pPr>
            <a:r>
              <a:rPr lang="en-US" dirty="0"/>
              <a:t>It’s calculated as a </a:t>
            </a:r>
            <a:r>
              <a:rPr lang="en-US" dirty="0">
                <a:highlight>
                  <a:srgbClr val="DFE96C"/>
                </a:highlight>
              </a:rPr>
              <a:t>percentage</a:t>
            </a:r>
            <a:r>
              <a:rPr lang="en-US" dirty="0"/>
              <a:t> of the amount you have </a:t>
            </a:r>
            <a:br>
              <a:rPr lang="en-US" dirty="0"/>
            </a:br>
            <a:r>
              <a:rPr lang="en-US" dirty="0"/>
              <a:t>in your account. </a:t>
            </a:r>
          </a:p>
          <a:p>
            <a:pPr>
              <a:spcBef>
                <a:spcPts val="2400"/>
              </a:spcBef>
            </a:pPr>
            <a:r>
              <a:rPr lang="en-US" dirty="0">
                <a:highlight>
                  <a:srgbClr val="DFE96C"/>
                </a:highlight>
              </a:rPr>
              <a:t>Compound interest</a:t>
            </a:r>
            <a:r>
              <a:rPr lang="en-US" dirty="0"/>
              <a:t> is earned on both the original money you put in your savings account and the additional interest payments. Over time, this can really add up.</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4BC992D4-85C1-3255-ED9E-6DD1459F9CF3}"/>
              </a:ext>
            </a:extLst>
          </p:cNvPr>
          <p:cNvSpPr>
            <a:spLocks noGrp="1"/>
          </p:cNvSpPr>
          <p:nvPr>
            <p:ph type="title"/>
          </p:nvPr>
        </p:nvSpPr>
        <p:spPr/>
        <p:txBody>
          <a:bodyPr/>
          <a:lstStyle/>
          <a:p>
            <a:r>
              <a:rPr lang="en-US" dirty="0"/>
              <a:t>What is interest?</a:t>
            </a:r>
          </a:p>
        </p:txBody>
      </p:sp>
    </p:spTree>
    <p:extLst>
      <p:ext uri="{BB962C8B-B14F-4D97-AF65-F5344CB8AC3E}">
        <p14:creationId xmlns:p14="http://schemas.microsoft.com/office/powerpoint/2010/main" val="3885756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C4D46A0-EC59-D5FF-990F-F1107606A7F0}"/>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41025C6D-B7EB-E689-CD0D-210BAE9941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41F51D2-203A-6A1E-F34C-42E5D9EACA7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E167229-67C8-4F24-4A9F-14B02CAC1C2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4" name="Oval 3">
            <a:extLst>
              <a:ext uri="{FF2B5EF4-FFF2-40B4-BE49-F238E27FC236}">
                <a16:creationId xmlns:a16="http://schemas.microsoft.com/office/drawing/2014/main" id="{0665DE5C-2086-1C6D-9060-DC00EB2A354C}"/>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5" name="TextBox 4">
            <a:extLst>
              <a:ext uri="{FF2B5EF4-FFF2-40B4-BE49-F238E27FC236}">
                <a16:creationId xmlns:a16="http://schemas.microsoft.com/office/drawing/2014/main" id="{7D3E31E6-143A-91FF-8EF7-A70E301D58B7}"/>
              </a:ext>
            </a:extLst>
          </p:cNvPr>
          <p:cNvSpPr txBox="1"/>
          <p:nvPr/>
        </p:nvSpPr>
        <p:spPr>
          <a:xfrm>
            <a:off x="8064499" y="4543019"/>
            <a:ext cx="2286001"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$100</a:t>
            </a:r>
            <a:endParaRPr lang="en-US" sz="4800" dirty="0">
              <a:solidFill>
                <a:schemeClr val="accent1"/>
              </a:solidFill>
              <a:latin typeface="DM Sans 14pt" pitchFamily="2" charset="77"/>
            </a:endParaRPr>
          </a:p>
        </p:txBody>
      </p:sp>
      <p:sp>
        <p:nvSpPr>
          <p:cNvPr id="6" name="TextBox 5">
            <a:extLst>
              <a:ext uri="{FF2B5EF4-FFF2-40B4-BE49-F238E27FC236}">
                <a16:creationId xmlns:a16="http://schemas.microsoft.com/office/drawing/2014/main" id="{27B06C1A-AECE-E956-4710-0458E8B78408}"/>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a:t>
            </a:r>
          </a:p>
        </p:txBody>
      </p:sp>
      <p:pic>
        <p:nvPicPr>
          <p:cNvPr id="14" name="Picture 13" descr="Illustration of a dollar bill with coins">
            <a:extLst>
              <a:ext uri="{FF2B5EF4-FFF2-40B4-BE49-F238E27FC236}">
                <a16:creationId xmlns:a16="http://schemas.microsoft.com/office/drawing/2014/main" id="{48123EE8-3412-CE0F-F530-1212C71845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5843" y="2381053"/>
            <a:ext cx="2711553" cy="1273029"/>
          </a:xfrm>
          <a:prstGeom prst="rect">
            <a:avLst/>
          </a:prstGeom>
        </p:spPr>
      </p:pic>
      <p:sp>
        <p:nvSpPr>
          <p:cNvPr id="7" name="TextBox 6">
            <a:extLst>
              <a:ext uri="{FF2B5EF4-FFF2-40B4-BE49-F238E27FC236}">
                <a16:creationId xmlns:a16="http://schemas.microsoft.com/office/drawing/2014/main" id="{90DC8767-C339-C6E7-CC02-0973EB3B86F1}"/>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sp>
        <p:nvSpPr>
          <p:cNvPr id="3" name="Content Placeholder 2">
            <a:extLst>
              <a:ext uri="{FF2B5EF4-FFF2-40B4-BE49-F238E27FC236}">
                <a16:creationId xmlns:a16="http://schemas.microsoft.com/office/drawing/2014/main" id="{4C431D71-341B-A602-59A8-11CBF370EC74}"/>
              </a:ext>
            </a:extLst>
          </p:cNvPr>
          <p:cNvSpPr>
            <a:spLocks noGrp="1"/>
          </p:cNvSpPr>
          <p:nvPr>
            <p:ph idx="1"/>
          </p:nvPr>
        </p:nvSpPr>
        <p:spPr>
          <a:xfrm>
            <a:off x="952500" y="1714500"/>
            <a:ext cx="4489295" cy="1809286"/>
          </a:xfrm>
        </p:spPr>
        <p:txBody>
          <a:bodyPr/>
          <a:lstStyle/>
          <a:p>
            <a:pPr marL="0" indent="0">
              <a:buNone/>
            </a:pPr>
            <a:r>
              <a:rPr lang="en-US" dirty="0"/>
              <a:t>Let’s say you put </a:t>
            </a:r>
            <a:r>
              <a:rPr lang="en-US" dirty="0">
                <a:highlight>
                  <a:srgbClr val="DFE96C"/>
                </a:highlight>
              </a:rPr>
              <a:t>$100</a:t>
            </a:r>
            <a:br>
              <a:rPr lang="en-US" dirty="0"/>
            </a:br>
            <a:r>
              <a:rPr lang="en-US" dirty="0"/>
              <a:t>in a bank account with a</a:t>
            </a:r>
            <a:br>
              <a:rPr lang="en-US" dirty="0"/>
            </a:br>
            <a:r>
              <a:rPr lang="en-US" dirty="0">
                <a:highlight>
                  <a:srgbClr val="DFE96C"/>
                </a:highlight>
              </a:rPr>
              <a:t>5% annual interest rate</a:t>
            </a:r>
            <a:r>
              <a:rPr lang="en-US" dirty="0"/>
              <a:t>.</a:t>
            </a:r>
          </a:p>
          <a:p>
            <a:endParaRPr lang="en-US" dirty="0"/>
          </a:p>
          <a:p>
            <a:endParaRPr lang="en-US" dirty="0"/>
          </a:p>
        </p:txBody>
      </p:sp>
      <p:sp>
        <p:nvSpPr>
          <p:cNvPr id="2" name="Title 1">
            <a:extLst>
              <a:ext uri="{FF2B5EF4-FFF2-40B4-BE49-F238E27FC236}">
                <a16:creationId xmlns:a16="http://schemas.microsoft.com/office/drawing/2014/main" id="{F419315D-B4A4-6AF3-79DD-0CD8A44D947D}"/>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75190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3"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5EB6B-80DE-6BFB-83FD-FB42F58A047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BC48274A-A1A8-0D88-3742-D4D8D96FCCB7}"/>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3E62D036-C430-60B5-24EF-133C8AD050B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031D6CF-D0F7-7265-3DB8-3305F454755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A54226F-9BF7-432B-F352-F344B5FE4C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4" name="Oval 3">
            <a:extLst>
              <a:ext uri="{FF2B5EF4-FFF2-40B4-BE49-F238E27FC236}">
                <a16:creationId xmlns:a16="http://schemas.microsoft.com/office/drawing/2014/main" id="{95DDEFA6-E97C-F237-3970-1F6A98F82EDA}"/>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5" name="TextBox 4">
            <a:extLst>
              <a:ext uri="{FF2B5EF4-FFF2-40B4-BE49-F238E27FC236}">
                <a16:creationId xmlns:a16="http://schemas.microsoft.com/office/drawing/2014/main" id="{3F47D9B7-8E46-7EF6-9747-0A9DA1025E11}"/>
              </a:ext>
            </a:extLst>
          </p:cNvPr>
          <p:cNvSpPr txBox="1"/>
          <p:nvPr/>
        </p:nvSpPr>
        <p:spPr>
          <a:xfrm>
            <a:off x="8064499" y="4543019"/>
            <a:ext cx="2286001"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$127.63</a:t>
            </a:r>
          </a:p>
        </p:txBody>
      </p:sp>
      <p:sp>
        <p:nvSpPr>
          <p:cNvPr id="6" name="TextBox 5">
            <a:extLst>
              <a:ext uri="{FF2B5EF4-FFF2-40B4-BE49-F238E27FC236}">
                <a16:creationId xmlns:a16="http://schemas.microsoft.com/office/drawing/2014/main" id="{5DE00558-5064-3560-191E-84E77ABFBAD7}"/>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5</a:t>
            </a:r>
          </a:p>
        </p:txBody>
      </p:sp>
      <p:pic>
        <p:nvPicPr>
          <p:cNvPr id="15" name="Picture 14" descr="Illustration of a dollar bill and stack of dollars with coins">
            <a:extLst>
              <a:ext uri="{FF2B5EF4-FFF2-40B4-BE49-F238E27FC236}">
                <a16:creationId xmlns:a16="http://schemas.microsoft.com/office/drawing/2014/main" id="{4CB54E06-9548-F8AB-D0C7-66BE5B98A0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8855" y="2193282"/>
            <a:ext cx="3411716" cy="1648571"/>
          </a:xfrm>
          <a:prstGeom prst="rect">
            <a:avLst/>
          </a:prstGeom>
        </p:spPr>
      </p:pic>
      <p:sp>
        <p:nvSpPr>
          <p:cNvPr id="7" name="TextBox 6">
            <a:extLst>
              <a:ext uri="{FF2B5EF4-FFF2-40B4-BE49-F238E27FC236}">
                <a16:creationId xmlns:a16="http://schemas.microsoft.com/office/drawing/2014/main" id="{D88EA590-6D6D-699C-8833-0CD7E0FF0B8C}"/>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6" name="Group 15">
            <a:extLst>
              <a:ext uri="{FF2B5EF4-FFF2-40B4-BE49-F238E27FC236}">
                <a16:creationId xmlns:a16="http://schemas.microsoft.com/office/drawing/2014/main" id="{D2D48673-07E7-3447-A58D-7719AAF7E7A3}"/>
              </a:ext>
              <a:ext uri="{C183D7F6-B498-43B3-948B-1728B52AA6E4}">
                <adec:decorative xmlns:adec="http://schemas.microsoft.com/office/drawing/2017/decorative" val="1"/>
              </a:ext>
            </a:extLst>
          </p:cNvPr>
          <p:cNvGrpSpPr/>
          <p:nvPr/>
        </p:nvGrpSpPr>
        <p:grpSpPr>
          <a:xfrm rot="5400000">
            <a:off x="8809796" y="524608"/>
            <a:ext cx="810470" cy="109172"/>
            <a:chOff x="11887200" y="3420917"/>
            <a:chExt cx="810470" cy="109172"/>
          </a:xfrm>
        </p:grpSpPr>
        <p:sp>
          <p:nvSpPr>
            <p:cNvPr id="17" name="Oval 16">
              <a:extLst>
                <a:ext uri="{FF2B5EF4-FFF2-40B4-BE49-F238E27FC236}">
                  <a16:creationId xmlns:a16="http://schemas.microsoft.com/office/drawing/2014/main" id="{906F3100-B3EF-1C14-1220-3F7BD8F21D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73789FF3-30C3-8312-A42B-565F1C558C6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EAC7E210-2168-1F1E-19CF-5F03C6D44C0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E2695265-1FBE-F109-1931-6F7F594215A5}"/>
              </a:ext>
            </a:extLst>
          </p:cNvPr>
          <p:cNvSpPr>
            <a:spLocks noGrp="1"/>
          </p:cNvSpPr>
          <p:nvPr>
            <p:ph idx="1"/>
          </p:nvPr>
        </p:nvSpPr>
        <p:spPr>
          <a:xfrm>
            <a:off x="952500" y="1714500"/>
            <a:ext cx="4623109" cy="1809286"/>
          </a:xfrm>
        </p:spPr>
        <p:txBody>
          <a:bodyPr/>
          <a:lstStyle/>
          <a:p>
            <a:pPr marL="0" indent="0">
              <a:buNone/>
            </a:pPr>
            <a:r>
              <a:rPr lang="en-US" dirty="0"/>
              <a:t>Your </a:t>
            </a:r>
            <a:r>
              <a:rPr lang="en-US" dirty="0">
                <a:highlight>
                  <a:srgbClr val="DFE96C"/>
                </a:highlight>
              </a:rPr>
              <a:t>$100</a:t>
            </a:r>
            <a:r>
              <a:rPr lang="en-US" dirty="0"/>
              <a:t> is earning interest each month. Plus, all the interest you’ve previously earned is earning interest. That’s compound interest.</a:t>
            </a:r>
          </a:p>
        </p:txBody>
      </p:sp>
      <p:sp>
        <p:nvSpPr>
          <p:cNvPr id="2" name="Title 1">
            <a:extLst>
              <a:ext uri="{FF2B5EF4-FFF2-40B4-BE49-F238E27FC236}">
                <a16:creationId xmlns:a16="http://schemas.microsoft.com/office/drawing/2014/main" id="{27F53C67-FF2F-12FC-5985-CB8A218B5186}"/>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29333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3" presetClass="entr" presetSubtype="16"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DA29-A02D-1B10-B25C-0F83F67857C5}"/>
            </a:ext>
          </a:extLst>
        </p:cNvPr>
        <p:cNvGrpSpPr/>
        <p:nvPr/>
      </p:nvGrpSpPr>
      <p:grpSpPr>
        <a:xfrm>
          <a:off x="0" y="0"/>
          <a:ext cx="0" cy="0"/>
          <a:chOff x="0" y="0"/>
          <a:chExt cx="0" cy="0"/>
        </a:xfrm>
      </p:grpSpPr>
      <p:sp>
        <p:nvSpPr>
          <p:cNvPr id="4" name="Oval 3">
            <a:extLst>
              <a:ext uri="{FF2B5EF4-FFF2-40B4-BE49-F238E27FC236}">
                <a16:creationId xmlns:a16="http://schemas.microsoft.com/office/drawing/2014/main" id="{7A0B8A4B-593C-4374-1573-DDEE0D0838C9}"/>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12" name="TextBox 11">
            <a:extLst>
              <a:ext uri="{FF2B5EF4-FFF2-40B4-BE49-F238E27FC236}">
                <a16:creationId xmlns:a16="http://schemas.microsoft.com/office/drawing/2014/main" id="{CE151FC7-2B46-3E2A-5245-9CE86851B57C}"/>
              </a:ext>
            </a:extLst>
          </p:cNvPr>
          <p:cNvSpPr txBox="1"/>
          <p:nvPr/>
        </p:nvSpPr>
        <p:spPr>
          <a:xfrm>
            <a:off x="7451189" y="5325823"/>
            <a:ext cx="3510467"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$62.89 interest earned</a:t>
            </a:r>
          </a:p>
        </p:txBody>
      </p:sp>
      <p:sp>
        <p:nvSpPr>
          <p:cNvPr id="5" name="TextBox 4">
            <a:extLst>
              <a:ext uri="{FF2B5EF4-FFF2-40B4-BE49-F238E27FC236}">
                <a16:creationId xmlns:a16="http://schemas.microsoft.com/office/drawing/2014/main" id="{59A5D085-C17C-C2AA-5A42-C96FD5D7E0EB}"/>
              </a:ext>
            </a:extLst>
          </p:cNvPr>
          <p:cNvSpPr txBox="1"/>
          <p:nvPr/>
        </p:nvSpPr>
        <p:spPr>
          <a:xfrm>
            <a:off x="8064499" y="4543019"/>
            <a:ext cx="2286001" cy="738664"/>
          </a:xfrm>
          <a:prstGeom prst="rect">
            <a:avLst/>
          </a:prstGeom>
          <a:noFill/>
        </p:spPr>
        <p:txBody>
          <a:bodyPr wrap="square" lIns="0" tIns="0" rIns="0" bIns="0" rtlCol="0">
            <a:spAutoFit/>
          </a:bodyPr>
          <a:lstStyle/>
          <a:p>
            <a:pPr algn="ctr"/>
            <a:r>
              <a:rPr lang="en-US" sz="4800" b="1" dirty="0">
                <a:solidFill>
                  <a:srgbClr val="335B6F"/>
                </a:solidFill>
                <a:latin typeface="DM Sans 14pt" pitchFamily="2" charset="77"/>
              </a:rPr>
              <a:t>$162.89</a:t>
            </a:r>
            <a:endParaRPr lang="en-US" sz="4800" dirty="0"/>
          </a:p>
        </p:txBody>
      </p:sp>
      <p:sp>
        <p:nvSpPr>
          <p:cNvPr id="6" name="TextBox 5">
            <a:extLst>
              <a:ext uri="{FF2B5EF4-FFF2-40B4-BE49-F238E27FC236}">
                <a16:creationId xmlns:a16="http://schemas.microsoft.com/office/drawing/2014/main" id="{A760CF6E-7C25-68EE-3549-332C52A49A9B}"/>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10</a:t>
            </a:r>
          </a:p>
        </p:txBody>
      </p:sp>
      <p:pic>
        <p:nvPicPr>
          <p:cNvPr id="16" name="Picture 15" descr="Illustration of a stack of dollars with coins">
            <a:extLst>
              <a:ext uri="{FF2B5EF4-FFF2-40B4-BE49-F238E27FC236}">
                <a16:creationId xmlns:a16="http://schemas.microsoft.com/office/drawing/2014/main" id="{DEC0F5AF-CF0C-AA03-C51A-C3FA6E8701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4347" y="1921183"/>
            <a:ext cx="3589941" cy="2215070"/>
          </a:xfrm>
          <a:prstGeom prst="rect">
            <a:avLst/>
          </a:prstGeom>
        </p:spPr>
      </p:pic>
      <p:sp>
        <p:nvSpPr>
          <p:cNvPr id="7" name="TextBox 6">
            <a:extLst>
              <a:ext uri="{FF2B5EF4-FFF2-40B4-BE49-F238E27FC236}">
                <a16:creationId xmlns:a16="http://schemas.microsoft.com/office/drawing/2014/main" id="{A282F6ED-085D-7394-7D38-6C67BD737532}"/>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7" name="Group 16">
            <a:extLst>
              <a:ext uri="{FF2B5EF4-FFF2-40B4-BE49-F238E27FC236}">
                <a16:creationId xmlns:a16="http://schemas.microsoft.com/office/drawing/2014/main" id="{CEF139F0-7451-5F28-64E1-D789DC1E690B}"/>
              </a:ext>
              <a:ext uri="{C183D7F6-B498-43B3-948B-1728B52AA6E4}">
                <adec:decorative xmlns:adec="http://schemas.microsoft.com/office/drawing/2017/decorative" val="1"/>
              </a:ext>
            </a:extLst>
          </p:cNvPr>
          <p:cNvGrpSpPr/>
          <p:nvPr/>
        </p:nvGrpSpPr>
        <p:grpSpPr>
          <a:xfrm rot="5400000">
            <a:off x="8809796" y="524608"/>
            <a:ext cx="810470" cy="109172"/>
            <a:chOff x="11887200" y="3420917"/>
            <a:chExt cx="810470" cy="109172"/>
          </a:xfrm>
        </p:grpSpPr>
        <p:sp>
          <p:nvSpPr>
            <p:cNvPr id="18" name="Oval 17">
              <a:extLst>
                <a:ext uri="{FF2B5EF4-FFF2-40B4-BE49-F238E27FC236}">
                  <a16:creationId xmlns:a16="http://schemas.microsoft.com/office/drawing/2014/main" id="{952D984D-B44D-BAA6-C06D-B7673B88DB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C64F0623-ED6E-1203-6273-717EBDB5546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0A0D17FF-FE5D-B2E5-6182-23254241795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1F62295-F992-6C57-0C1B-F32AFB948B36}"/>
              </a:ext>
            </a:extLst>
          </p:cNvPr>
          <p:cNvSpPr>
            <a:spLocks noGrp="1"/>
          </p:cNvSpPr>
          <p:nvPr>
            <p:ph idx="1"/>
          </p:nvPr>
        </p:nvSpPr>
        <p:spPr>
          <a:xfrm>
            <a:off x="952500" y="1714500"/>
            <a:ext cx="4489295" cy="1809286"/>
          </a:xfrm>
        </p:spPr>
        <p:txBody>
          <a:bodyPr/>
          <a:lstStyle/>
          <a:p>
            <a:pPr marL="0" indent="0">
              <a:buNone/>
            </a:pPr>
            <a:r>
              <a:rPr lang="en-US" dirty="0"/>
              <a:t>Even if you never add more money, that $100 will become more than $160 </a:t>
            </a:r>
            <a:r>
              <a:rPr lang="en-US" dirty="0">
                <a:highlight>
                  <a:srgbClr val="DFE96C"/>
                </a:highlight>
              </a:rPr>
              <a:t>over 10 years</a:t>
            </a:r>
            <a:r>
              <a:rPr lang="en-US" dirty="0"/>
              <a:t>, all because of compound interest. </a:t>
            </a:r>
          </a:p>
        </p:txBody>
      </p:sp>
      <p:sp>
        <p:nvSpPr>
          <p:cNvPr id="2" name="Title 1">
            <a:extLst>
              <a:ext uri="{FF2B5EF4-FFF2-40B4-BE49-F238E27FC236}">
                <a16:creationId xmlns:a16="http://schemas.microsoft.com/office/drawing/2014/main" id="{59D8EBA7-DF83-90B3-BF34-32F197A6021A}"/>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965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37B24-ADD9-550A-EE39-C6E393D003B0}"/>
              </a:ext>
            </a:extLst>
          </p:cNvPr>
          <p:cNvSpPr>
            <a:spLocks noGrp="1"/>
          </p:cNvSpPr>
          <p:nvPr>
            <p:ph type="body" sz="quarter" idx="11"/>
          </p:nvPr>
        </p:nvSpPr>
        <p:spPr>
          <a:xfrm>
            <a:off x="1961322" y="4560849"/>
            <a:ext cx="8256104" cy="1336368"/>
          </a:xfrm>
        </p:spPr>
        <p:txBody>
          <a:bodyPr/>
          <a:lstStyle/>
          <a:p>
            <a:r>
              <a:rPr lang="en-US" dirty="0">
                <a:highlight>
                  <a:srgbClr val="DFE96C"/>
                </a:highlight>
              </a:rPr>
              <a:t>Reach goals</a:t>
            </a:r>
            <a:r>
              <a:rPr lang="en-US" dirty="0"/>
              <a:t>, keep you from spending too much,</a:t>
            </a:r>
            <a:br>
              <a:rPr lang="en-US" dirty="0"/>
            </a:br>
            <a:r>
              <a:rPr lang="en-US" dirty="0"/>
              <a:t>help you </a:t>
            </a:r>
            <a:r>
              <a:rPr lang="en-US" dirty="0">
                <a:highlight>
                  <a:srgbClr val="DFE96C"/>
                </a:highlight>
              </a:rPr>
              <a:t>save</a:t>
            </a:r>
            <a:r>
              <a:rPr lang="en-US" dirty="0"/>
              <a:t>, or help you </a:t>
            </a:r>
            <a:r>
              <a:rPr lang="en-US" dirty="0">
                <a:highlight>
                  <a:srgbClr val="DFE96C"/>
                </a:highlight>
              </a:rPr>
              <a:t>prepare</a:t>
            </a:r>
            <a:r>
              <a:rPr lang="en-US" dirty="0"/>
              <a:t> for emergencies</a:t>
            </a:r>
          </a:p>
        </p:txBody>
      </p:sp>
      <p:sp>
        <p:nvSpPr>
          <p:cNvPr id="3" name="Content Placeholder 2">
            <a:extLst>
              <a:ext uri="{FF2B5EF4-FFF2-40B4-BE49-F238E27FC236}">
                <a16:creationId xmlns:a16="http://schemas.microsoft.com/office/drawing/2014/main" id="{B021CEF7-F6EE-FBB0-4358-E14C9456A15C}"/>
              </a:ext>
            </a:extLst>
          </p:cNvPr>
          <p:cNvSpPr>
            <a:spLocks noGrp="1"/>
          </p:cNvSpPr>
          <p:nvPr>
            <p:ph idx="1"/>
          </p:nvPr>
        </p:nvSpPr>
        <p:spPr/>
        <p:txBody>
          <a:bodyPr/>
          <a:lstStyle/>
          <a:p>
            <a:r>
              <a:rPr lang="en-US" b="1" dirty="0"/>
              <a:t>Question:</a:t>
            </a:r>
          </a:p>
          <a:p>
            <a:r>
              <a:rPr lang="en-US" dirty="0"/>
              <a:t>What’s one thing a budget can help you do?</a:t>
            </a:r>
          </a:p>
        </p:txBody>
      </p:sp>
      <p:sp>
        <p:nvSpPr>
          <p:cNvPr id="2" name="Title 1">
            <a:extLst>
              <a:ext uri="{FF2B5EF4-FFF2-40B4-BE49-F238E27FC236}">
                <a16:creationId xmlns:a16="http://schemas.microsoft.com/office/drawing/2014/main" id="{A5341A59-C9F0-DC45-859A-91BE26D94196}"/>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29835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6CA3DE-168A-D3D4-BC5F-0718BE65FCD0}"/>
              </a:ext>
            </a:extLst>
          </p:cNvPr>
          <p:cNvSpPr>
            <a:spLocks noGrp="1"/>
          </p:cNvSpPr>
          <p:nvPr>
            <p:ph type="body" sz="quarter" idx="13"/>
          </p:nvPr>
        </p:nvSpPr>
        <p:spPr/>
        <p:txBody>
          <a:bodyPr/>
          <a:lstStyle/>
          <a:p>
            <a:r>
              <a:rPr lang="en-US" dirty="0"/>
              <a:t>No! A budget can be as simple as you need it to be — you can decide what you need! </a:t>
            </a:r>
          </a:p>
        </p:txBody>
      </p:sp>
      <p:sp>
        <p:nvSpPr>
          <p:cNvPr id="5" name="Text Placeholder 4">
            <a:extLst>
              <a:ext uri="{FF2B5EF4-FFF2-40B4-BE49-F238E27FC236}">
                <a16:creationId xmlns:a16="http://schemas.microsoft.com/office/drawing/2014/main" id="{3AF7BFA4-E1B1-6BF5-56AB-705D819FD974}"/>
              </a:ext>
            </a:extLst>
          </p:cNvPr>
          <p:cNvSpPr>
            <a:spLocks noGrp="1"/>
          </p:cNvSpPr>
          <p:nvPr>
            <p:ph type="body" sz="quarter" idx="12"/>
          </p:nvPr>
        </p:nvSpPr>
        <p:spPr/>
        <p:txBody>
          <a:bodyPr/>
          <a:lstStyle/>
          <a:p>
            <a:r>
              <a:rPr lang="en-US" dirty="0"/>
              <a:t>Are budgets complicated?</a:t>
            </a:r>
          </a:p>
        </p:txBody>
      </p:sp>
      <p:pic>
        <p:nvPicPr>
          <p:cNvPr id="9" name="Picture Placeholder 8" descr="A father using a calculator and a mobile phone while son looks on">
            <a:extLst>
              <a:ext uri="{FF2B5EF4-FFF2-40B4-BE49-F238E27FC236}">
                <a16:creationId xmlns:a16="http://schemas.microsoft.com/office/drawing/2014/main" id="{550561FB-8C76-AE15-D673-D09D55839A3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7FA50796-8ADD-EA3D-F877-4652CFD06F96}"/>
              </a:ext>
            </a:extLst>
          </p:cNvPr>
          <p:cNvSpPr>
            <a:spLocks noGrp="1"/>
          </p:cNvSpPr>
          <p:nvPr>
            <p:ph idx="1"/>
          </p:nvPr>
        </p:nvSpPr>
        <p:spPr>
          <a:xfrm>
            <a:off x="952500" y="2057400"/>
            <a:ext cx="5606796" cy="4119562"/>
          </a:xfrm>
        </p:spPr>
        <p:txBody>
          <a:bodyPr/>
          <a:lstStyle/>
          <a:p>
            <a:pPr marL="0" indent="0">
              <a:spcBef>
                <a:spcPts val="2400"/>
              </a:spcBef>
              <a:buNone/>
            </a:pPr>
            <a:r>
              <a:rPr lang="en-US" b="1" dirty="0"/>
              <a:t>Budgeting helps you answer these questions:</a:t>
            </a:r>
          </a:p>
          <a:p>
            <a:pPr>
              <a:spcBef>
                <a:spcPts val="2400"/>
              </a:spcBef>
            </a:pPr>
            <a:r>
              <a:rPr lang="en-US" dirty="0"/>
              <a:t>What do I actually </a:t>
            </a:r>
            <a:r>
              <a:rPr lang="en-US" dirty="0">
                <a:highlight>
                  <a:srgbClr val="DFE96C"/>
                </a:highlight>
              </a:rPr>
              <a:t>spend money</a:t>
            </a:r>
            <a:r>
              <a:rPr lang="en-US" dirty="0"/>
              <a:t> on?</a:t>
            </a:r>
          </a:p>
          <a:p>
            <a:pPr>
              <a:spcBef>
                <a:spcPts val="2400"/>
              </a:spcBef>
            </a:pPr>
            <a:r>
              <a:rPr lang="en-US" dirty="0"/>
              <a:t>How can I </a:t>
            </a:r>
            <a:r>
              <a:rPr lang="en-US" dirty="0">
                <a:highlight>
                  <a:srgbClr val="DFE96C"/>
                </a:highlight>
              </a:rPr>
              <a:t>save more money</a:t>
            </a:r>
            <a:r>
              <a:rPr lang="en-US" dirty="0"/>
              <a:t>?</a:t>
            </a:r>
          </a:p>
          <a:p>
            <a:pPr>
              <a:spcBef>
                <a:spcPts val="2400"/>
              </a:spcBef>
            </a:pPr>
            <a:r>
              <a:rPr lang="en-US" dirty="0"/>
              <a:t>How can I </a:t>
            </a:r>
            <a:r>
              <a:rPr lang="en-US" dirty="0">
                <a:highlight>
                  <a:srgbClr val="DFE96C"/>
                </a:highlight>
              </a:rPr>
              <a:t>make better decisions</a:t>
            </a:r>
            <a:br>
              <a:rPr lang="en-US" dirty="0"/>
            </a:br>
            <a:r>
              <a:rPr lang="en-US" dirty="0"/>
              <a:t>about my money?</a:t>
            </a:r>
          </a:p>
          <a:p>
            <a:pPr>
              <a:spcBef>
                <a:spcPts val="2400"/>
              </a:spcBef>
            </a:pPr>
            <a:endParaRPr lang="en-US" dirty="0"/>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44C8959D-181A-7752-92FF-86EEB19C9F4A}"/>
              </a:ext>
            </a:extLst>
          </p:cNvPr>
          <p:cNvSpPr>
            <a:spLocks noGrp="1"/>
          </p:cNvSpPr>
          <p:nvPr>
            <p:ph type="title"/>
          </p:nvPr>
        </p:nvSpPr>
        <p:spPr/>
        <p:txBody>
          <a:bodyPr/>
          <a:lstStyle/>
          <a:p>
            <a:r>
              <a:rPr lang="en-US" dirty="0"/>
              <a:t>What is a budget?</a:t>
            </a:r>
            <a:br>
              <a:rPr lang="en-US" dirty="0"/>
            </a:br>
            <a:r>
              <a:rPr lang="en-US" sz="2800" dirty="0"/>
              <a:t>A budget is a plan for your money.</a:t>
            </a:r>
          </a:p>
        </p:txBody>
      </p:sp>
    </p:spTree>
    <p:extLst>
      <p:ext uri="{BB962C8B-B14F-4D97-AF65-F5344CB8AC3E}">
        <p14:creationId xmlns:p14="http://schemas.microsoft.com/office/powerpoint/2010/main" val="3516063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22E7-20FD-D0CC-BD1A-2CB2B3A635D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622ED85-9B53-0DC0-C755-6CFA120C8C85}"/>
              </a:ext>
            </a:extLst>
          </p:cNvPr>
          <p:cNvSpPr>
            <a:spLocks noGrp="1"/>
          </p:cNvSpPr>
          <p:nvPr>
            <p:ph type="body" sz="quarter" idx="11"/>
          </p:nvPr>
        </p:nvSpPr>
        <p:spPr>
          <a:xfrm>
            <a:off x="1961322" y="4560849"/>
            <a:ext cx="8256104" cy="1336368"/>
          </a:xfrm>
        </p:spPr>
        <p:txBody>
          <a:bodyPr/>
          <a:lstStyle/>
          <a:p>
            <a:r>
              <a:rPr lang="en-US" sz="4200" b="1" u="sng" dirty="0"/>
              <a:t>False.</a:t>
            </a:r>
          </a:p>
          <a:p>
            <a:r>
              <a:rPr lang="en-US" dirty="0">
                <a:highlight>
                  <a:srgbClr val="DFE96C"/>
                </a:highlight>
              </a:rPr>
              <a:t>Checking accounts</a:t>
            </a:r>
            <a:r>
              <a:rPr lang="en-US" dirty="0"/>
              <a:t> are for everyday spending money.</a:t>
            </a:r>
          </a:p>
          <a:p>
            <a:endParaRPr lang="en-US" dirty="0">
              <a:highlight>
                <a:srgbClr val="DFE96C"/>
              </a:highlight>
            </a:endParaRPr>
          </a:p>
        </p:txBody>
      </p:sp>
      <p:sp>
        <p:nvSpPr>
          <p:cNvPr id="3" name="Content Placeholder 2">
            <a:extLst>
              <a:ext uri="{FF2B5EF4-FFF2-40B4-BE49-F238E27FC236}">
                <a16:creationId xmlns:a16="http://schemas.microsoft.com/office/drawing/2014/main" id="{B971CC24-4A95-D52C-6843-9283220B7E4E}"/>
              </a:ext>
            </a:extLst>
          </p:cNvPr>
          <p:cNvSpPr>
            <a:spLocks noGrp="1"/>
          </p:cNvSpPr>
          <p:nvPr>
            <p:ph idx="1"/>
          </p:nvPr>
        </p:nvSpPr>
        <p:spPr/>
        <p:txBody>
          <a:bodyPr/>
          <a:lstStyle/>
          <a:p>
            <a:r>
              <a:rPr lang="en-US" b="1" dirty="0"/>
              <a:t>True or false:</a:t>
            </a:r>
          </a:p>
          <a:p>
            <a:r>
              <a:rPr lang="en-US" dirty="0"/>
              <a:t>Savings accounts are for daily purchases.</a:t>
            </a:r>
          </a:p>
        </p:txBody>
      </p:sp>
      <p:sp>
        <p:nvSpPr>
          <p:cNvPr id="2" name="Title 1">
            <a:extLst>
              <a:ext uri="{FF2B5EF4-FFF2-40B4-BE49-F238E27FC236}">
                <a16:creationId xmlns:a16="http://schemas.microsoft.com/office/drawing/2014/main" id="{FFD73AC3-E693-D35C-2F4A-71762ECA3C5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64741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EB5A3CC-ADE8-1AC2-CFC0-45840CFD9B34}"/>
              </a:ext>
            </a:extLst>
          </p:cNvPr>
          <p:cNvSpPr txBox="1"/>
          <p:nvPr/>
        </p:nvSpPr>
        <p:spPr>
          <a:xfrm>
            <a:off x="6554164" y="4090166"/>
            <a:ext cx="1175658" cy="652807"/>
          </a:xfrm>
          <a:prstGeom prst="rect">
            <a:avLst/>
          </a:prstGeom>
          <a:noFill/>
        </p:spPr>
        <p:txBody>
          <a:bodyPr wrap="square" rtlCol="0">
            <a:spAutoFit/>
          </a:bodyPr>
          <a:lstStyle/>
          <a:p>
            <a:pPr algn="ctr">
              <a:lnSpc>
                <a:spcPct val="120000"/>
              </a:lnSpc>
            </a:pPr>
            <a:r>
              <a:rPr lang="en-US" sz="3200" dirty="0">
                <a:solidFill>
                  <a:srgbClr val="335B6F"/>
                </a:solidFill>
                <a:highlight>
                  <a:srgbClr val="DFE96C"/>
                </a:highlight>
                <a:latin typeface="DM Sans 14pt" pitchFamily="2" charset="77"/>
              </a:rPr>
              <a:t>debt</a:t>
            </a:r>
          </a:p>
        </p:txBody>
      </p:sp>
      <p:sp>
        <p:nvSpPr>
          <p:cNvPr id="3" name="Content Placeholder 2">
            <a:extLst>
              <a:ext uri="{FF2B5EF4-FFF2-40B4-BE49-F238E27FC236}">
                <a16:creationId xmlns:a16="http://schemas.microsoft.com/office/drawing/2014/main" id="{004A96BE-FB43-88EF-DEA6-8DE9918A36D6}"/>
              </a:ext>
            </a:extLst>
          </p:cNvPr>
          <p:cNvSpPr>
            <a:spLocks noGrp="1"/>
          </p:cNvSpPr>
          <p:nvPr>
            <p:ph idx="1"/>
          </p:nvPr>
        </p:nvSpPr>
        <p:spPr>
          <a:xfrm>
            <a:off x="1986170" y="2946952"/>
            <a:ext cx="8231256" cy="1945682"/>
          </a:xfrm>
        </p:spPr>
        <p:txBody>
          <a:bodyPr/>
          <a:lstStyle/>
          <a:p>
            <a:r>
              <a:rPr lang="en-US" b="1" dirty="0"/>
              <a:t>Fill in the blank:</a:t>
            </a:r>
          </a:p>
          <a:p>
            <a:r>
              <a:rPr lang="en-US" dirty="0"/>
              <a:t>When you spend more than you earn, </a:t>
            </a:r>
            <a:br>
              <a:rPr lang="en-US" dirty="0"/>
            </a:br>
            <a:r>
              <a:rPr lang="en-US" dirty="0"/>
              <a:t>you go into </a:t>
            </a:r>
            <a:r>
              <a:rPr lang="en-US" u="sng" dirty="0"/>
              <a:t>        </a:t>
            </a:r>
            <a:r>
              <a:rPr lang="en-US" dirty="0"/>
              <a:t>.</a:t>
            </a:r>
          </a:p>
        </p:txBody>
      </p:sp>
      <p:sp>
        <p:nvSpPr>
          <p:cNvPr id="2" name="Title 1">
            <a:extLst>
              <a:ext uri="{FF2B5EF4-FFF2-40B4-BE49-F238E27FC236}">
                <a16:creationId xmlns:a16="http://schemas.microsoft.com/office/drawing/2014/main" id="{CADD11B5-E42C-0C54-3789-2203E521E2AC}"/>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88496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35E71-90E2-EF1F-18EA-3C352074F4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8F9394-3628-DA35-F462-ED66555BF94E}"/>
              </a:ext>
            </a:extLst>
          </p:cNvPr>
          <p:cNvSpPr>
            <a:spLocks noGrp="1"/>
          </p:cNvSpPr>
          <p:nvPr>
            <p:ph type="body" sz="quarter" idx="11"/>
          </p:nvPr>
        </p:nvSpPr>
        <p:spPr>
          <a:xfrm>
            <a:off x="1961322" y="4560849"/>
            <a:ext cx="8256104" cy="1336368"/>
          </a:xfrm>
        </p:spPr>
        <p:txBody>
          <a:bodyPr/>
          <a:lstStyle/>
          <a:p>
            <a:r>
              <a:rPr lang="en-US" sz="4200" b="1" u="sng" dirty="0"/>
              <a:t>True.</a:t>
            </a:r>
          </a:p>
          <a:p>
            <a:r>
              <a:rPr lang="en-US" dirty="0"/>
              <a:t>Over time, </a:t>
            </a:r>
            <a:r>
              <a:rPr lang="en-US" dirty="0">
                <a:highlight>
                  <a:srgbClr val="DFE96C"/>
                </a:highlight>
              </a:rPr>
              <a:t>compound interest</a:t>
            </a:r>
            <a:r>
              <a:rPr lang="en-US" dirty="0"/>
              <a:t> on your savings can add up.</a:t>
            </a:r>
          </a:p>
          <a:p>
            <a:endParaRPr lang="en-US" dirty="0">
              <a:highlight>
                <a:srgbClr val="DFE96C"/>
              </a:highlight>
            </a:endParaRPr>
          </a:p>
        </p:txBody>
      </p:sp>
      <p:sp>
        <p:nvSpPr>
          <p:cNvPr id="3" name="Content Placeholder 2">
            <a:extLst>
              <a:ext uri="{FF2B5EF4-FFF2-40B4-BE49-F238E27FC236}">
                <a16:creationId xmlns:a16="http://schemas.microsoft.com/office/drawing/2014/main" id="{283AE0CE-DC64-A9D9-C704-8A13AF20733E}"/>
              </a:ext>
            </a:extLst>
          </p:cNvPr>
          <p:cNvSpPr>
            <a:spLocks noGrp="1"/>
          </p:cNvSpPr>
          <p:nvPr>
            <p:ph idx="1"/>
          </p:nvPr>
        </p:nvSpPr>
        <p:spPr>
          <a:xfrm>
            <a:off x="595901" y="2946952"/>
            <a:ext cx="11003623" cy="1028700"/>
          </a:xfrm>
        </p:spPr>
        <p:txBody>
          <a:bodyPr/>
          <a:lstStyle/>
          <a:p>
            <a:r>
              <a:rPr lang="en-US" b="1" dirty="0"/>
              <a:t>True or false:</a:t>
            </a:r>
          </a:p>
          <a:p>
            <a:r>
              <a:rPr lang="en-US" dirty="0"/>
              <a:t>Compound interest takes time to add up to great savings.</a:t>
            </a:r>
          </a:p>
          <a:p>
            <a:endParaRPr lang="en-US" dirty="0"/>
          </a:p>
        </p:txBody>
      </p:sp>
      <p:sp>
        <p:nvSpPr>
          <p:cNvPr id="2" name="Title 1">
            <a:extLst>
              <a:ext uri="{FF2B5EF4-FFF2-40B4-BE49-F238E27FC236}">
                <a16:creationId xmlns:a16="http://schemas.microsoft.com/office/drawing/2014/main" id="{898803BB-FD32-672C-2A19-EC88B640D12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68047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F4219-96AA-D269-8F9B-A6C69C7E9051}"/>
              </a:ext>
            </a:extLst>
          </p:cNvPr>
          <p:cNvSpPr>
            <a:spLocks noGrp="1"/>
          </p:cNvSpPr>
          <p:nvPr>
            <p:ph idx="1"/>
          </p:nvPr>
        </p:nvSpPr>
        <p:spPr>
          <a:xfrm>
            <a:off x="952499" y="2065106"/>
            <a:ext cx="8396983" cy="4111856"/>
          </a:xfrm>
        </p:spPr>
        <p:txBody>
          <a:bodyPr/>
          <a:lstStyle/>
          <a:p>
            <a:pPr>
              <a:spcBef>
                <a:spcPts val="2400"/>
              </a:spcBef>
            </a:pPr>
            <a:r>
              <a:rPr lang="en-US" b="1" dirty="0">
                <a:hlinkClick r:id="rId3"/>
              </a:rPr>
              <a:t>Hands on Banking</a:t>
            </a:r>
            <a:br>
              <a:rPr lang="en-US" dirty="0"/>
            </a:br>
            <a:r>
              <a:rPr lang="en-US" dirty="0"/>
              <a:t>(Search online: Hands on Banking for Youth)</a:t>
            </a:r>
          </a:p>
          <a:p>
            <a:pPr>
              <a:spcBef>
                <a:spcPts val="2400"/>
              </a:spcBef>
            </a:pPr>
            <a:r>
              <a:rPr lang="en-US" b="1" dirty="0">
                <a:hlinkClick r:id="rId4"/>
              </a:rPr>
              <a:t>Consumer Financial Protection Bureau: Money as You Grow</a:t>
            </a:r>
            <a:br>
              <a:rPr lang="en-US" dirty="0"/>
            </a:br>
            <a:r>
              <a:rPr lang="en-US" dirty="0"/>
              <a:t>(Search online: Money as You Grow)</a:t>
            </a:r>
          </a:p>
          <a:p>
            <a:pPr>
              <a:spcBef>
                <a:spcPts val="2400"/>
              </a:spcBef>
            </a:pPr>
            <a:r>
              <a:rPr lang="en-US" b="1" dirty="0">
                <a:hlinkClick r:id="rId5"/>
              </a:rPr>
              <a:t>FDIC Money Smart</a:t>
            </a:r>
            <a:br>
              <a:rPr lang="en-US" dirty="0"/>
            </a:br>
            <a:r>
              <a:rPr lang="en-US" dirty="0"/>
              <a:t>(Search online: FDIC Money Smart)</a:t>
            </a:r>
          </a:p>
          <a:p>
            <a:pPr>
              <a:spcBef>
                <a:spcPts val="2400"/>
              </a:spcBef>
            </a:pPr>
            <a:r>
              <a:rPr lang="en-US" b="1" dirty="0">
                <a:hlinkClick r:id="rId6"/>
              </a:rPr>
              <a:t>Next Gen Personal Finance</a:t>
            </a:r>
            <a:br>
              <a:rPr lang="en-US" dirty="0"/>
            </a:br>
            <a:r>
              <a:rPr lang="en-US" dirty="0"/>
              <a:t>(Search online: Next Gen Finance Games)</a:t>
            </a:r>
          </a:p>
        </p:txBody>
      </p:sp>
      <p:sp>
        <p:nvSpPr>
          <p:cNvPr id="2" name="Title 1">
            <a:extLst>
              <a:ext uri="{FF2B5EF4-FFF2-40B4-BE49-F238E27FC236}">
                <a16:creationId xmlns:a16="http://schemas.microsoft.com/office/drawing/2014/main" id="{129BBDCA-ADB6-D811-993E-9B59595961C3}"/>
              </a:ext>
            </a:extLst>
          </p:cNvPr>
          <p:cNvSpPr>
            <a:spLocks noGrp="1"/>
          </p:cNvSpPr>
          <p:nvPr>
            <p:ph type="title"/>
          </p:nvPr>
        </p:nvSpPr>
        <p:spPr>
          <a:xfrm>
            <a:off x="571500" y="571500"/>
            <a:ext cx="7401246" cy="1142999"/>
          </a:xfrm>
        </p:spPr>
        <p:txBody>
          <a:bodyPr/>
          <a:lstStyle/>
          <a:p>
            <a:r>
              <a:rPr lang="en-US" dirty="0"/>
              <a:t>Where to keep learning about finance</a:t>
            </a:r>
          </a:p>
        </p:txBody>
      </p:sp>
    </p:spTree>
    <p:extLst>
      <p:ext uri="{BB962C8B-B14F-4D97-AF65-F5344CB8AC3E}">
        <p14:creationId xmlns:p14="http://schemas.microsoft.com/office/powerpoint/2010/main" val="2136755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41D428-4A74-9B77-D331-4EFE87EC3A46}"/>
              </a:ext>
            </a:extLst>
          </p:cNvPr>
          <p:cNvSpPr>
            <a:spLocks noGrp="1"/>
          </p:cNvSpPr>
          <p:nvPr>
            <p:ph idx="1"/>
          </p:nvPr>
        </p:nvSpPr>
        <p:spPr>
          <a:xfrm>
            <a:off x="952500" y="2071688"/>
            <a:ext cx="7908696" cy="4105274"/>
          </a:xfrm>
        </p:spPr>
        <p:txBody>
          <a:bodyPr/>
          <a:lstStyle/>
          <a:p>
            <a:pPr marL="0" indent="0">
              <a:spcBef>
                <a:spcPts val="2400"/>
              </a:spcBef>
              <a:buNone/>
            </a:pPr>
            <a:r>
              <a:rPr lang="en-US" b="1" dirty="0"/>
              <a:t>A budget will:</a:t>
            </a:r>
          </a:p>
          <a:p>
            <a:pPr>
              <a:spcBef>
                <a:spcPts val="2400"/>
              </a:spcBef>
            </a:pPr>
            <a:r>
              <a:rPr lang="en-US" dirty="0"/>
              <a:t>Help you reach your </a:t>
            </a:r>
            <a:r>
              <a:rPr lang="en-US" dirty="0">
                <a:highlight>
                  <a:srgbClr val="DFE96C"/>
                </a:highlight>
              </a:rPr>
              <a:t>money goals</a:t>
            </a:r>
            <a:r>
              <a:rPr lang="en-US" dirty="0"/>
              <a:t>.</a:t>
            </a:r>
            <a:r>
              <a:rPr lang="en-US" dirty="0">
                <a:highlight>
                  <a:srgbClr val="DFE96C"/>
                </a:highlight>
              </a:rPr>
              <a:t> </a:t>
            </a:r>
          </a:p>
          <a:p>
            <a:pPr>
              <a:spcBef>
                <a:spcPts val="2400"/>
              </a:spcBef>
            </a:pPr>
            <a:r>
              <a:rPr lang="en-US" dirty="0"/>
              <a:t>Keep you from </a:t>
            </a:r>
            <a:r>
              <a:rPr lang="en-US" dirty="0">
                <a:highlight>
                  <a:srgbClr val="DFE96C"/>
                </a:highlight>
              </a:rPr>
              <a:t>spending</a:t>
            </a:r>
            <a:r>
              <a:rPr lang="en-US" dirty="0"/>
              <a:t> too much.</a:t>
            </a:r>
          </a:p>
          <a:p>
            <a:pPr>
              <a:spcBef>
                <a:spcPts val="2400"/>
              </a:spcBef>
            </a:pPr>
            <a:r>
              <a:rPr lang="en-US" dirty="0"/>
              <a:t>Help you </a:t>
            </a:r>
            <a:r>
              <a:rPr lang="en-US" dirty="0">
                <a:highlight>
                  <a:srgbClr val="DFE96C"/>
                </a:highlight>
              </a:rPr>
              <a:t>save</a:t>
            </a:r>
            <a:r>
              <a:rPr lang="en-US" dirty="0"/>
              <a:t> for things you want.</a:t>
            </a:r>
          </a:p>
          <a:p>
            <a:pPr>
              <a:spcBef>
                <a:spcPts val="2400"/>
              </a:spcBef>
            </a:pPr>
            <a:r>
              <a:rPr lang="en-US" dirty="0"/>
              <a:t>Prepare you for unexpected </a:t>
            </a:r>
            <a:r>
              <a:rPr lang="en-US" dirty="0">
                <a:highlight>
                  <a:srgbClr val="DFE96C"/>
                </a:highlight>
              </a:rPr>
              <a:t>expenses</a:t>
            </a:r>
            <a:br>
              <a:rPr lang="en-US" dirty="0"/>
            </a:br>
            <a:r>
              <a:rPr lang="en-US" dirty="0"/>
              <a:t>(especially if you’re an adult).</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B66DB639-C0B8-3837-3D83-7A6868F164F9}"/>
              </a:ext>
            </a:extLst>
          </p:cNvPr>
          <p:cNvSpPr>
            <a:spLocks noGrp="1"/>
          </p:cNvSpPr>
          <p:nvPr>
            <p:ph type="title"/>
          </p:nvPr>
        </p:nvSpPr>
        <p:spPr/>
        <p:txBody>
          <a:bodyPr/>
          <a:lstStyle/>
          <a:p>
            <a:r>
              <a:rPr lang="en-US" dirty="0"/>
              <a:t>Why you should </a:t>
            </a:r>
            <a:br>
              <a:rPr lang="en-US" dirty="0"/>
            </a:br>
            <a:r>
              <a:rPr lang="en-US" dirty="0"/>
              <a:t>create a budget</a:t>
            </a:r>
            <a:br>
              <a:rPr lang="en-US" dirty="0"/>
            </a:br>
            <a:br>
              <a:rPr lang="en-US" dirty="0"/>
            </a:br>
            <a:endParaRPr lang="en-US" dirty="0"/>
          </a:p>
        </p:txBody>
      </p:sp>
    </p:spTree>
    <p:extLst>
      <p:ext uri="{BB962C8B-B14F-4D97-AF65-F5344CB8AC3E}">
        <p14:creationId xmlns:p14="http://schemas.microsoft.com/office/powerpoint/2010/main" val="311305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64F65-B3D3-3A1E-7C50-477DC2ACE371}"/>
              </a:ext>
            </a:extLst>
          </p:cNvPr>
          <p:cNvSpPr>
            <a:spLocks noGrp="1"/>
          </p:cNvSpPr>
          <p:nvPr>
            <p:ph idx="1"/>
          </p:nvPr>
        </p:nvSpPr>
        <p:spPr/>
        <p:txBody>
          <a:bodyPr/>
          <a:lstStyle/>
          <a:p>
            <a:r>
              <a:rPr lang="en-US" dirty="0"/>
              <a:t>Are you saving money for anything in</a:t>
            </a:r>
            <a:br>
              <a:rPr lang="en-US" dirty="0"/>
            </a:br>
            <a:r>
              <a:rPr lang="en-US" dirty="0"/>
              <a:t>particular right now?</a:t>
            </a:r>
          </a:p>
        </p:txBody>
      </p:sp>
      <p:sp>
        <p:nvSpPr>
          <p:cNvPr id="2" name="Title 1">
            <a:extLst>
              <a:ext uri="{FF2B5EF4-FFF2-40B4-BE49-F238E27FC236}">
                <a16:creationId xmlns:a16="http://schemas.microsoft.com/office/drawing/2014/main" id="{AF2B0F79-20B3-A607-044C-D6F64F3B2CE3}"/>
              </a:ext>
            </a:extLst>
          </p:cNvPr>
          <p:cNvSpPr>
            <a:spLocks noGrp="1"/>
          </p:cNvSpPr>
          <p:nvPr>
            <p:ph type="title"/>
          </p:nvPr>
        </p:nvSpPr>
        <p:spPr/>
        <p:txBody>
          <a:bodyPr/>
          <a:lstStyle/>
          <a:p>
            <a:r>
              <a:rPr lang="en-US" dirty="0"/>
              <a:t>Let’s talk!</a:t>
            </a:r>
          </a:p>
        </p:txBody>
      </p:sp>
    </p:spTree>
    <p:extLst>
      <p:ext uri="{BB962C8B-B14F-4D97-AF65-F5344CB8AC3E}">
        <p14:creationId xmlns:p14="http://schemas.microsoft.com/office/powerpoint/2010/main" val="78289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B0A0A-D618-EBEE-3FAC-86F989E79DB2}"/>
              </a:ext>
            </a:extLst>
          </p:cNvPr>
          <p:cNvSpPr>
            <a:spLocks noGrp="1"/>
          </p:cNvSpPr>
          <p:nvPr>
            <p:ph idx="1"/>
          </p:nvPr>
        </p:nvSpPr>
        <p:spPr>
          <a:xfrm>
            <a:off x="1986170" y="3771900"/>
            <a:ext cx="8231256" cy="1546777"/>
          </a:xfrm>
        </p:spPr>
        <p:txBody>
          <a:bodyPr/>
          <a:lstStyle/>
          <a:p>
            <a:r>
              <a:rPr lang="en-US" dirty="0"/>
              <a:t>What do you think you’ll want to save</a:t>
            </a:r>
            <a:br>
              <a:rPr lang="en-US" dirty="0"/>
            </a:br>
            <a:r>
              <a:rPr lang="en-US" dirty="0"/>
              <a:t>money for in the future?</a:t>
            </a:r>
          </a:p>
        </p:txBody>
      </p:sp>
      <p:sp>
        <p:nvSpPr>
          <p:cNvPr id="2" name="Title 1">
            <a:extLst>
              <a:ext uri="{FF2B5EF4-FFF2-40B4-BE49-F238E27FC236}">
                <a16:creationId xmlns:a16="http://schemas.microsoft.com/office/drawing/2014/main" id="{1AB324ED-28BB-5D31-F79D-CB276D04D224}"/>
              </a:ext>
            </a:extLst>
          </p:cNvPr>
          <p:cNvSpPr>
            <a:spLocks noGrp="1"/>
          </p:cNvSpPr>
          <p:nvPr>
            <p:ph type="title"/>
          </p:nvPr>
        </p:nvSpPr>
        <p:spPr/>
        <p:txBody>
          <a:bodyPr/>
          <a:lstStyle/>
          <a:p>
            <a:r>
              <a:rPr lang="en-US" dirty="0"/>
              <a:t>And another </a:t>
            </a:r>
            <a:br>
              <a:rPr lang="en-US" dirty="0"/>
            </a:br>
            <a:r>
              <a:rPr lang="en-US" dirty="0"/>
              <a:t>question</a:t>
            </a:r>
          </a:p>
        </p:txBody>
      </p:sp>
    </p:spTree>
    <p:extLst>
      <p:ext uri="{BB962C8B-B14F-4D97-AF65-F5344CB8AC3E}">
        <p14:creationId xmlns:p14="http://schemas.microsoft.com/office/powerpoint/2010/main" val="401943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FC0705-F88E-8218-9E2F-E50A5676B0F9}"/>
              </a:ext>
            </a:extLst>
          </p:cNvPr>
          <p:cNvSpPr>
            <a:spLocks noGrp="1"/>
          </p:cNvSpPr>
          <p:nvPr>
            <p:ph type="body" sz="quarter" idx="13"/>
          </p:nvPr>
        </p:nvSpPr>
        <p:spPr/>
        <p:txBody>
          <a:bodyPr/>
          <a:lstStyle/>
          <a:p>
            <a:r>
              <a:rPr lang="en-US" dirty="0"/>
              <a:t>Keep it simple to start: You can keep track of your spending on paper!</a:t>
            </a:r>
          </a:p>
        </p:txBody>
      </p:sp>
      <p:sp>
        <p:nvSpPr>
          <p:cNvPr id="5" name="Text Placeholder 4">
            <a:extLst>
              <a:ext uri="{FF2B5EF4-FFF2-40B4-BE49-F238E27FC236}">
                <a16:creationId xmlns:a16="http://schemas.microsoft.com/office/drawing/2014/main" id="{77398C14-50C8-3122-C0A6-1ABDEE911CAF}"/>
              </a:ext>
            </a:extLst>
          </p:cNvPr>
          <p:cNvSpPr>
            <a:spLocks noGrp="1"/>
          </p:cNvSpPr>
          <p:nvPr>
            <p:ph type="body" sz="quarter" idx="12"/>
          </p:nvPr>
        </p:nvSpPr>
        <p:spPr/>
        <p:txBody>
          <a:bodyPr/>
          <a:lstStyle/>
          <a:p>
            <a:r>
              <a:rPr lang="en-US" dirty="0"/>
              <a:t>How should I keep track?</a:t>
            </a:r>
          </a:p>
        </p:txBody>
      </p:sp>
      <p:pic>
        <p:nvPicPr>
          <p:cNvPr id="8" name="Picture Placeholder 7" descr="A child writing a list on a notebook&#10;&#10;">
            <a:extLst>
              <a:ext uri="{FF2B5EF4-FFF2-40B4-BE49-F238E27FC236}">
                <a16:creationId xmlns:a16="http://schemas.microsoft.com/office/drawing/2014/main" id="{E299CBA9-1F4D-EC6B-E55A-D7F7B5051A0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B0A598ED-F5B7-0945-287C-EF8904EC83BC}"/>
              </a:ext>
            </a:extLst>
          </p:cNvPr>
          <p:cNvSpPr>
            <a:spLocks noGrp="1"/>
          </p:cNvSpPr>
          <p:nvPr>
            <p:ph idx="1"/>
          </p:nvPr>
        </p:nvSpPr>
        <p:spPr>
          <a:xfrm>
            <a:off x="952500" y="1714499"/>
            <a:ext cx="4976813" cy="4462463"/>
          </a:xfrm>
        </p:spPr>
        <p:txBody>
          <a:bodyPr/>
          <a:lstStyle/>
          <a:p>
            <a:pPr marL="0" indent="0">
              <a:spcBef>
                <a:spcPts val="2400"/>
              </a:spcBef>
              <a:buNone/>
            </a:pPr>
            <a:r>
              <a:rPr lang="en-US" dirty="0"/>
              <a:t>Start by keeping track when you </a:t>
            </a:r>
            <a:r>
              <a:rPr lang="en-US" dirty="0">
                <a:highlight>
                  <a:srgbClr val="DFE96C"/>
                </a:highlight>
              </a:rPr>
              <a:t>receive</a:t>
            </a:r>
            <a:r>
              <a:rPr lang="en-US" dirty="0"/>
              <a:t> or </a:t>
            </a:r>
            <a:r>
              <a:rPr lang="en-US" dirty="0">
                <a:highlight>
                  <a:srgbClr val="DFE96C"/>
                </a:highlight>
              </a:rPr>
              <a:t>spend</a:t>
            </a:r>
            <a:r>
              <a:rPr lang="en-US" dirty="0"/>
              <a:t> money. Do you get an allowance or money for your birthday? Keep track of where it goes!</a:t>
            </a:r>
          </a:p>
          <a:p>
            <a:pPr marL="0" indent="0">
              <a:spcBef>
                <a:spcPts val="2400"/>
              </a:spcBef>
              <a:buNone/>
            </a:pPr>
            <a:r>
              <a:rPr lang="en-US" dirty="0"/>
              <a:t>Make a note of </a:t>
            </a:r>
            <a:r>
              <a:rPr lang="en-US" dirty="0">
                <a:highlight>
                  <a:srgbClr val="DFE96C"/>
                </a:highlight>
              </a:rPr>
              <a:t>every purchase you make</a:t>
            </a:r>
            <a:r>
              <a:rPr lang="en-US" dirty="0"/>
              <a:t> for a month to see how much you spend. </a:t>
            </a:r>
          </a:p>
          <a:p>
            <a:pPr marL="0" indent="0">
              <a:spcBef>
                <a:spcPts val="2400"/>
              </a:spcBef>
              <a:buNone/>
            </a:pPr>
            <a:endParaRPr lang="en-US" dirty="0"/>
          </a:p>
          <a:p>
            <a:pPr marL="0" indent="0">
              <a:spcBef>
                <a:spcPts val="2400"/>
              </a:spcBef>
              <a:buNone/>
            </a:pPr>
            <a:endParaRPr lang="en-US" dirty="0"/>
          </a:p>
        </p:txBody>
      </p:sp>
      <p:sp>
        <p:nvSpPr>
          <p:cNvPr id="2" name="Title 1">
            <a:extLst>
              <a:ext uri="{FF2B5EF4-FFF2-40B4-BE49-F238E27FC236}">
                <a16:creationId xmlns:a16="http://schemas.microsoft.com/office/drawing/2014/main" id="{98AE6DE4-5073-31B3-D2A3-E465C8DC49D7}"/>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3110632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48797-5D36-CFBF-0C2E-A80DEEC95A9B}"/>
              </a:ext>
            </a:extLst>
          </p:cNvPr>
          <p:cNvSpPr>
            <a:spLocks noGrp="1"/>
          </p:cNvSpPr>
          <p:nvPr>
            <p:ph idx="1"/>
          </p:nvPr>
        </p:nvSpPr>
        <p:spPr>
          <a:xfrm>
            <a:off x="952500" y="1714499"/>
            <a:ext cx="3633788" cy="4462463"/>
          </a:xfrm>
        </p:spPr>
        <p:txBody>
          <a:bodyPr/>
          <a:lstStyle/>
          <a:p>
            <a:pPr marL="0" indent="0">
              <a:buNone/>
            </a:pPr>
            <a:r>
              <a:rPr lang="en-US" dirty="0"/>
              <a:t>Use that information to help </a:t>
            </a:r>
            <a:r>
              <a:rPr lang="en-US" dirty="0">
                <a:highlight>
                  <a:srgbClr val="DFE96C"/>
                </a:highlight>
              </a:rPr>
              <a:t>plan next month’s budget</a:t>
            </a:r>
            <a:r>
              <a:rPr lang="en-US" dirty="0"/>
              <a:t>.</a:t>
            </a:r>
          </a:p>
          <a:p>
            <a:pPr marL="0" indent="0">
              <a:buNone/>
            </a:pPr>
            <a:r>
              <a:rPr lang="en-US" dirty="0"/>
              <a:t>Your goal should be to have money left over each month for </a:t>
            </a:r>
            <a:r>
              <a:rPr lang="en-US" dirty="0">
                <a:highlight>
                  <a:srgbClr val="DFE96C"/>
                </a:highlight>
              </a:rPr>
              <a:t>savings</a:t>
            </a:r>
            <a:r>
              <a:rPr lang="en-US" dirty="0"/>
              <a:t>. </a:t>
            </a:r>
          </a:p>
        </p:txBody>
      </p:sp>
      <p:grpSp>
        <p:nvGrpSpPr>
          <p:cNvPr id="20" name="Group 19">
            <a:extLst>
              <a:ext uri="{FF2B5EF4-FFF2-40B4-BE49-F238E27FC236}">
                <a16:creationId xmlns:a16="http://schemas.microsoft.com/office/drawing/2014/main" id="{6BA9B96A-EE06-1CF1-66EF-7EAE5B3183F7}"/>
              </a:ext>
            </a:extLst>
          </p:cNvPr>
          <p:cNvGrpSpPr/>
          <p:nvPr/>
        </p:nvGrpSpPr>
        <p:grpSpPr>
          <a:xfrm>
            <a:off x="5415773" y="1673257"/>
            <a:ext cx="5122164" cy="3491084"/>
            <a:chOff x="5415773" y="1673257"/>
            <a:chExt cx="5122164" cy="3491084"/>
          </a:xfrm>
        </p:grpSpPr>
        <p:pic>
          <p:nvPicPr>
            <p:cNvPr id="16" name="Picture 15">
              <a:extLst>
                <a:ext uri="{FF2B5EF4-FFF2-40B4-BE49-F238E27FC236}">
                  <a16:creationId xmlns:a16="http://schemas.microsoft.com/office/drawing/2014/main" id="{68AA2D59-C775-1340-DBFC-78BE9CA74E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53960" y="4729486"/>
              <a:ext cx="434855" cy="434855"/>
            </a:xfrm>
            <a:prstGeom prst="rect">
              <a:avLst/>
            </a:prstGeom>
          </p:spPr>
        </p:pic>
        <p:pic>
          <p:nvPicPr>
            <p:cNvPr id="15" name="Picture 14">
              <a:extLst>
                <a:ext uri="{FF2B5EF4-FFF2-40B4-BE49-F238E27FC236}">
                  <a16:creationId xmlns:a16="http://schemas.microsoft.com/office/drawing/2014/main" id="{F904C78A-91B9-6255-44E2-BED9822051E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53960" y="4116540"/>
              <a:ext cx="434855" cy="434855"/>
            </a:xfrm>
            <a:prstGeom prst="rect">
              <a:avLst/>
            </a:prstGeom>
          </p:spPr>
        </p:pic>
        <p:pic>
          <p:nvPicPr>
            <p:cNvPr id="12" name="Picture 11">
              <a:extLst>
                <a:ext uri="{FF2B5EF4-FFF2-40B4-BE49-F238E27FC236}">
                  <a16:creationId xmlns:a16="http://schemas.microsoft.com/office/drawing/2014/main" id="{CC5ADA59-B54F-CA26-94D4-FCDD6C60385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453960" y="3503593"/>
              <a:ext cx="434855" cy="434855"/>
            </a:xfrm>
            <a:prstGeom prst="rect">
              <a:avLst/>
            </a:prstGeom>
          </p:spPr>
        </p:pic>
        <p:pic>
          <p:nvPicPr>
            <p:cNvPr id="13" name="Picture 12">
              <a:extLst>
                <a:ext uri="{FF2B5EF4-FFF2-40B4-BE49-F238E27FC236}">
                  <a16:creationId xmlns:a16="http://schemas.microsoft.com/office/drawing/2014/main" id="{5B640237-6621-AACF-F8E9-92C553AA36E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453960" y="2890646"/>
              <a:ext cx="434855" cy="434855"/>
            </a:xfrm>
            <a:prstGeom prst="rect">
              <a:avLst/>
            </a:prstGeom>
          </p:spPr>
        </p:pic>
        <p:pic>
          <p:nvPicPr>
            <p:cNvPr id="14" name="Picture 13">
              <a:extLst>
                <a:ext uri="{FF2B5EF4-FFF2-40B4-BE49-F238E27FC236}">
                  <a16:creationId xmlns:a16="http://schemas.microsoft.com/office/drawing/2014/main" id="{A98E20B6-9E06-46A2-883D-711AC0416B9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453960" y="2277699"/>
              <a:ext cx="434855" cy="434855"/>
            </a:xfrm>
            <a:prstGeom prst="rect">
              <a:avLst/>
            </a:prstGeom>
          </p:spPr>
        </p:pic>
        <p:sp>
          <p:nvSpPr>
            <p:cNvPr id="17" name="TextBox 16">
              <a:extLst>
                <a:ext uri="{FF2B5EF4-FFF2-40B4-BE49-F238E27FC236}">
                  <a16:creationId xmlns:a16="http://schemas.microsoft.com/office/drawing/2014/main" id="{756FC322-0152-A823-D38F-F0690603C190}"/>
                </a:ext>
              </a:extLst>
            </p:cNvPr>
            <p:cNvSpPr txBox="1"/>
            <p:nvPr/>
          </p:nvSpPr>
          <p:spPr>
            <a:xfrm>
              <a:off x="5966748" y="2128638"/>
              <a:ext cx="4571189" cy="3035703"/>
            </a:xfrm>
            <a:prstGeom prst="rect">
              <a:avLst/>
            </a:prstGeom>
            <a:noFill/>
          </p:spPr>
          <p:txBody>
            <a:bodyPr wrap="square" numCol="1" rtlCol="0">
              <a:spAutoFit/>
            </a:bodyPr>
            <a:lstStyle/>
            <a:p>
              <a:pPr>
                <a:lnSpc>
                  <a:spcPct val="160000"/>
                </a:lnSpc>
                <a:spcAft>
                  <a:spcPts val="800"/>
                </a:spcAft>
                <a:tabLst>
                  <a:tab pos="3474720" algn="l"/>
                </a:tabLst>
              </a:pPr>
              <a:r>
                <a:rPr lang="en-US" sz="2100" dirty="0">
                  <a:solidFill>
                    <a:srgbClr val="335B6F"/>
                  </a:solidFill>
                  <a:latin typeface="DM Sans 14pt" pitchFamily="2" charset="77"/>
                </a:rPr>
                <a:t>Gas for car	$40</a:t>
              </a:r>
            </a:p>
            <a:p>
              <a:pPr>
                <a:lnSpc>
                  <a:spcPct val="160000"/>
                </a:lnSpc>
                <a:spcAft>
                  <a:spcPts val="800"/>
                </a:spcAft>
                <a:tabLst>
                  <a:tab pos="3474720" algn="l"/>
                </a:tabLst>
              </a:pPr>
              <a:r>
                <a:rPr lang="en-US" sz="2100" dirty="0">
                  <a:solidFill>
                    <a:srgbClr val="335B6F"/>
                  </a:solidFill>
                  <a:latin typeface="DM Sans 14pt" pitchFamily="2" charset="77"/>
                </a:rPr>
                <a:t>Streaming, games, apps	$20</a:t>
              </a:r>
            </a:p>
            <a:p>
              <a:pPr>
                <a:lnSpc>
                  <a:spcPct val="160000"/>
                </a:lnSpc>
                <a:spcAft>
                  <a:spcPts val="800"/>
                </a:spcAft>
                <a:tabLst>
                  <a:tab pos="3474720" algn="l"/>
                </a:tabLst>
              </a:pPr>
              <a:r>
                <a:rPr lang="en-US" sz="2100" dirty="0">
                  <a:solidFill>
                    <a:srgbClr val="335B6F"/>
                  </a:solidFill>
                  <a:latin typeface="DM Sans 14pt" pitchFamily="2" charset="77"/>
                </a:rPr>
                <a:t>Meals out	$30</a:t>
              </a:r>
            </a:p>
            <a:p>
              <a:pPr>
                <a:lnSpc>
                  <a:spcPct val="160000"/>
                </a:lnSpc>
                <a:spcAft>
                  <a:spcPts val="800"/>
                </a:spcAft>
                <a:tabLst>
                  <a:tab pos="3474720" algn="l"/>
                </a:tabLst>
              </a:pPr>
              <a:r>
                <a:rPr lang="en-US" sz="2100" dirty="0">
                  <a:solidFill>
                    <a:srgbClr val="335B6F"/>
                  </a:solidFill>
                  <a:latin typeface="DM Sans 14pt" pitchFamily="2" charset="77"/>
                </a:rPr>
                <a:t>Entertainment, music	$50</a:t>
              </a:r>
            </a:p>
            <a:p>
              <a:pPr>
                <a:lnSpc>
                  <a:spcPct val="160000"/>
                </a:lnSpc>
                <a:spcAft>
                  <a:spcPts val="800"/>
                </a:spcAft>
                <a:tabLst>
                  <a:tab pos="3474720" algn="l"/>
                </a:tabLst>
              </a:pPr>
              <a:r>
                <a:rPr lang="en-US" sz="2100" dirty="0">
                  <a:solidFill>
                    <a:srgbClr val="335B6F"/>
                  </a:solidFill>
                  <a:latin typeface="DM Sans 14pt" pitchFamily="2" charset="77"/>
                </a:rPr>
                <a:t>Cellphone plan	$30</a:t>
              </a:r>
            </a:p>
          </p:txBody>
        </p:sp>
        <p:sp>
          <p:nvSpPr>
            <p:cNvPr id="18" name="TextBox 17">
              <a:extLst>
                <a:ext uri="{FF2B5EF4-FFF2-40B4-BE49-F238E27FC236}">
                  <a16:creationId xmlns:a16="http://schemas.microsoft.com/office/drawing/2014/main" id="{43B37FA2-5AC4-E057-094E-D512F30B5601}"/>
                </a:ext>
              </a:extLst>
            </p:cNvPr>
            <p:cNvSpPr txBox="1"/>
            <p:nvPr/>
          </p:nvSpPr>
          <p:spPr>
            <a:xfrm>
              <a:off x="5415773" y="1673257"/>
              <a:ext cx="4571189" cy="540404"/>
            </a:xfrm>
            <a:prstGeom prst="rect">
              <a:avLst/>
            </a:prstGeom>
            <a:noFill/>
          </p:spPr>
          <p:txBody>
            <a:bodyPr wrap="square" rtlCol="0">
              <a:spAutoFit/>
            </a:bodyPr>
            <a:lstStyle/>
            <a:p>
              <a:pPr>
                <a:lnSpc>
                  <a:spcPct val="130000"/>
                </a:lnSpc>
                <a:spcAft>
                  <a:spcPts val="1200"/>
                </a:spcAft>
              </a:pPr>
              <a:r>
                <a:rPr lang="en-US" sz="2400" b="1" dirty="0">
                  <a:solidFill>
                    <a:srgbClr val="335B6F"/>
                  </a:solidFill>
                  <a:latin typeface="DM Sans 14pt" pitchFamily="2" charset="77"/>
                </a:rPr>
                <a:t>Possible monthly expenses:</a:t>
              </a:r>
            </a:p>
          </p:txBody>
        </p:sp>
      </p:grpSp>
      <p:sp>
        <p:nvSpPr>
          <p:cNvPr id="2" name="Title 1">
            <a:extLst>
              <a:ext uri="{FF2B5EF4-FFF2-40B4-BE49-F238E27FC236}">
                <a16:creationId xmlns:a16="http://schemas.microsoft.com/office/drawing/2014/main" id="{07CEB938-ED74-E96A-88D0-E7CD900C84DF}"/>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21267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3EF43C-00A2-44ED-9A5A-54770EB53D9D}">
  <ds:schemaRefs>
    <ds:schemaRef ds:uri="http://schemas.microsoft.com/sharepoint/v3/contenttype/forms"/>
  </ds:schemaRefs>
</ds:datastoreItem>
</file>

<file path=customXml/itemProps2.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13491</TotalTime>
  <Words>5139</Words>
  <Application>Microsoft Macintosh PowerPoint</Application>
  <PresentationFormat>Widescreen</PresentationFormat>
  <Paragraphs>534</Paragraphs>
  <Slides>43</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Aptos</vt:lpstr>
      <vt:lpstr>Arial</vt:lpstr>
      <vt:lpstr>DM Sans 14pt</vt:lpstr>
      <vt:lpstr>DM Sans 14pt SemiBold</vt:lpstr>
      <vt:lpstr>PT Serif</vt:lpstr>
      <vt:lpstr>Symbol</vt:lpstr>
      <vt:lpstr>Office Theme</vt:lpstr>
      <vt:lpstr>Spending  and saving</vt:lpstr>
      <vt:lpstr>What we’ll talk about</vt:lpstr>
      <vt:lpstr>Let’s think about money</vt:lpstr>
      <vt:lpstr>What is a budget? A budget is a plan for your money.</vt:lpstr>
      <vt:lpstr>Why you should  create a budget  </vt:lpstr>
      <vt:lpstr>Let’s talk!</vt:lpstr>
      <vt:lpstr>And another  question</vt:lpstr>
      <vt:lpstr>Let’s get a budget going!</vt:lpstr>
      <vt:lpstr>Let’s get a budget going!</vt:lpstr>
      <vt:lpstr>Hands on example: Building a budget </vt:lpstr>
      <vt:lpstr>Hands on example: Building a budget </vt:lpstr>
      <vt:lpstr>Hands on example: Building a budget </vt:lpstr>
      <vt:lpstr>Hands on example: Building a budget </vt:lpstr>
      <vt:lpstr>Hands on example: Building a budget </vt:lpstr>
      <vt:lpstr>Your goal: Don’t spend it all!</vt:lpstr>
      <vt:lpstr>Let’s talk!</vt:lpstr>
      <vt:lpstr>5 questions to ask yourself before you buy something</vt:lpstr>
      <vt:lpstr>Hands on example: Need vs. want</vt:lpstr>
      <vt:lpstr>Hands on example: Need vs. want</vt:lpstr>
      <vt:lpstr>Hands on example: Need vs. want</vt:lpstr>
      <vt:lpstr>Hands on example: Need vs. want</vt:lpstr>
      <vt:lpstr>Hands on example: Need vs. want</vt:lpstr>
      <vt:lpstr>Needs vs. wants</vt:lpstr>
      <vt:lpstr>Needs vs. wants</vt:lpstr>
      <vt:lpstr>Quiz time!</vt:lpstr>
      <vt:lpstr>Quiz time!</vt:lpstr>
      <vt:lpstr>Quiz time!</vt:lpstr>
      <vt:lpstr>How bank accounts  can help you save</vt:lpstr>
      <vt:lpstr>How bank accounts  can help you save</vt:lpstr>
      <vt:lpstr>Hands on example:  Saving for a want</vt:lpstr>
      <vt:lpstr>Hands on example:  Saving for a want</vt:lpstr>
      <vt:lpstr>Hands on example:  Saving for a want</vt:lpstr>
      <vt:lpstr>Hands on example:  Saving for a want</vt:lpstr>
      <vt:lpstr>Hands on example:  Saving for a want</vt:lpstr>
      <vt:lpstr>What is interest?</vt:lpstr>
      <vt:lpstr>How compounding works</vt:lpstr>
      <vt:lpstr>How compounding works</vt:lpstr>
      <vt:lpstr>How compounding works</vt:lpstr>
      <vt:lpstr>Quiz time!</vt:lpstr>
      <vt:lpstr>Quiz time!</vt:lpstr>
      <vt:lpstr>Quiz time!</vt:lpstr>
      <vt:lpstr>Quiz time!</vt:lpstr>
      <vt:lpstr>Where to keep learning about finance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188</cp:revision>
  <dcterms:created xsi:type="dcterms:W3CDTF">2024-11-25T17:00:50Z</dcterms:created>
  <dcterms:modified xsi:type="dcterms:W3CDTF">2025-05-01T18:27:59Z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