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43"/>
  </p:notesMasterIdLst>
  <p:sldIdLst>
    <p:sldId id="434" r:id="rId5"/>
    <p:sldId id="435" r:id="rId6"/>
    <p:sldId id="472" r:id="rId7"/>
    <p:sldId id="474" r:id="rId8"/>
    <p:sldId id="475" r:id="rId9"/>
    <p:sldId id="518" r:id="rId10"/>
    <p:sldId id="524" r:id="rId11"/>
    <p:sldId id="482" r:id="rId12"/>
    <p:sldId id="483" r:id="rId13"/>
    <p:sldId id="484" r:id="rId14"/>
    <p:sldId id="485" r:id="rId15"/>
    <p:sldId id="486" r:id="rId16"/>
    <p:sldId id="487" r:id="rId17"/>
    <p:sldId id="488" r:id="rId18"/>
    <p:sldId id="489" r:id="rId19"/>
    <p:sldId id="490" r:id="rId20"/>
    <p:sldId id="492" r:id="rId21"/>
    <p:sldId id="491" r:id="rId22"/>
    <p:sldId id="493" r:id="rId23"/>
    <p:sldId id="496" r:id="rId24"/>
    <p:sldId id="497" r:id="rId25"/>
    <p:sldId id="446" r:id="rId26"/>
    <p:sldId id="498" r:id="rId27"/>
    <p:sldId id="499" r:id="rId28"/>
    <p:sldId id="519" r:id="rId29"/>
    <p:sldId id="520" r:id="rId30"/>
    <p:sldId id="507" r:id="rId31"/>
    <p:sldId id="521" r:id="rId32"/>
    <p:sldId id="522" r:id="rId33"/>
    <p:sldId id="508" r:id="rId34"/>
    <p:sldId id="509" r:id="rId35"/>
    <p:sldId id="510" r:id="rId36"/>
    <p:sldId id="513" r:id="rId37"/>
    <p:sldId id="515" r:id="rId38"/>
    <p:sldId id="514" r:id="rId39"/>
    <p:sldId id="523" r:id="rId40"/>
    <p:sldId id="516" r:id="rId41"/>
    <p:sldId id="517" r:id="rId42"/>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279907-1AB5-8B04-4507-FADBBC72A0BB}" name="Brian Fiske" initials="BF" userId="Brian Fiske" providerId="None"/>
  <p188:author id="{67E48E0C-FA79-282A-C45B-705CA1AAD119}" name="Ryan Sullivan" initials="" userId="S::ryan.sullivan@paceco.com::8c0f1c1b-5a1d-41dc-8172-32306e179e16" providerId="AD"/>
  <p188:author id="{DA97622E-5477-8997-ABF4-70728B902ABE}" name="Ellis Harman" initials="" userId="S::ellis.harman@paceco.com::9aa1f1be-24d8-4f37-bbc9-43ffc96b175d" providerId="AD"/>
  <p188:author id="{829A7B50-57F5-8D02-FBC6-FFCE48C0E3B5}" name="Annemarie Tankersley" initials="" userId="S::annemarie.tankersley@paceco.com::81122f53-0e09-42dd-ac09-d0d33beae836" providerId="AD"/>
  <p188:author id="{C5F37171-774A-4F6E-8EBF-9594D12DEFD8}" name="Josh Johnson" initials="" userId="S::josh.johnson@paceco.com::587288b8-4aa3-4c73-b61a-4ac8ff153cf8" providerId="AD"/>
  <p188:author id="{4C18C69B-933D-AFF9-5CA2-EE5463AC61B5}" name="Liz Olech" initials="LO" userId="S::Liz@departmentc.com::fe9f73e2-3368-49f0-b87e-e6d5c4c3dc93" providerId="AD"/>
  <p188:author id="{20B9C89B-D721-7A06-D237-B27B9549DF7E}" name="Wallace, Bonnie J" initials="BW" userId="S::bonnie.wallace@wellsfargo.com::aca0fa15-0c16-49f9-abbc-7e676f0bfe20" providerId="AD"/>
  <p188:author id="{0B5177D6-04D9-5B3D-2489-ACAD2B37B9FE}" name="Michael Meder" initials="" userId="S::michael.meder@paceco.com::1b339ae4-55ae-4fed-9448-e307f236df6e" providerId="AD"/>
  <p188:author id="{317B8EDA-091B-692F-10D7-8207944963E8}" name="Bendixen, Stacie A." initials="SB" userId="S::Stacie.A.Bendixen@wellsfargo.com::698840ef-b525-4155-9ab0-c0c06c6a24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96C"/>
    <a:srgbClr val="F9F8F5"/>
    <a:srgbClr val="FAF8F5"/>
    <a:srgbClr val="FF691B"/>
    <a:srgbClr val="335B6F"/>
    <a:srgbClr val="0E8789"/>
    <a:srgbClr val="D9E8E5"/>
    <a:srgbClr val="E6F0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14" autoAdjust="0"/>
    <p:restoredTop sz="69674" autoAdjust="0"/>
  </p:normalViewPr>
  <p:slideViewPr>
    <p:cSldViewPr snapToGrid="0">
      <p:cViewPr varScale="1">
        <p:scale>
          <a:sx n="134" d="100"/>
          <a:sy n="134" d="100"/>
        </p:scale>
        <p:origin x="1688" y="184"/>
      </p:cViewPr>
      <p:guideLst/>
    </p:cSldViewPr>
  </p:slideViewPr>
  <p:outlineViewPr>
    <p:cViewPr>
      <p:scale>
        <a:sx n="33" d="100"/>
        <a:sy n="33" d="100"/>
      </p:scale>
      <p:origin x="0" y="0"/>
    </p:cViewPr>
  </p:outlineViewPr>
  <p:notesTextViewPr>
    <p:cViewPr>
      <p:scale>
        <a:sx n="105" d="100"/>
        <a:sy n="105" d="100"/>
      </p:scale>
      <p:origin x="0" y="0"/>
    </p:cViewPr>
  </p:notesTextViewPr>
  <p:notesViewPr>
    <p:cSldViewPr snapToGrid="0">
      <p:cViewPr varScale="1">
        <p:scale>
          <a:sx n="118" d="100"/>
          <a:sy n="118" d="100"/>
        </p:scale>
        <p:origin x="4576"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DM Sans 14pt" pitchFamily="2"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DM Sans 14pt" pitchFamily="2" charset="77"/>
              </a:defRPr>
            </a:lvl1pPr>
          </a:lstStyle>
          <a:p>
            <a:fld id="{EF0BC26A-DE73-5146-9E43-5B76E5120D95}" type="datetimeFigureOut">
              <a:rPr lang="en-US" smtClean="0"/>
              <a:pPr/>
              <a:t>5/1/25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DM Sans 14pt"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DM Sans 14pt" pitchFamily="2" charset="77"/>
              </a:defRPr>
            </a:lvl1pPr>
          </a:lstStyle>
          <a:p>
            <a:fld id="{D1FAD281-2645-F444-92DF-A66E3942A68D}" type="slidenum">
              <a:rPr lang="en-US" smtClean="0"/>
              <a:pPr/>
              <a:t>‹#›</a:t>
            </a:fld>
            <a:endParaRPr lang="en-US" dirty="0"/>
          </a:p>
        </p:txBody>
      </p:sp>
    </p:spTree>
    <p:extLst>
      <p:ext uri="{BB962C8B-B14F-4D97-AF65-F5344CB8AC3E}">
        <p14:creationId xmlns:p14="http://schemas.microsoft.com/office/powerpoint/2010/main" val="507251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DM Sans 14pt" pitchFamily="2" charset="77"/>
        <a:ea typeface="+mn-ea"/>
        <a:cs typeface="+mn-cs"/>
      </a:defRPr>
    </a:lvl1pPr>
    <a:lvl2pPr marL="457200" algn="l" defTabSz="914400" rtl="0" eaLnBrk="1" latinLnBrk="0" hangingPunct="1">
      <a:defRPr sz="1200" b="0" i="0" kern="1200">
        <a:solidFill>
          <a:schemeClr val="tx1"/>
        </a:solidFill>
        <a:latin typeface="DM Sans 14pt" pitchFamily="2" charset="77"/>
        <a:ea typeface="+mn-ea"/>
        <a:cs typeface="+mn-cs"/>
      </a:defRPr>
    </a:lvl2pPr>
    <a:lvl3pPr marL="914400" algn="l" defTabSz="914400" rtl="0" eaLnBrk="1" latinLnBrk="0" hangingPunct="1">
      <a:defRPr sz="1200" b="0" i="0" kern="1200">
        <a:solidFill>
          <a:schemeClr val="tx1"/>
        </a:solidFill>
        <a:latin typeface="DM Sans 14pt" pitchFamily="2" charset="77"/>
        <a:ea typeface="+mn-ea"/>
        <a:cs typeface="+mn-cs"/>
      </a:defRPr>
    </a:lvl3pPr>
    <a:lvl4pPr marL="1371600" algn="l" defTabSz="914400" rtl="0" eaLnBrk="1" latinLnBrk="0" hangingPunct="1">
      <a:defRPr sz="1200" b="0" i="0" kern="1200">
        <a:solidFill>
          <a:schemeClr val="tx1"/>
        </a:solidFill>
        <a:latin typeface="DM Sans 14pt" pitchFamily="2" charset="77"/>
        <a:ea typeface="+mn-ea"/>
        <a:cs typeface="+mn-cs"/>
      </a:defRPr>
    </a:lvl4pPr>
    <a:lvl5pPr marL="1828800" algn="l" defTabSz="914400" rtl="0" eaLnBrk="1" latinLnBrk="0" hangingPunct="1">
      <a:defRPr sz="1200" b="0" i="0" kern="1200">
        <a:solidFill>
          <a:schemeClr val="tx1"/>
        </a:solidFill>
        <a:latin typeface="DM Sans 14p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ATTENTION, SPEAKER!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Please do not change any of the content on the slides!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Please share in Presenter Mode/Slide Show Mode because there are animations and transitions to help emphasize points and help keep your audience engaged.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Practice your presentation in advance </a:t>
            </a:r>
            <a:r>
              <a:rPr lang="en-US" sz="1200" b="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to make sure you know how the slide transitions work, especially for the quizzes.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Each slide includes voiceover notes to help you, but reviewing and practicing the entire presentation before sharing it with an audience will help you prepare. </a:t>
            </a:r>
            <a:r>
              <a:rPr lang="en-US" sz="1000" i="1" dirty="0">
                <a:solidFill>
                  <a:srgbClr val="3F3F3F"/>
                </a:solidFill>
                <a:effectLst/>
                <a:latin typeface="Arial" panose="020B0604020202020204" pitchFamily="34" charset="0"/>
                <a:cs typeface="Times New Roman" panose="02020603050405020304" pitchFamily="18" charset="0"/>
              </a:rPr>
              <a:t>W</a:t>
            </a:r>
            <a:r>
              <a:rPr lang="en-US" sz="100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e suggest that you customize the voiceover notes to help you speak to your particular audience.</a:t>
            </a:r>
            <a:endParaRPr lang="en-US" i="1" dirty="0"/>
          </a:p>
          <a:p>
            <a:endParaRPr lang="en-US" dirty="0"/>
          </a:p>
          <a:p>
            <a:endParaRPr lang="en-US" dirty="0"/>
          </a:p>
          <a:p>
            <a:r>
              <a:rPr lang="en-US" dirty="0"/>
              <a:t>VOICEOVER FOR THIS SLIDE: </a:t>
            </a:r>
          </a:p>
          <a:p>
            <a:endParaRPr lang="en-US" dirty="0"/>
          </a:p>
          <a:p>
            <a:r>
              <a:rPr lang="en-US" dirty="0"/>
              <a:t>This presentation is all about the basics of spending and saving, which are the basic building blocks of learning how to manage your money. </a:t>
            </a:r>
          </a:p>
          <a:p>
            <a:endParaRPr lang="en-US" dirty="0"/>
          </a:p>
          <a:p>
            <a:r>
              <a:rPr lang="en-US" dirty="0"/>
              <a:t>Because the truth is, understanding the basics of managing money can really set you up for success in the future. This isn’t just about not spending all the money you get. It’s about knowing where your money goes so you can make decisions that help you get ahead. </a:t>
            </a:r>
          </a:p>
          <a:p>
            <a:endParaRPr lang="en-US" dirty="0"/>
          </a:p>
          <a:p>
            <a:r>
              <a:rPr lang="en-US" dirty="0"/>
              <a:t>Of course, we’ll cover a lot of information in this presentation. But another key thing to think about is the role a bank could play in how you manage your spending and saving. Bank accounts like checking and savings accounts can really simplify the process of knowing where your money goes. </a:t>
            </a:r>
          </a:p>
          <a:p>
            <a:endParaRPr lang="en-US" dirty="0"/>
          </a:p>
          <a:p>
            <a:r>
              <a:rPr lang="en-US" dirty="0"/>
              <a:t>But before we go too deep into that subject, let’s talk about spending and saving. </a:t>
            </a:r>
          </a:p>
        </p:txBody>
      </p:sp>
      <p:sp>
        <p:nvSpPr>
          <p:cNvPr id="4" name="Slide Number Placeholder 3"/>
          <p:cNvSpPr>
            <a:spLocks noGrp="1"/>
          </p:cNvSpPr>
          <p:nvPr>
            <p:ph type="sldNum" sz="quarter" idx="5"/>
          </p:nvPr>
        </p:nvSpPr>
        <p:spPr/>
        <p:txBody>
          <a:bodyPr/>
          <a:lstStyle/>
          <a:p>
            <a:fld id="{D1FAD281-2645-F444-92DF-A66E3942A68D}" type="slidenum">
              <a:rPr lang="en-US" smtClean="0"/>
              <a:pPr/>
              <a:t>1</a:t>
            </a:fld>
            <a:endParaRPr lang="en-US" dirty="0"/>
          </a:p>
        </p:txBody>
      </p:sp>
    </p:spTree>
    <p:extLst>
      <p:ext uri="{BB962C8B-B14F-4D97-AF65-F5344CB8AC3E}">
        <p14:creationId xmlns:p14="http://schemas.microsoft.com/office/powerpoint/2010/main" val="406863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58A11-C0BA-1720-4E71-C026138C03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7D2B2-3365-39EE-A279-17CE35750F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ABA15-BD5E-0CF9-9C23-0EC060DAC5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endParaRPr lang="en-US" dirty="0"/>
          </a:p>
        </p:txBody>
      </p:sp>
      <p:sp>
        <p:nvSpPr>
          <p:cNvPr id="4" name="Slide Number Placeholder 3">
            <a:extLst>
              <a:ext uri="{FF2B5EF4-FFF2-40B4-BE49-F238E27FC236}">
                <a16:creationId xmlns:a16="http://schemas.microsoft.com/office/drawing/2014/main" id="{4DF03E63-156F-9876-255E-210558CE222A}"/>
              </a:ext>
            </a:extLst>
          </p:cNvPr>
          <p:cNvSpPr>
            <a:spLocks noGrp="1"/>
          </p:cNvSpPr>
          <p:nvPr>
            <p:ph type="sldNum" sz="quarter" idx="5"/>
          </p:nvPr>
        </p:nvSpPr>
        <p:spPr/>
        <p:txBody>
          <a:bodyPr/>
          <a:lstStyle/>
          <a:p>
            <a:fld id="{D1FAD281-2645-F444-92DF-A66E3942A68D}" type="slidenum">
              <a:rPr lang="en-US" smtClean="0"/>
              <a:pPr/>
              <a:t>10</a:t>
            </a:fld>
            <a:endParaRPr lang="en-US" dirty="0"/>
          </a:p>
        </p:txBody>
      </p:sp>
    </p:spTree>
    <p:extLst>
      <p:ext uri="{BB962C8B-B14F-4D97-AF65-F5344CB8AC3E}">
        <p14:creationId xmlns:p14="http://schemas.microsoft.com/office/powerpoint/2010/main" val="4131169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7EE93-672F-34E2-D013-8E84D24B7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06CA5-6BB6-9EDC-5E37-302A07495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35A6EC-C1E6-2591-EB1A-3294B707D9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endParaRPr lang="en-US" dirty="0"/>
          </a:p>
        </p:txBody>
      </p:sp>
      <p:sp>
        <p:nvSpPr>
          <p:cNvPr id="4" name="Slide Number Placeholder 3">
            <a:extLst>
              <a:ext uri="{FF2B5EF4-FFF2-40B4-BE49-F238E27FC236}">
                <a16:creationId xmlns:a16="http://schemas.microsoft.com/office/drawing/2014/main" id="{385F22C3-0693-C37B-64EF-E24CDBB05D9F}"/>
              </a:ext>
            </a:extLst>
          </p:cNvPr>
          <p:cNvSpPr>
            <a:spLocks noGrp="1"/>
          </p:cNvSpPr>
          <p:nvPr>
            <p:ph type="sldNum" sz="quarter" idx="5"/>
          </p:nvPr>
        </p:nvSpPr>
        <p:spPr/>
        <p:txBody>
          <a:bodyPr/>
          <a:lstStyle/>
          <a:p>
            <a:fld id="{D1FAD281-2645-F444-92DF-A66E3942A68D}" type="slidenum">
              <a:rPr lang="en-US" smtClean="0"/>
              <a:pPr/>
              <a:t>11</a:t>
            </a:fld>
            <a:endParaRPr lang="en-US" dirty="0"/>
          </a:p>
        </p:txBody>
      </p:sp>
    </p:spTree>
    <p:extLst>
      <p:ext uri="{BB962C8B-B14F-4D97-AF65-F5344CB8AC3E}">
        <p14:creationId xmlns:p14="http://schemas.microsoft.com/office/powerpoint/2010/main" val="1918154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CE8F1-37C2-9762-535D-20C99D6E4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82CB6D-CDAC-5F90-5B73-542198B9C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62F9A-CF20-D389-C622-AB2D42E024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Another good thing about Margo’s plan: While she’s mapping out in advance where she wants her money to go, it also gives her something to measure against at the end of the month. </a:t>
            </a:r>
          </a:p>
          <a:p>
            <a:endParaRPr lang="en-US" dirty="0"/>
          </a:p>
          <a:p>
            <a:r>
              <a:rPr lang="en-US" dirty="0"/>
              <a:t>Did her spending go as planned? She can track and make adjustments over time so her budget gets more and more accurate — which also will help her see where she might be able to cut back to save more if she needs to.</a:t>
            </a:r>
          </a:p>
          <a:p>
            <a:r>
              <a:rPr lang="en-US" dirty="0"/>
              <a:t> </a:t>
            </a:r>
          </a:p>
          <a:p>
            <a:r>
              <a:rPr lang="en-US" dirty="0"/>
              <a:t>Because remember … </a:t>
            </a:r>
            <a:endParaRPr lang="en-US" i="1" dirty="0"/>
          </a:p>
          <a:p>
            <a:endParaRPr lang="en-US" i="1" dirty="0"/>
          </a:p>
          <a:p>
            <a:r>
              <a:rPr lang="en-US" i="1" dirty="0"/>
              <a:t>[Advance to the next slide.]</a:t>
            </a:r>
          </a:p>
          <a:p>
            <a:endParaRPr lang="en-US" dirty="0"/>
          </a:p>
        </p:txBody>
      </p:sp>
      <p:sp>
        <p:nvSpPr>
          <p:cNvPr id="4" name="Slide Number Placeholder 3">
            <a:extLst>
              <a:ext uri="{FF2B5EF4-FFF2-40B4-BE49-F238E27FC236}">
                <a16:creationId xmlns:a16="http://schemas.microsoft.com/office/drawing/2014/main" id="{9B0F8EA5-AF08-476B-DD3E-07A72FA40830}"/>
              </a:ext>
            </a:extLst>
          </p:cNvPr>
          <p:cNvSpPr>
            <a:spLocks noGrp="1"/>
          </p:cNvSpPr>
          <p:nvPr>
            <p:ph type="sldNum" sz="quarter" idx="5"/>
          </p:nvPr>
        </p:nvSpPr>
        <p:spPr/>
        <p:txBody>
          <a:bodyPr/>
          <a:lstStyle/>
          <a:p>
            <a:fld id="{D1FAD281-2645-F444-92DF-A66E3942A68D}" type="slidenum">
              <a:rPr lang="en-US" smtClean="0"/>
              <a:pPr/>
              <a:t>12</a:t>
            </a:fld>
            <a:endParaRPr lang="en-US" dirty="0"/>
          </a:p>
        </p:txBody>
      </p:sp>
    </p:spTree>
    <p:extLst>
      <p:ext uri="{BB962C8B-B14F-4D97-AF65-F5344CB8AC3E}">
        <p14:creationId xmlns:p14="http://schemas.microsoft.com/office/powerpoint/2010/main" val="3522624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 less spending means more saving — and your goal is to try to spend less than you earn. </a:t>
            </a:r>
          </a:p>
          <a:p>
            <a:endParaRPr lang="en-US" dirty="0"/>
          </a:p>
          <a:p>
            <a:r>
              <a:rPr lang="en-US" dirty="0"/>
              <a:t>Saving money will allow you to worry less (you will be able to cover unexpected expenses and hit money goals, as we talked about) and give you financial freedom as you get older. Living paycheck to paycheck — with no savings — can be stressful!</a:t>
            </a:r>
          </a:p>
          <a:p>
            <a:endParaRPr lang="en-US" dirty="0"/>
          </a:p>
          <a:p>
            <a:r>
              <a:rPr lang="en-US" dirty="0"/>
              <a:t>It can also lead to debt. Debt occurs when you borrow money — maybe you spent $100 on new clothes with a credit card, but you only have $80 in your account to pay your credit card bill. </a:t>
            </a:r>
          </a:p>
          <a:p>
            <a:endParaRPr lang="en-US" dirty="0"/>
          </a:p>
          <a:p>
            <a:r>
              <a:rPr lang="en-US" dirty="0"/>
              <a:t>In this case, you borrowed money from the credit card company, and now you have to pay it back — with interest. </a:t>
            </a:r>
          </a:p>
          <a:p>
            <a:endParaRPr lang="en-US" dirty="0"/>
          </a:p>
          <a:p>
            <a:r>
              <a:rPr lang="en-US" dirty="0"/>
              <a:t>Instead of just owing $20 the next month, you owe $20 plus the interest on the credit card, which is typically around 24% a year. So on your next bill, you’d owe $20.40. That number keeps growing each month, until you completely pay off your credit card bill.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13</a:t>
            </a:fld>
            <a:endParaRPr lang="en-US" dirty="0"/>
          </a:p>
        </p:txBody>
      </p:sp>
    </p:spTree>
    <p:extLst>
      <p:ext uri="{BB962C8B-B14F-4D97-AF65-F5344CB8AC3E}">
        <p14:creationId xmlns:p14="http://schemas.microsoft.com/office/powerpoint/2010/main" val="17441828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you ever spent money on something and regretted it later?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Consider sharing a story about a time when this happened to you.]</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14</a:t>
            </a:fld>
            <a:endParaRPr lang="en-US" dirty="0"/>
          </a:p>
        </p:txBody>
      </p:sp>
    </p:spTree>
    <p:extLst>
      <p:ext uri="{BB962C8B-B14F-4D97-AF65-F5344CB8AC3E}">
        <p14:creationId xmlns:p14="http://schemas.microsoft.com/office/powerpoint/2010/main" val="680565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can be really hard not to buy something we really want — something you unexpectedly see and think is just awesome.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those kinds of impulse purchases, which happen when you make a sudden decision to buy something, can really hurt your ability to save. The thing is, we </a:t>
            </a:r>
            <a:r>
              <a:rPr lang="en-US" i="1" dirty="0"/>
              <a:t>all </a:t>
            </a:r>
            <a:r>
              <a:rPr lang="en-US" i="0" dirty="0"/>
              <a:t>face these kinds of struggles where we’re wowed by something in the moment and just want to buy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Here’s the thing: To defend against needless spending and to make sure you really need and can use the item that’s calling your name, it can help to ask yourself a few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0" dirty="0"/>
              <a:t>Will I use it, and how often? Be realistic. Is this really a useful thing that you’re going to use on a regular basis? Or are you going to tire of it quickly?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0" dirty="0"/>
              <a:t>Did you even know about this item before you saw an ad for it or saw it on display in a store? If not, it might not be a need — otherwise you would have been looking for it.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0" dirty="0"/>
              <a:t>Do you have a place to keep it or is it just going to clutter your home?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0" dirty="0"/>
              <a:t>Do you already have something like this? If so, why aren’t you using that thing?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i="0" dirty="0"/>
              <a:t>Do you really need it? This can really be the deciding factor. Sometimes it can help to force yourself to wait a few days before deciding on a big purchase. If it doesn’t feel as important or attractive in a few days, maybe you don’t need to get it.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Running through these questions can help you think through the purchase and hold back if you need 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[Ask:]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other questions could you ask yourself if you’re not sure about buying something?</a:t>
            </a:r>
          </a:p>
        </p:txBody>
      </p:sp>
      <p:sp>
        <p:nvSpPr>
          <p:cNvPr id="4" name="Slide Number Placeholder 3"/>
          <p:cNvSpPr>
            <a:spLocks noGrp="1"/>
          </p:cNvSpPr>
          <p:nvPr>
            <p:ph type="sldNum" sz="quarter" idx="5"/>
          </p:nvPr>
        </p:nvSpPr>
        <p:spPr/>
        <p:txBody>
          <a:bodyPr/>
          <a:lstStyle/>
          <a:p>
            <a:fld id="{D1FAD281-2645-F444-92DF-A66E3942A68D}" type="slidenum">
              <a:rPr lang="en-US" smtClean="0"/>
              <a:pPr/>
              <a:t>15</a:t>
            </a:fld>
            <a:endParaRPr lang="en-US" dirty="0"/>
          </a:p>
        </p:txBody>
      </p:sp>
    </p:spTree>
    <p:extLst>
      <p:ext uri="{BB962C8B-B14F-4D97-AF65-F5344CB8AC3E}">
        <p14:creationId xmlns:p14="http://schemas.microsoft.com/office/powerpoint/2010/main" val="893638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indent="0">
              <a:buNone/>
            </a:pPr>
            <a:endParaRPr lang="en-US" sz="1200" dirty="0"/>
          </a:p>
          <a:p>
            <a:pPr marL="0" indent="0">
              <a:buNone/>
            </a:pPr>
            <a:r>
              <a:rPr lang="en-US" sz="1200" dirty="0"/>
              <a:t>Let’s go through another hands on example — this one helps to show how you can sometimes determine wants vs. needs if you can just give things a little time</a:t>
            </a:r>
            <a:r>
              <a:rPr lang="en-US" sz="1200" i="0" dirty="0"/>
              <a:t>.</a:t>
            </a:r>
          </a:p>
          <a:p>
            <a:pPr marL="0" indent="0">
              <a:buNone/>
            </a:pPr>
            <a:endParaRPr lang="en-US" sz="120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p:txBody>
      </p:sp>
      <p:sp>
        <p:nvSpPr>
          <p:cNvPr id="4" name="Slide Number Placeholder 3"/>
          <p:cNvSpPr>
            <a:spLocks noGrp="1"/>
          </p:cNvSpPr>
          <p:nvPr>
            <p:ph type="sldNum" sz="quarter" idx="5"/>
          </p:nvPr>
        </p:nvSpPr>
        <p:spPr/>
        <p:txBody>
          <a:bodyPr/>
          <a:lstStyle/>
          <a:p>
            <a:fld id="{D1FAD281-2645-F444-92DF-A66E3942A68D}" type="slidenum">
              <a:rPr lang="en-US" smtClean="0"/>
              <a:pPr/>
              <a:t>16</a:t>
            </a:fld>
            <a:endParaRPr lang="en-US" dirty="0"/>
          </a:p>
        </p:txBody>
      </p:sp>
    </p:spTree>
    <p:extLst>
      <p:ext uri="{BB962C8B-B14F-4D97-AF65-F5344CB8AC3E}">
        <p14:creationId xmlns:p14="http://schemas.microsoft.com/office/powerpoint/2010/main" val="1647590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AFFD3-BA7F-B764-8621-9EAF830B02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E08DA7-B4F0-6B50-636D-15FE4E0B2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DAE8EC-0B95-491F-BD58-3E7CEA35D3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p:txBody>
      </p:sp>
      <p:sp>
        <p:nvSpPr>
          <p:cNvPr id="4" name="Slide Number Placeholder 3">
            <a:extLst>
              <a:ext uri="{FF2B5EF4-FFF2-40B4-BE49-F238E27FC236}">
                <a16:creationId xmlns:a16="http://schemas.microsoft.com/office/drawing/2014/main" id="{D7981D29-9A1C-B5CA-CB09-D383B5C6250D}"/>
              </a:ext>
            </a:extLst>
          </p:cNvPr>
          <p:cNvSpPr>
            <a:spLocks noGrp="1"/>
          </p:cNvSpPr>
          <p:nvPr>
            <p:ph type="sldNum" sz="quarter" idx="5"/>
          </p:nvPr>
        </p:nvSpPr>
        <p:spPr/>
        <p:txBody>
          <a:bodyPr/>
          <a:lstStyle/>
          <a:p>
            <a:fld id="{D1FAD281-2645-F444-92DF-A66E3942A68D}" type="slidenum">
              <a:rPr lang="en-US" smtClean="0"/>
              <a:pPr/>
              <a:t>17</a:t>
            </a:fld>
            <a:endParaRPr lang="en-US" dirty="0"/>
          </a:p>
        </p:txBody>
      </p:sp>
    </p:spTree>
    <p:extLst>
      <p:ext uri="{BB962C8B-B14F-4D97-AF65-F5344CB8AC3E}">
        <p14:creationId xmlns:p14="http://schemas.microsoft.com/office/powerpoint/2010/main" val="1959684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54C82-53AA-CBEC-D873-1A1781830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033A1-C8FA-DDD7-9F33-2E8C6A79C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5E8A25-85DB-BCE8-55F0-3F98F9D138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p:txBody>
      </p:sp>
      <p:sp>
        <p:nvSpPr>
          <p:cNvPr id="4" name="Slide Number Placeholder 3">
            <a:extLst>
              <a:ext uri="{FF2B5EF4-FFF2-40B4-BE49-F238E27FC236}">
                <a16:creationId xmlns:a16="http://schemas.microsoft.com/office/drawing/2014/main" id="{88ED448F-6CA3-5EBD-5F77-98F6514EB224}"/>
              </a:ext>
            </a:extLst>
          </p:cNvPr>
          <p:cNvSpPr>
            <a:spLocks noGrp="1"/>
          </p:cNvSpPr>
          <p:nvPr>
            <p:ph type="sldNum" sz="quarter" idx="5"/>
          </p:nvPr>
        </p:nvSpPr>
        <p:spPr/>
        <p:txBody>
          <a:bodyPr/>
          <a:lstStyle/>
          <a:p>
            <a:fld id="{D1FAD281-2645-F444-92DF-A66E3942A68D}" type="slidenum">
              <a:rPr lang="en-US" smtClean="0"/>
              <a:pPr/>
              <a:t>18</a:t>
            </a:fld>
            <a:endParaRPr lang="en-US" dirty="0"/>
          </a:p>
        </p:txBody>
      </p:sp>
    </p:spTree>
    <p:extLst>
      <p:ext uri="{BB962C8B-B14F-4D97-AF65-F5344CB8AC3E}">
        <p14:creationId xmlns:p14="http://schemas.microsoft.com/office/powerpoint/2010/main" val="2580564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8BE0F-7C8E-3693-5500-D18B1B907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79043-A767-2932-BD21-F65242136E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37BD27-86C1-74E7-E8C9-A754585760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pPr marL="0" indent="0">
              <a:buNone/>
            </a:pPr>
            <a:endParaRPr lang="en-US" sz="12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[P</a:t>
            </a:r>
            <a:r>
              <a:rPr lang="en-US" i="1" dirty="0"/>
              <a:t>ause for animation.]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indent="0">
              <a:buNone/>
            </a:pPr>
            <a:endParaRPr lang="en-US" sz="1200" dirty="0"/>
          </a:p>
          <a:p>
            <a:pPr marL="0" indent="0">
              <a:buNone/>
            </a:pPr>
            <a:r>
              <a:rPr lang="en-US" sz="1200" dirty="0"/>
              <a:t>The good thing about determining if something is a want or a need is that it’s like any other skill: The more you practice, the better you will get at figuring out wants vs. needs, and the better you’ll be able to avoid impulse purchases.</a:t>
            </a:r>
          </a:p>
        </p:txBody>
      </p:sp>
      <p:sp>
        <p:nvSpPr>
          <p:cNvPr id="4" name="Slide Number Placeholder 3">
            <a:extLst>
              <a:ext uri="{FF2B5EF4-FFF2-40B4-BE49-F238E27FC236}">
                <a16:creationId xmlns:a16="http://schemas.microsoft.com/office/drawing/2014/main" id="{83CD66BF-D5C6-50D7-9B5F-6F2CA380E52A}"/>
              </a:ext>
            </a:extLst>
          </p:cNvPr>
          <p:cNvSpPr>
            <a:spLocks noGrp="1"/>
          </p:cNvSpPr>
          <p:nvPr>
            <p:ph type="sldNum" sz="quarter" idx="5"/>
          </p:nvPr>
        </p:nvSpPr>
        <p:spPr/>
        <p:txBody>
          <a:bodyPr/>
          <a:lstStyle/>
          <a:p>
            <a:fld id="{D1FAD281-2645-F444-92DF-A66E3942A68D}" type="slidenum">
              <a:rPr lang="en-US" smtClean="0"/>
              <a:pPr/>
              <a:t>19</a:t>
            </a:fld>
            <a:endParaRPr lang="en-US" dirty="0"/>
          </a:p>
        </p:txBody>
      </p:sp>
    </p:spTree>
    <p:extLst>
      <p:ext uri="{BB962C8B-B14F-4D97-AF65-F5344CB8AC3E}">
        <p14:creationId xmlns:p14="http://schemas.microsoft.com/office/powerpoint/2010/main" val="69431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Here’s a quick look at some of the things we’ll be talking about today. We’ll start with some of the basics, which really starts with understanding what a budget is and how to create one. </a:t>
            </a:r>
          </a:p>
          <a:p>
            <a:endParaRPr lang="en-US" dirty="0"/>
          </a:p>
          <a:p>
            <a:r>
              <a:rPr lang="en-US" dirty="0"/>
              <a:t>We’ll talk about why it’s important to spend less than you earn. </a:t>
            </a:r>
          </a:p>
          <a:p>
            <a:endParaRPr lang="en-US" dirty="0"/>
          </a:p>
          <a:p>
            <a:r>
              <a:rPr lang="en-US" dirty="0"/>
              <a:t>We’ll discuss things like wants vs. needs, and what it takes to save for a big purchase. </a:t>
            </a:r>
          </a:p>
          <a:p>
            <a:endParaRPr lang="en-US" dirty="0"/>
          </a:p>
          <a:p>
            <a:r>
              <a:rPr lang="en-US" dirty="0"/>
              <a:t>We’ll also explain a bit about interest — both the good and the not-so-good about interest and how it can impact your ability to save. </a:t>
            </a:r>
          </a:p>
          <a:p>
            <a:endParaRPr lang="en-US" dirty="0"/>
          </a:p>
          <a:p>
            <a:r>
              <a:rPr lang="en-US" dirty="0"/>
              <a:t>And we’ll talk about where you can go to keep learning more about lots of money topics that can help you out in life.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a:t>
            </a:fld>
            <a:endParaRPr lang="en-US" dirty="0"/>
          </a:p>
        </p:txBody>
      </p:sp>
    </p:spTree>
    <p:extLst>
      <p:ext uri="{BB962C8B-B14F-4D97-AF65-F5344CB8AC3E}">
        <p14:creationId xmlns:p14="http://schemas.microsoft.com/office/powerpoint/2010/main" val="818518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dirty="0"/>
              <a:t>VOICEOVER FOR THIS SLIDE: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Arial" panose="020B0604020202020204" pitchFamily="34" charset="0"/>
              </a:rPr>
              <a:t>As you get older and take on more responsibilities, it will get more and more important for you to be able to differentiate between wants and needs.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Arial" panose="020B0604020202020204" pitchFamily="34" charset="0"/>
              </a:rPr>
              <a:t>Remember, needs are necessary for survival, so you need to spend money on them.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Needs could be food, water, shelter, clothing, and medicine.</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i="1" kern="100" dirty="0">
                <a:effectLst/>
                <a:latin typeface="Aptos" panose="020B0004020202020204" pitchFamily="34" charset="0"/>
                <a:ea typeface="Aptos" panose="020B0004020202020204" pitchFamily="34" charset="0"/>
                <a:cs typeface="Arial" panose="020B0604020202020204" pitchFamily="34" charset="0"/>
              </a:rPr>
              <a:t>[Ask:]</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What else would you add to this list of needs? </a:t>
            </a:r>
          </a:p>
        </p:txBody>
      </p:sp>
      <p:sp>
        <p:nvSpPr>
          <p:cNvPr id="4" name="Slide Number Placeholder 3"/>
          <p:cNvSpPr>
            <a:spLocks noGrp="1"/>
          </p:cNvSpPr>
          <p:nvPr>
            <p:ph type="sldNum" sz="quarter" idx="5"/>
          </p:nvPr>
        </p:nvSpPr>
        <p:spPr/>
        <p:txBody>
          <a:bodyPr/>
          <a:lstStyle/>
          <a:p>
            <a:fld id="{D1FAD281-2645-F444-92DF-A66E3942A68D}" type="slidenum">
              <a:rPr lang="en-US" smtClean="0"/>
              <a:pPr/>
              <a:t>20</a:t>
            </a:fld>
            <a:endParaRPr lang="en-US" dirty="0"/>
          </a:p>
        </p:txBody>
      </p:sp>
    </p:spTree>
    <p:extLst>
      <p:ext uri="{BB962C8B-B14F-4D97-AF65-F5344CB8AC3E}">
        <p14:creationId xmlns:p14="http://schemas.microsoft.com/office/powerpoint/2010/main" val="589289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42700-88CF-3A37-27BC-5B6EED44E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B75363-9AA6-2C98-F6A8-61CD7F68EA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435AF-2C5D-5ADB-4C02-99E1CDFB27EE}"/>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dirty="0"/>
              <a:t>VOICEOVER FOR THIS SLIDE: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Arial" panose="020B0604020202020204" pitchFamily="34" charset="0"/>
              </a:rPr>
              <a:t>So what are wants?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Arial" panose="020B0604020202020204" pitchFamily="34" charset="0"/>
              </a:rPr>
              <a:t>They’re things that would be nice to have, but they aren’t necessary for survival. You could definitely get by without them.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nSpc>
                <a:spcPct val="107000"/>
              </a:lnSpc>
              <a:buFont typeface="Symbol" panose="05050102010706020507" pitchFamily="18" charset="2"/>
              <a:buNone/>
            </a:pPr>
            <a:r>
              <a:rPr lang="en-US" sz="1200" kern="100" dirty="0">
                <a:effectLst/>
                <a:latin typeface="Aptos" panose="020B0004020202020204" pitchFamily="34" charset="0"/>
                <a:ea typeface="Aptos" panose="020B0004020202020204" pitchFamily="34" charset="0"/>
                <a:cs typeface="Arial" panose="020B0604020202020204" pitchFamily="34" charset="0"/>
              </a:rPr>
              <a:t>Wants could be electronics, video games, fancy cars, or vacations. </a:t>
            </a:r>
          </a:p>
          <a:p>
            <a:pPr marL="0" marR="0" lvl="0" indent="0">
              <a:lnSpc>
                <a:spcPct val="107000"/>
              </a:lnSpc>
              <a:buFont typeface="Symbol" panose="05050102010706020507" pitchFamily="18" charset="2"/>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b="0" i="1" kern="100" dirty="0">
                <a:effectLst/>
                <a:latin typeface="Aptos" panose="020B0004020202020204" pitchFamily="34" charset="0"/>
                <a:ea typeface="Aptos" panose="020B0004020202020204" pitchFamily="34" charset="0"/>
                <a:cs typeface="Arial" panose="020B0604020202020204" pitchFamily="34" charset="0"/>
              </a:rPr>
              <a:t>[Ask:]</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200" b="0" i="1"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What else would you add to this list of possible wants?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Do you think it’s OK to purchase things like this? When would that be OK?</a:t>
            </a:r>
          </a:p>
          <a:p>
            <a:endParaRPr lang="en-US" dirty="0"/>
          </a:p>
          <a:p>
            <a:endParaRPr lang="en-US" dirty="0"/>
          </a:p>
        </p:txBody>
      </p:sp>
      <p:sp>
        <p:nvSpPr>
          <p:cNvPr id="4" name="Slide Number Placeholder 3">
            <a:extLst>
              <a:ext uri="{FF2B5EF4-FFF2-40B4-BE49-F238E27FC236}">
                <a16:creationId xmlns:a16="http://schemas.microsoft.com/office/drawing/2014/main" id="{8BBA8221-04FA-CA43-5558-FB912168B292}"/>
              </a:ext>
            </a:extLst>
          </p:cNvPr>
          <p:cNvSpPr>
            <a:spLocks noGrp="1"/>
          </p:cNvSpPr>
          <p:nvPr>
            <p:ph type="sldNum" sz="quarter" idx="5"/>
          </p:nvPr>
        </p:nvSpPr>
        <p:spPr/>
        <p:txBody>
          <a:bodyPr/>
          <a:lstStyle/>
          <a:p>
            <a:fld id="{D1FAD281-2645-F444-92DF-A66E3942A68D}" type="slidenum">
              <a:rPr lang="en-US" smtClean="0"/>
              <a:pPr/>
              <a:t>21</a:t>
            </a:fld>
            <a:endParaRPr lang="en-US" dirty="0"/>
          </a:p>
        </p:txBody>
      </p:sp>
    </p:spTree>
    <p:extLst>
      <p:ext uri="{BB962C8B-B14F-4D97-AF65-F5344CB8AC3E}">
        <p14:creationId xmlns:p14="http://schemas.microsoft.com/office/powerpoint/2010/main" val="4248380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OK, let’s put some of this into practice and see how well you can spot wants vs. needs. </a:t>
            </a:r>
          </a:p>
          <a:p>
            <a:endParaRPr lang="en-US" dirty="0"/>
          </a:p>
          <a:p>
            <a:r>
              <a:rPr lang="en-US" dirty="0"/>
              <a:t>Let’s start with this one. Which one is the want, and which is the need?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22</a:t>
            </a:fld>
            <a:endParaRPr lang="en-US" dirty="0"/>
          </a:p>
        </p:txBody>
      </p:sp>
    </p:spTree>
    <p:extLst>
      <p:ext uri="{BB962C8B-B14F-4D97-AF65-F5344CB8AC3E}">
        <p14:creationId xmlns:p14="http://schemas.microsoft.com/office/powerpoint/2010/main" val="3132731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D9240-B6C9-4F23-AAD5-E0E9AC434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24ADF5-887E-D48A-9B22-2BCACA325C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3F072-DA16-A948-1902-79F9FE07B6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And how about this one? Which one is the want, and which is the need?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a:p>
            <a:endParaRPr lang="en-US" dirty="0"/>
          </a:p>
        </p:txBody>
      </p:sp>
      <p:sp>
        <p:nvSpPr>
          <p:cNvPr id="4" name="Slide Number Placeholder 3">
            <a:extLst>
              <a:ext uri="{FF2B5EF4-FFF2-40B4-BE49-F238E27FC236}">
                <a16:creationId xmlns:a16="http://schemas.microsoft.com/office/drawing/2014/main" id="{43ED2D55-2DD6-4CE4-EDFC-B3A035204117}"/>
              </a:ext>
            </a:extLst>
          </p:cNvPr>
          <p:cNvSpPr>
            <a:spLocks noGrp="1"/>
          </p:cNvSpPr>
          <p:nvPr>
            <p:ph type="sldNum" sz="quarter" idx="5"/>
          </p:nvPr>
        </p:nvSpPr>
        <p:spPr/>
        <p:txBody>
          <a:bodyPr/>
          <a:lstStyle/>
          <a:p>
            <a:fld id="{D1FAD281-2645-F444-92DF-A66E3942A68D}" type="slidenum">
              <a:rPr lang="en-US" smtClean="0"/>
              <a:pPr/>
              <a:t>23</a:t>
            </a:fld>
            <a:endParaRPr lang="en-US" dirty="0"/>
          </a:p>
        </p:txBody>
      </p:sp>
    </p:spTree>
    <p:extLst>
      <p:ext uri="{BB962C8B-B14F-4D97-AF65-F5344CB8AC3E}">
        <p14:creationId xmlns:p14="http://schemas.microsoft.com/office/powerpoint/2010/main" val="32208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8A81A-72EA-D78D-6FEA-8813BE3DC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814DD-CA73-3990-0BDF-5DB1492C94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C8E4CF-86CE-1FBA-865D-7FF628BB9B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Last one! Which one is the want, and which is the need?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a:p>
            <a:endParaRPr lang="en-US" dirty="0"/>
          </a:p>
        </p:txBody>
      </p:sp>
      <p:sp>
        <p:nvSpPr>
          <p:cNvPr id="4" name="Slide Number Placeholder 3">
            <a:extLst>
              <a:ext uri="{FF2B5EF4-FFF2-40B4-BE49-F238E27FC236}">
                <a16:creationId xmlns:a16="http://schemas.microsoft.com/office/drawing/2014/main" id="{B3567303-CB6C-5797-74AA-0F436E1AA55F}"/>
              </a:ext>
            </a:extLst>
          </p:cNvPr>
          <p:cNvSpPr>
            <a:spLocks noGrp="1"/>
          </p:cNvSpPr>
          <p:nvPr>
            <p:ph type="sldNum" sz="quarter" idx="5"/>
          </p:nvPr>
        </p:nvSpPr>
        <p:spPr/>
        <p:txBody>
          <a:bodyPr/>
          <a:lstStyle/>
          <a:p>
            <a:fld id="{D1FAD281-2645-F444-92DF-A66E3942A68D}" type="slidenum">
              <a:rPr lang="en-US" smtClean="0"/>
              <a:pPr/>
              <a:t>24</a:t>
            </a:fld>
            <a:endParaRPr lang="en-US" dirty="0"/>
          </a:p>
        </p:txBody>
      </p:sp>
    </p:spTree>
    <p:extLst>
      <p:ext uri="{BB962C8B-B14F-4D97-AF65-F5344CB8AC3E}">
        <p14:creationId xmlns:p14="http://schemas.microsoft.com/office/powerpoint/2010/main" val="6121696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VOICEOVER FOR THIS SLIDE: </a:t>
            </a:r>
          </a:p>
          <a:p>
            <a:endParaRPr lang="en-US" sz="1800" dirty="0"/>
          </a:p>
          <a:p>
            <a:r>
              <a:rPr lang="en-US" sz="1800" dirty="0"/>
              <a:t>OK, let’s talk a little about money goals. What’s a money goal you have right now?</a:t>
            </a:r>
          </a:p>
          <a:p>
            <a:endParaRPr lang="en-US" sz="1800" dirty="0"/>
          </a:p>
          <a:p>
            <a:r>
              <a:rPr lang="en-US" sz="1800" i="1" dirty="0"/>
              <a:t>[Presenter: Consider sharing a money goal that you have right now to get the conversation started.] </a:t>
            </a:r>
          </a:p>
          <a:p>
            <a:endParaRPr lang="en-US" sz="1800" dirty="0"/>
          </a:p>
          <a:p>
            <a:r>
              <a:rPr lang="en-US" sz="1800" dirty="0"/>
              <a:t>Besides preventing you from overspending, having a budget helps you reach money goals like these. Everyone has goals for their money — even if you’ve never thought too much about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Money goals can be a lot of things, like:</a:t>
            </a:r>
          </a:p>
          <a:p>
            <a:pPr marL="342900" marR="0" lvl="0" indent="-342900">
              <a:lnSpc>
                <a:spcPct val="107000"/>
              </a:lnSpc>
              <a:buFont typeface="Symbol" panose="05050102010706020507" pitchFamily="18" charset="2"/>
              <a:buChar char=""/>
            </a:pPr>
            <a:r>
              <a:rPr lang="en-US" sz="2800" kern="100" dirty="0">
                <a:effectLst/>
                <a:latin typeface="Aptos" panose="020B0004020202020204" pitchFamily="34" charset="0"/>
                <a:ea typeface="Aptos" panose="020B0004020202020204" pitchFamily="34" charset="0"/>
                <a:cs typeface="Arial" panose="020B0604020202020204" pitchFamily="34" charset="0"/>
              </a:rPr>
              <a:t>Buying a new phone.</a:t>
            </a:r>
          </a:p>
          <a:p>
            <a:pPr marL="342900" marR="0" lvl="0" indent="-342900">
              <a:lnSpc>
                <a:spcPct val="107000"/>
              </a:lnSpc>
              <a:buFont typeface="Symbol" panose="05050102010706020507" pitchFamily="18" charset="2"/>
              <a:buChar char=""/>
            </a:pPr>
            <a:r>
              <a:rPr lang="en-US" sz="2800" kern="100" dirty="0">
                <a:effectLst/>
                <a:latin typeface="Aptos" panose="020B0004020202020204" pitchFamily="34" charset="0"/>
                <a:ea typeface="Aptos" panose="020B0004020202020204" pitchFamily="34" charset="0"/>
                <a:cs typeface="Arial" panose="020B0604020202020204" pitchFamily="34" charset="0"/>
              </a:rPr>
              <a:t>Paying for a date.</a:t>
            </a:r>
          </a:p>
          <a:p>
            <a:pPr marL="342900" marR="0" lvl="0" indent="-342900">
              <a:lnSpc>
                <a:spcPct val="107000"/>
              </a:lnSpc>
              <a:buFont typeface="Symbol" panose="05050102010706020507" pitchFamily="18" charset="2"/>
              <a:buChar char=""/>
            </a:pPr>
            <a:r>
              <a:rPr lang="en-US" sz="2800" kern="100" dirty="0">
                <a:effectLst/>
                <a:latin typeface="Aptos" panose="020B0004020202020204" pitchFamily="34" charset="0"/>
                <a:ea typeface="Aptos" panose="020B0004020202020204" pitchFamily="34" charset="0"/>
                <a:cs typeface="Arial" panose="020B0604020202020204" pitchFamily="34" charset="0"/>
              </a:rPr>
              <a:t>Buying a car.</a:t>
            </a:r>
          </a:p>
          <a:p>
            <a:pPr marL="342900" marR="0" lvl="0" indent="-342900">
              <a:lnSpc>
                <a:spcPct val="107000"/>
              </a:lnSpc>
              <a:spcAft>
                <a:spcPts val="800"/>
              </a:spcAft>
              <a:buFont typeface="Symbol" panose="05050102010706020507" pitchFamily="18" charset="2"/>
              <a:buChar char=""/>
            </a:pPr>
            <a:r>
              <a:rPr lang="en-US" sz="2800" kern="100" dirty="0">
                <a:effectLst/>
                <a:latin typeface="Aptos" panose="020B0004020202020204" pitchFamily="34" charset="0"/>
                <a:ea typeface="Aptos" panose="020B0004020202020204" pitchFamily="34" charset="0"/>
                <a:cs typeface="Arial" panose="020B0604020202020204" pitchFamily="34" charset="0"/>
              </a:rPr>
              <a:t>Paying for college.</a:t>
            </a:r>
          </a:p>
          <a:p>
            <a:pPr marL="342900" marR="0" lvl="0" indent="-342900">
              <a:lnSpc>
                <a:spcPct val="107000"/>
              </a:lnSpc>
              <a:spcAft>
                <a:spcPts val="800"/>
              </a:spcAft>
              <a:buFont typeface="Symbol" panose="05050102010706020507" pitchFamily="18" charset="2"/>
              <a:buChar char=""/>
            </a:pPr>
            <a:r>
              <a:rPr lang="en-US" sz="1800" dirty="0"/>
              <a:t>When you’re a little older: saving for retirement!</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25</a:t>
            </a:fld>
            <a:endParaRPr lang="en-US" dirty="0"/>
          </a:p>
        </p:txBody>
      </p:sp>
    </p:spTree>
    <p:extLst>
      <p:ext uri="{BB962C8B-B14F-4D97-AF65-F5344CB8AC3E}">
        <p14:creationId xmlns:p14="http://schemas.microsoft.com/office/powerpoint/2010/main" val="8829106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let’s keep this conversation going. What’s a money goal you think you’ll have in the future, even if you don’t have it right now?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Consider sharing a money goal that you think you might have in the future — maybe retirement or buying a home.]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Whether you’re saving for a car, college, or a big trip in a couple of years, having a budget can help you meet those big saving goals by helping you keep your spending in check.</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26</a:t>
            </a:fld>
            <a:endParaRPr lang="en-US" dirty="0"/>
          </a:p>
        </p:txBody>
      </p:sp>
    </p:spTree>
    <p:extLst>
      <p:ext uri="{BB962C8B-B14F-4D97-AF65-F5344CB8AC3E}">
        <p14:creationId xmlns:p14="http://schemas.microsoft.com/office/powerpoint/2010/main" val="36934228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Whether you’re saving for a car or for college, there are a few tried-and-true ways to efficiently save.</a:t>
            </a:r>
          </a:p>
          <a:p>
            <a:endParaRPr lang="en-US" dirty="0"/>
          </a:p>
          <a:p>
            <a:r>
              <a:rPr lang="en-US" b="1" dirty="0"/>
              <a:t>Start early. </a:t>
            </a:r>
            <a:r>
              <a:rPr lang="en-US" dirty="0"/>
              <a:t>Sometimes it can take years to save for things — like a car or college. It may seem silly to start saving for college already, but the earlier you begin, the more time your balance will have to grow.</a:t>
            </a:r>
          </a:p>
          <a:p>
            <a:endParaRPr lang="en-US" dirty="0"/>
          </a:p>
          <a:p>
            <a:r>
              <a:rPr lang="en-US" b="1" dirty="0"/>
              <a:t>Set your goals and milestones. </a:t>
            </a:r>
            <a:r>
              <a:rPr lang="en-US" dirty="0"/>
              <a:t>Big goals can feel daunting, but if you set and celebrate milestones along the way, it can give you the motivation you need to keep going. For instance, you could try to save $500 for a car over summer break. Then set another milestone to save another $500 by winter break.</a:t>
            </a:r>
          </a:p>
          <a:p>
            <a:endParaRPr lang="en-US" dirty="0"/>
          </a:p>
          <a:p>
            <a:r>
              <a:rPr lang="en-US" b="1" dirty="0"/>
              <a:t>Determine your budget</a:t>
            </a:r>
            <a:r>
              <a:rPr lang="en-US" dirty="0"/>
              <a:t>. Again, having a budget controls your spending so it doesn’t eat into savings.</a:t>
            </a:r>
          </a:p>
          <a:p>
            <a:endParaRPr lang="en-US" dirty="0"/>
          </a:p>
          <a:p>
            <a:r>
              <a:rPr lang="en-US" b="1" dirty="0"/>
              <a:t>Avoid impulse purchases.</a:t>
            </a:r>
            <a:r>
              <a:rPr lang="en-US" dirty="0"/>
              <a:t> Make it a habit to avoid buying things you didn’t plan to buy — this is where the wait-a-week rule discussed earlier can really help out. If you want it in a week, it will still be there.</a:t>
            </a:r>
          </a:p>
          <a:p>
            <a:endParaRPr lang="en-US" dirty="0"/>
          </a:p>
          <a:p>
            <a:r>
              <a:rPr lang="en-US" b="1" dirty="0"/>
              <a:t>Set up a checking and savings accounts.</a:t>
            </a:r>
            <a:r>
              <a:rPr lang="en-US" dirty="0"/>
              <a:t> Dividing your money will help you resist spending it all.</a:t>
            </a:r>
          </a:p>
          <a:p>
            <a:endParaRPr lang="en-US" dirty="0"/>
          </a:p>
          <a:p>
            <a:r>
              <a:rPr lang="en-US" b="1" dirty="0"/>
              <a:t>Automate your savings.</a:t>
            </a:r>
            <a:r>
              <a:rPr lang="en-US" dirty="0"/>
              <a:t> This can be done in your bank account app. Set up an automatic transfer to move money from checking to savings after each paycheck so you don’t even have to think about moving money into savings.</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27</a:t>
            </a:fld>
            <a:endParaRPr lang="en-US" dirty="0"/>
          </a:p>
        </p:txBody>
      </p:sp>
    </p:spTree>
    <p:extLst>
      <p:ext uri="{BB962C8B-B14F-4D97-AF65-F5344CB8AC3E}">
        <p14:creationId xmlns:p14="http://schemas.microsoft.com/office/powerpoint/2010/main" val="1590683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If you have a job, even if it’s part time, ask your employer about direct deposit. This lets you get your paycheck deposited directly into your checking account. Then there’s no way you will lose or spend the money as it sits in your wallet.</a:t>
            </a:r>
          </a:p>
          <a:p>
            <a:endParaRPr lang="en-US" dirty="0"/>
          </a:p>
          <a:p>
            <a:r>
              <a:rPr lang="en-US" dirty="0"/>
              <a:t>Once that is set up, you can also schedule automatic transfers or deposits so part of your paycheck goes directly to your savings account without your needing to do anything else. </a:t>
            </a:r>
          </a:p>
          <a:p>
            <a:endParaRPr lang="en-US" dirty="0"/>
          </a:p>
          <a:p>
            <a:r>
              <a:rPr lang="en-US" dirty="0"/>
              <a:t>Automating your savings can have big benefits. One, it gives you consistent growth. If you’re automatically saving $100 each month, you know you’ll have $1,200 at the end of the year — no guessing about how much you may be able to save each month. </a:t>
            </a:r>
          </a:p>
          <a:p>
            <a:endParaRPr lang="en-US" dirty="0"/>
          </a:p>
          <a:p>
            <a:r>
              <a:rPr lang="en-US" dirty="0"/>
              <a:t>Two, it helps you avoid the temptation to spend. If the money isn’t in your checking account, you’ll be less tempted to spend it. </a:t>
            </a:r>
          </a:p>
          <a:p>
            <a:endParaRPr lang="en-US" dirty="0"/>
          </a:p>
          <a:p>
            <a:r>
              <a:rPr lang="en-US" dirty="0"/>
              <a:t>And three, it can help you meet your saving goals. Automating saving allows you to save a specific amount so you can plan for and hit goals by a specific date.</a:t>
            </a:r>
          </a:p>
        </p:txBody>
      </p:sp>
      <p:sp>
        <p:nvSpPr>
          <p:cNvPr id="4" name="Slide Number Placeholder 3"/>
          <p:cNvSpPr>
            <a:spLocks noGrp="1"/>
          </p:cNvSpPr>
          <p:nvPr>
            <p:ph type="sldNum" sz="quarter" idx="5"/>
          </p:nvPr>
        </p:nvSpPr>
        <p:spPr/>
        <p:txBody>
          <a:bodyPr/>
          <a:lstStyle/>
          <a:p>
            <a:fld id="{D1FAD281-2645-F444-92DF-A66E3942A68D}" type="slidenum">
              <a:rPr lang="en-US" smtClean="0"/>
              <a:pPr/>
              <a:t>28</a:t>
            </a:fld>
            <a:endParaRPr lang="en-US" dirty="0"/>
          </a:p>
        </p:txBody>
      </p:sp>
    </p:spTree>
    <p:extLst>
      <p:ext uri="{BB962C8B-B14F-4D97-AF65-F5344CB8AC3E}">
        <p14:creationId xmlns:p14="http://schemas.microsoft.com/office/powerpoint/2010/main" val="42946524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bank savings accounts pay interest on the amount that you hold in the account — it’s one of the primary benefits of having a savings account.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interest? This is basically a payment that the bank gives you for keeping your money with the bank. The amount you’re paid is based on a percentage of the amount that you have in your bank account.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of these payments are based on an APR — an annual percentage rate. The higher the APR, the more your savings can earn for you.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What’s even better? Compound interest. This is money that’s earned both on the original amount in your account as well as on the interest you have been paid. Over time, this can add up and really grow the amount that you have saved. It’s also why it’s worthwhile to shop around for a high APR for your savings — the higher the interest payment, the faster your money can grow.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Here’s an example of how compounding works. </a:t>
            </a:r>
            <a:r>
              <a:rPr lang="en-US" i="1" dirty="0"/>
              <a:t>[Presenter: Go to next slide.]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29</a:t>
            </a:fld>
            <a:endParaRPr lang="en-US" dirty="0"/>
          </a:p>
        </p:txBody>
      </p:sp>
    </p:spTree>
    <p:extLst>
      <p:ext uri="{BB962C8B-B14F-4D97-AF65-F5344CB8AC3E}">
        <p14:creationId xmlns:p14="http://schemas.microsoft.com/office/powerpoint/2010/main" val="3384594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You might earn money from doing odd jobs, having a part-time job, or even as a gift for a holiday or for your birthday. But regardless of how you earn money, part of being financially responsible means understanding what you do with that money — what you spend your money on and what you save your money for. </a:t>
            </a:r>
          </a:p>
          <a:p>
            <a:endParaRPr lang="en-US" dirty="0"/>
          </a:p>
          <a:p>
            <a:r>
              <a:rPr lang="en-US" dirty="0"/>
              <a:t>Let’s talk about how you’re currently spending and saving money.</a:t>
            </a:r>
            <a:r>
              <a:rPr lang="en-US" i="1" dirty="0"/>
              <a:t> [Ask the questions on the slide.]</a:t>
            </a:r>
          </a:p>
          <a:p>
            <a:endParaRPr lang="en-US" dirty="0"/>
          </a:p>
          <a:p>
            <a:r>
              <a:rPr lang="en-US" dirty="0"/>
              <a:t>Do you think your money habits are good or bad, or have you never really thought about them before? </a:t>
            </a:r>
          </a:p>
          <a:p>
            <a:endParaRPr lang="en-US" dirty="0"/>
          </a:p>
          <a:p>
            <a:r>
              <a:rPr lang="en-US" dirty="0"/>
              <a:t>If there is no rhyme or reason for how you spend or save, it may be time to make a plan for your money. This can also help you learn to avoid overspending — something that 83% of people said they struggled with in a 2023 survey by NerdWallet. </a:t>
            </a:r>
          </a:p>
          <a:p>
            <a:endParaRPr lang="en-US" dirty="0"/>
          </a:p>
          <a:p>
            <a:r>
              <a:rPr lang="en-US" dirty="0"/>
              <a:t>Taking control of your money usually starts with creating a budget.</a:t>
            </a:r>
          </a:p>
          <a:p>
            <a:endParaRPr lang="en-US" dirty="0"/>
          </a:p>
          <a:p>
            <a:endParaRPr lang="en-US" dirty="0"/>
          </a:p>
          <a:p>
            <a:r>
              <a:rPr lang="en-US" i="1" dirty="0"/>
              <a:t>Stat source: </a:t>
            </a:r>
          </a:p>
          <a:p>
            <a:endParaRPr lang="en-US" i="1" dirty="0"/>
          </a:p>
          <a:p>
            <a:r>
              <a:rPr lang="en-US" i="1" dirty="0"/>
              <a:t>https://www.nerdwallet.com/article/finance/data-2023-budgeting-report </a:t>
            </a:r>
          </a:p>
        </p:txBody>
      </p:sp>
      <p:sp>
        <p:nvSpPr>
          <p:cNvPr id="4" name="Slide Number Placeholder 3"/>
          <p:cNvSpPr>
            <a:spLocks noGrp="1"/>
          </p:cNvSpPr>
          <p:nvPr>
            <p:ph type="sldNum" sz="quarter" idx="5"/>
          </p:nvPr>
        </p:nvSpPr>
        <p:spPr/>
        <p:txBody>
          <a:bodyPr/>
          <a:lstStyle/>
          <a:p>
            <a:fld id="{D1FAD281-2645-F444-92DF-A66E3942A68D}" type="slidenum">
              <a:rPr lang="en-US" smtClean="0"/>
              <a:pPr/>
              <a:t>3</a:t>
            </a:fld>
            <a:endParaRPr lang="en-US" dirty="0"/>
          </a:p>
        </p:txBody>
      </p:sp>
    </p:spTree>
    <p:extLst>
      <p:ext uri="{BB962C8B-B14F-4D97-AF65-F5344CB8AC3E}">
        <p14:creationId xmlns:p14="http://schemas.microsoft.com/office/powerpoint/2010/main" val="36094895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Let’s talk about Will and his money. Will does a pretty good job of budgeting over the summer and ends up with $1,000 in savings. </a:t>
            </a:r>
          </a:p>
          <a:p>
            <a:endParaRPr lang="en-US" dirty="0"/>
          </a:p>
          <a:p>
            <a:r>
              <a:rPr lang="en-US" dirty="0"/>
              <a:t>At the end of the summer, he opens a savings account that earns 5% interest and stashes that $1,000 in there. </a:t>
            </a:r>
          </a:p>
          <a:p>
            <a:endParaRPr lang="en-US" dirty="0"/>
          </a:p>
          <a:p>
            <a:r>
              <a:rPr lang="en-US" dirty="0"/>
              <a:t>Five percent is a high interest rate, but we’ll use that number so we can see what happens.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30</a:t>
            </a:fld>
            <a:endParaRPr lang="en-US" dirty="0"/>
          </a:p>
        </p:txBody>
      </p:sp>
    </p:spTree>
    <p:extLst>
      <p:ext uri="{BB962C8B-B14F-4D97-AF65-F5344CB8AC3E}">
        <p14:creationId xmlns:p14="http://schemas.microsoft.com/office/powerpoint/2010/main" val="14353240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ED1CA-69C6-D1DF-F80E-23A49DC9F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A7856-A6F2-9E55-060B-B1A861F38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C3623-C4B7-34A6-6857-0F4A0CAA183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Will uses his savings account for long-term savings and leaves that $1,000 in the account for 10 years. </a:t>
            </a:r>
          </a:p>
          <a:p>
            <a:endParaRPr lang="en-US" dirty="0"/>
          </a:p>
          <a:p>
            <a:r>
              <a:rPr lang="en-US" dirty="0"/>
              <a:t>Here’s the thing: Because of the interest he’s earning, that $1,000 grows to about $1,276 in five years. You can see over time how the interest amount adds up, and each year the interest payment is a little more because it’s based on the total amount in the savings account. </a:t>
            </a:r>
          </a:p>
        </p:txBody>
      </p:sp>
      <p:sp>
        <p:nvSpPr>
          <p:cNvPr id="4" name="Slide Number Placeholder 3">
            <a:extLst>
              <a:ext uri="{FF2B5EF4-FFF2-40B4-BE49-F238E27FC236}">
                <a16:creationId xmlns:a16="http://schemas.microsoft.com/office/drawing/2014/main" id="{B2321424-F6F5-B8B1-5E45-37D576F70F49}"/>
              </a:ext>
            </a:extLst>
          </p:cNvPr>
          <p:cNvSpPr>
            <a:spLocks noGrp="1"/>
          </p:cNvSpPr>
          <p:nvPr>
            <p:ph type="sldNum" sz="quarter" idx="5"/>
          </p:nvPr>
        </p:nvSpPr>
        <p:spPr/>
        <p:txBody>
          <a:bodyPr/>
          <a:lstStyle/>
          <a:p>
            <a:fld id="{D1FAD281-2645-F444-92DF-A66E3942A68D}" type="slidenum">
              <a:rPr lang="en-US" smtClean="0"/>
              <a:pPr/>
              <a:t>31</a:t>
            </a:fld>
            <a:endParaRPr lang="en-US" dirty="0"/>
          </a:p>
        </p:txBody>
      </p:sp>
    </p:spTree>
    <p:extLst>
      <p:ext uri="{BB962C8B-B14F-4D97-AF65-F5344CB8AC3E}">
        <p14:creationId xmlns:p14="http://schemas.microsoft.com/office/powerpoint/2010/main" val="36809104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63F77-38A9-2FD5-4804-5542F2E92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88828-7CEB-D104-0B90-C43A8182DD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0D4213-6754-7444-2565-D164A13B41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And in 10 years, he has $1,629.89. </a:t>
            </a:r>
          </a:p>
          <a:p>
            <a:endParaRPr lang="en-US" dirty="0"/>
          </a:p>
          <a:p>
            <a:r>
              <a:rPr lang="en-US" dirty="0"/>
              <a:t>That’s basically how compounding works — each interest payment means you have a new total amount in your savings account, and the next interest payment is based on that amount. </a:t>
            </a:r>
          </a:p>
          <a:p>
            <a:endParaRPr lang="en-US" dirty="0"/>
          </a:p>
          <a:p>
            <a:r>
              <a:rPr lang="en-US" dirty="0"/>
              <a:t>Over time, that amount can increase significantly. </a:t>
            </a:r>
          </a:p>
        </p:txBody>
      </p:sp>
      <p:sp>
        <p:nvSpPr>
          <p:cNvPr id="4" name="Slide Number Placeholder 3">
            <a:extLst>
              <a:ext uri="{FF2B5EF4-FFF2-40B4-BE49-F238E27FC236}">
                <a16:creationId xmlns:a16="http://schemas.microsoft.com/office/drawing/2014/main" id="{D94E2E66-BDA5-06DD-37BD-4F7D756B7CF4}"/>
              </a:ext>
            </a:extLst>
          </p:cNvPr>
          <p:cNvSpPr>
            <a:spLocks noGrp="1"/>
          </p:cNvSpPr>
          <p:nvPr>
            <p:ph type="sldNum" sz="quarter" idx="5"/>
          </p:nvPr>
        </p:nvSpPr>
        <p:spPr/>
        <p:txBody>
          <a:bodyPr/>
          <a:lstStyle/>
          <a:p>
            <a:fld id="{D1FAD281-2645-F444-92DF-A66E3942A68D}" type="slidenum">
              <a:rPr lang="en-US" smtClean="0"/>
              <a:pPr/>
              <a:t>32</a:t>
            </a:fld>
            <a:endParaRPr lang="en-US" dirty="0"/>
          </a:p>
        </p:txBody>
      </p:sp>
    </p:spTree>
    <p:extLst>
      <p:ext uri="{BB962C8B-B14F-4D97-AF65-F5344CB8AC3E}">
        <p14:creationId xmlns:p14="http://schemas.microsoft.com/office/powerpoint/2010/main" val="37272766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OK, it’s time to get into our final quiz! I have five questions for you. Here’s number one.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33</a:t>
            </a:fld>
            <a:endParaRPr lang="en-US" dirty="0"/>
          </a:p>
        </p:txBody>
      </p:sp>
    </p:spTree>
    <p:extLst>
      <p:ext uri="{BB962C8B-B14F-4D97-AF65-F5344CB8AC3E}">
        <p14:creationId xmlns:p14="http://schemas.microsoft.com/office/powerpoint/2010/main" val="9386764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34</a:t>
            </a:fld>
            <a:endParaRPr lang="en-US" dirty="0"/>
          </a:p>
        </p:txBody>
      </p:sp>
    </p:spTree>
    <p:extLst>
      <p:ext uri="{BB962C8B-B14F-4D97-AF65-F5344CB8AC3E}">
        <p14:creationId xmlns:p14="http://schemas.microsoft.com/office/powerpoint/2010/main" val="12262952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4F11D-3540-DEC6-453F-330A17FD3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84D441-572B-C7BE-83D8-66B64DE5C5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0829F-BC97-4E68-1F79-E8DD61471B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B112656E-AE3F-EC30-0ADB-5A254CCE40E7}"/>
              </a:ext>
            </a:extLst>
          </p:cNvPr>
          <p:cNvSpPr>
            <a:spLocks noGrp="1"/>
          </p:cNvSpPr>
          <p:nvPr>
            <p:ph type="sldNum" sz="quarter" idx="5"/>
          </p:nvPr>
        </p:nvSpPr>
        <p:spPr/>
        <p:txBody>
          <a:bodyPr/>
          <a:lstStyle/>
          <a:p>
            <a:fld id="{D1FAD281-2645-F444-92DF-A66E3942A68D}" type="slidenum">
              <a:rPr lang="en-US" smtClean="0"/>
              <a:pPr/>
              <a:t>35</a:t>
            </a:fld>
            <a:endParaRPr lang="en-US" dirty="0"/>
          </a:p>
        </p:txBody>
      </p:sp>
    </p:spTree>
    <p:extLst>
      <p:ext uri="{BB962C8B-B14F-4D97-AF65-F5344CB8AC3E}">
        <p14:creationId xmlns:p14="http://schemas.microsoft.com/office/powerpoint/2010/main" val="14527277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36</a:t>
            </a:fld>
            <a:endParaRPr lang="en-US" dirty="0"/>
          </a:p>
        </p:txBody>
      </p:sp>
    </p:spTree>
    <p:extLst>
      <p:ext uri="{BB962C8B-B14F-4D97-AF65-F5344CB8AC3E}">
        <p14:creationId xmlns:p14="http://schemas.microsoft.com/office/powerpoint/2010/main" val="14407800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55217-0458-D955-B4A4-EB28CC45B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0F511D-D376-3159-8EDA-5F0E3BCDD6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5633C-10FE-3E65-6B15-75619B64336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OK, last question!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8E622340-F748-2BEB-1435-13C5D9562F26}"/>
              </a:ext>
            </a:extLst>
          </p:cNvPr>
          <p:cNvSpPr>
            <a:spLocks noGrp="1"/>
          </p:cNvSpPr>
          <p:nvPr>
            <p:ph type="sldNum" sz="quarter" idx="5"/>
          </p:nvPr>
        </p:nvSpPr>
        <p:spPr/>
        <p:txBody>
          <a:bodyPr/>
          <a:lstStyle/>
          <a:p>
            <a:fld id="{D1FAD281-2645-F444-92DF-A66E3942A68D}" type="slidenum">
              <a:rPr lang="en-US" smtClean="0"/>
              <a:pPr/>
              <a:t>37</a:t>
            </a:fld>
            <a:endParaRPr lang="en-US" dirty="0"/>
          </a:p>
        </p:txBody>
      </p:sp>
    </p:spTree>
    <p:extLst>
      <p:ext uri="{BB962C8B-B14F-4D97-AF65-F5344CB8AC3E}">
        <p14:creationId xmlns:p14="http://schemas.microsoft.com/office/powerpoint/2010/main" val="9889257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r>
              <a:rPr lang="en-US" dirty="0"/>
              <a:t>Learning about money and increasing your knowledge about personal finances take time and effort but can pay off so much in the long run. It can help you improve your financial well-being over time and make your future brighter.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free resources to help you — especially online. Consider subscribing to a financial education newsletter or podcast, or bookmarking a website.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a relationship with a bank, you can also reach out to them to see if they can connect you with experts or other resources who can help educate you.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questions?</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38</a:t>
            </a:fld>
            <a:endParaRPr lang="en-US" dirty="0"/>
          </a:p>
        </p:txBody>
      </p:sp>
    </p:spTree>
    <p:extLst>
      <p:ext uri="{BB962C8B-B14F-4D97-AF65-F5344CB8AC3E}">
        <p14:creationId xmlns:p14="http://schemas.microsoft.com/office/powerpoint/2010/main" val="4238685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Put simply, a budget is a written plan that helps you </a:t>
            </a:r>
            <a:r>
              <a:rPr lang="en-US" sz="1200" kern="100" dirty="0">
                <a:effectLst/>
                <a:latin typeface="Aptos" panose="020B0004020202020204" pitchFamily="34" charset="0"/>
                <a:ea typeface="Aptos" panose="020B0004020202020204" pitchFamily="34" charset="0"/>
                <a:cs typeface="Arial" panose="020B0604020202020204" pitchFamily="34" charset="0"/>
              </a:rPr>
              <a:t>decide how you’ll spend your money and gives you something to check your spending against — as well as a way to keep track of how you’re doing with staying in line with how you think your money should be spent.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cs typeface="Arial" panose="020B0604020202020204" pitchFamily="34" charset="0"/>
              </a:rPr>
              <a:t>A budget can help you see where your money goes each month. It can help you discover where you can save. And it can help you save for bigger expenses. </a:t>
            </a:r>
            <a:endParaRPr lang="en-US" sz="1200" dirty="0">
              <a:effectLst/>
            </a:endParaRPr>
          </a:p>
          <a:p>
            <a:endParaRPr lang="en-US" sz="1200" dirty="0">
              <a:effectLst/>
            </a:endParaRPr>
          </a:p>
          <a:p>
            <a:r>
              <a:rPr lang="en-US" sz="1200" dirty="0">
                <a:effectLst/>
              </a:rPr>
              <a:t>A budget can be a helpful tool, especially as you start to earn more and spend more. You can make your money go further and last longer by having a budget. You’ll know where every dollar is going, so you can spend on and save for things that are important to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The good news is that a budget can be as simple as you need it to be.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a:t>
            </a:fld>
            <a:endParaRPr lang="en-US" dirty="0"/>
          </a:p>
        </p:txBody>
      </p:sp>
    </p:spTree>
    <p:extLst>
      <p:ext uri="{BB962C8B-B14F-4D97-AF65-F5344CB8AC3E}">
        <p14:creationId xmlns:p14="http://schemas.microsoft.com/office/powerpoint/2010/main" val="1979410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dirty="0"/>
              <a:t>VOICEOVER FOR THIS SLIDE: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There is a saying that a budget is telling your money where to go instead of wondering where it went.</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It’s easy to keep spending money on things you want. But if you have a budget, you know how much you should spend, and you can enforce a limit.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Let’s say you love to watch movies and have a budget of $20 set aside for streaming movies each month. Once you hit that $20, you stop buying movies. If you don’t have a budget, you’ll likely keep clicking to purchase movies — and spend way more than $20. Then you may not have enough money to cover your next important purchase, like tickets to see a concert you really want to go to.</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As you get older, it’s really important to make sure your spending is under control and that you have a healthy savings. This way, if something unexpected happens — like your car breaks down or you break a bone and have a medical bill — you can pay for it.</a:t>
            </a:r>
          </a:p>
        </p:txBody>
      </p:sp>
      <p:sp>
        <p:nvSpPr>
          <p:cNvPr id="4" name="Slide Number Placeholder 3"/>
          <p:cNvSpPr>
            <a:spLocks noGrp="1"/>
          </p:cNvSpPr>
          <p:nvPr>
            <p:ph type="sldNum" sz="quarter" idx="5"/>
          </p:nvPr>
        </p:nvSpPr>
        <p:spPr/>
        <p:txBody>
          <a:bodyPr/>
          <a:lstStyle/>
          <a:p>
            <a:fld id="{D1FAD281-2645-F444-92DF-A66E3942A68D}" type="slidenum">
              <a:rPr lang="en-US" smtClean="0"/>
              <a:pPr/>
              <a:t>5</a:t>
            </a:fld>
            <a:endParaRPr lang="en-US" dirty="0"/>
          </a:p>
        </p:txBody>
      </p:sp>
    </p:spTree>
    <p:extLst>
      <p:ext uri="{BB962C8B-B14F-4D97-AF65-F5344CB8AC3E}">
        <p14:creationId xmlns:p14="http://schemas.microsoft.com/office/powerpoint/2010/main" val="3438391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dirty="0"/>
              <a:t>VOICEOVER FOR THIS SLIDE: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r>
              <a:rPr lang="en-US" dirty="0"/>
              <a:t>The first step in creating a budget is to keep track of how you’re already spending money. </a:t>
            </a:r>
          </a:p>
          <a:p>
            <a:endParaRPr lang="en-US" dirty="0"/>
          </a:p>
          <a:p>
            <a:r>
              <a:rPr lang="en-US" dirty="0"/>
              <a:t>That way, you realistically know what you need to spend on certain things in a certain timeframe — either weekly or monthly. </a:t>
            </a:r>
          </a:p>
          <a:p>
            <a:endParaRPr lang="en-US" dirty="0"/>
          </a:p>
          <a:p>
            <a:r>
              <a:rPr lang="en-US" dirty="0"/>
              <a:t>Start by writing down when you receive money and when you spend money. </a:t>
            </a:r>
          </a:p>
          <a:p>
            <a:endParaRPr lang="en-US" dirty="0"/>
          </a:p>
          <a:p>
            <a:r>
              <a:rPr lang="en-US" dirty="0"/>
              <a:t>Write down how much you receive and then how much you spend with each purchase. </a:t>
            </a:r>
          </a:p>
          <a:p>
            <a:endParaRPr lang="en-US" dirty="0"/>
          </a:p>
          <a:p>
            <a:r>
              <a:rPr lang="en-US" dirty="0"/>
              <a:t>At the end of the month, you can look back and see where your money went, which can then help you plan for where your money might go in the next month.</a:t>
            </a:r>
          </a:p>
        </p:txBody>
      </p:sp>
      <p:sp>
        <p:nvSpPr>
          <p:cNvPr id="4" name="Slide Number Placeholder 3"/>
          <p:cNvSpPr>
            <a:spLocks noGrp="1"/>
          </p:cNvSpPr>
          <p:nvPr>
            <p:ph type="sldNum" sz="quarter" idx="5"/>
          </p:nvPr>
        </p:nvSpPr>
        <p:spPr/>
        <p:txBody>
          <a:bodyPr/>
          <a:lstStyle/>
          <a:p>
            <a:fld id="{D1FAD281-2645-F444-92DF-A66E3942A68D}" type="slidenum">
              <a:rPr lang="en-US" smtClean="0"/>
              <a:pPr/>
              <a:t>6</a:t>
            </a:fld>
            <a:endParaRPr lang="en-US" dirty="0"/>
          </a:p>
        </p:txBody>
      </p:sp>
    </p:spTree>
    <p:extLst>
      <p:ext uri="{BB962C8B-B14F-4D97-AF65-F5344CB8AC3E}">
        <p14:creationId xmlns:p14="http://schemas.microsoft.com/office/powerpoint/2010/main" val="3987414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What would it take to create a budget? It can start with something as simple as a list like the one here — one that just highlights how you’re dividing up your money each month. </a:t>
            </a:r>
          </a:p>
          <a:p>
            <a:endParaRPr lang="en-US" dirty="0"/>
          </a:p>
          <a:p>
            <a:r>
              <a:rPr lang="en-US" dirty="0"/>
              <a:t>Your goal is to not spend everything, but to try to have some left for longer-term savings at the end of each month so you can build that savings account over time.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end of the month, you can look back and see where your money went, which can then help you plan for where your money might go in the next month.</a:t>
            </a:r>
          </a:p>
          <a:p>
            <a:endParaRPr lang="en-US" dirty="0"/>
          </a:p>
          <a:p>
            <a:r>
              <a:rPr lang="en-US" b="0" i="1" dirty="0"/>
              <a:t>[Ask:] </a:t>
            </a:r>
          </a:p>
          <a:p>
            <a:endParaRPr lang="en-US" b="0" i="1" dirty="0"/>
          </a:p>
          <a:p>
            <a:r>
              <a:rPr lang="en-US" dirty="0"/>
              <a:t>What do you think is part of your family’s monthly budget? </a:t>
            </a:r>
          </a:p>
          <a:p>
            <a:endParaRPr lang="en-US" dirty="0"/>
          </a:p>
          <a:p>
            <a:r>
              <a:rPr lang="en-US" dirty="0"/>
              <a:t>If you were creating a budget, what expenses would you add to this list?</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7</a:t>
            </a:fld>
            <a:endParaRPr lang="en-US" dirty="0"/>
          </a:p>
        </p:txBody>
      </p:sp>
    </p:spTree>
    <p:extLst>
      <p:ext uri="{BB962C8B-B14F-4D97-AF65-F5344CB8AC3E}">
        <p14:creationId xmlns:p14="http://schemas.microsoft.com/office/powerpoint/2010/main" val="3418409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indent="0">
              <a:buNone/>
            </a:pPr>
            <a:endParaRPr lang="en-US" sz="1200" dirty="0"/>
          </a:p>
          <a:p>
            <a:pPr marL="0" indent="0">
              <a:buNone/>
            </a:pPr>
            <a:r>
              <a:rPr lang="en-US" sz="1200" dirty="0"/>
              <a:t>Let’s go through an example of building a budget with Margo, who is 17 years old and wants to start a budget in order to improve her financial knowledge.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8</a:t>
            </a:fld>
            <a:endParaRPr lang="en-US" dirty="0"/>
          </a:p>
        </p:txBody>
      </p:sp>
    </p:spTree>
    <p:extLst>
      <p:ext uri="{BB962C8B-B14F-4D97-AF65-F5344CB8AC3E}">
        <p14:creationId xmlns:p14="http://schemas.microsoft.com/office/powerpoint/2010/main" val="529570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A1D71-8A54-04A4-4686-75F730F792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4AC8A-6E1B-10CA-C344-3A09A68BC2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A23CD-EBEA-8424-AA1F-4DFFA6B6D9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endParaRPr lang="en-US" dirty="0"/>
          </a:p>
        </p:txBody>
      </p:sp>
      <p:sp>
        <p:nvSpPr>
          <p:cNvPr id="4" name="Slide Number Placeholder 3">
            <a:extLst>
              <a:ext uri="{FF2B5EF4-FFF2-40B4-BE49-F238E27FC236}">
                <a16:creationId xmlns:a16="http://schemas.microsoft.com/office/drawing/2014/main" id="{B4A7F4BB-D001-2FAA-36A8-D6949949D9B5}"/>
              </a:ext>
            </a:extLst>
          </p:cNvPr>
          <p:cNvSpPr>
            <a:spLocks noGrp="1"/>
          </p:cNvSpPr>
          <p:nvPr>
            <p:ph type="sldNum" sz="quarter" idx="5"/>
          </p:nvPr>
        </p:nvSpPr>
        <p:spPr/>
        <p:txBody>
          <a:bodyPr/>
          <a:lstStyle/>
          <a:p>
            <a:fld id="{D1FAD281-2645-F444-92DF-A66E3942A68D}" type="slidenum">
              <a:rPr lang="en-US" smtClean="0"/>
              <a:pPr/>
              <a:t>9</a:t>
            </a:fld>
            <a:endParaRPr lang="en-US" dirty="0"/>
          </a:p>
        </p:txBody>
      </p:sp>
    </p:spTree>
    <p:extLst>
      <p:ext uri="{BB962C8B-B14F-4D97-AF65-F5344CB8AC3E}">
        <p14:creationId xmlns:p14="http://schemas.microsoft.com/office/powerpoint/2010/main" val="30092698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grey rectangular object with white dots&#10;&#10;Description automatically generated with medium confidence">
            <a:extLst>
              <a:ext uri="{FF2B5EF4-FFF2-40B4-BE49-F238E27FC236}">
                <a16:creationId xmlns:a16="http://schemas.microsoft.com/office/drawing/2014/main" id="{97BD23A8-47E7-0C28-17BB-32B96DF68A5C}"/>
              </a:ext>
            </a:extLst>
          </p:cNvPr>
          <p:cNvPicPr>
            <a:picLocks noChangeAspect="1"/>
          </p:cNvPicPr>
          <p:nvPr userDrawn="1"/>
        </p:nvPicPr>
        <p:blipFill>
          <a:blip r:embed="rId2"/>
          <a:stretch>
            <a:fillRect/>
          </a:stretch>
        </p:blipFill>
        <p:spPr>
          <a:xfrm>
            <a:off x="395097" y="309180"/>
            <a:ext cx="11401806" cy="6139433"/>
          </a:xfrm>
          <a:prstGeom prst="rect">
            <a:avLst/>
          </a:prstGeom>
        </p:spPr>
      </p:pic>
      <p:sp>
        <p:nvSpPr>
          <p:cNvPr id="14" name="Picture Placeholder 13">
            <a:extLst>
              <a:ext uri="{FF2B5EF4-FFF2-40B4-BE49-F238E27FC236}">
                <a16:creationId xmlns:a16="http://schemas.microsoft.com/office/drawing/2014/main" id="{FF39F112-5D15-3915-A0DD-08FFE557AEB4}"/>
              </a:ext>
            </a:extLst>
          </p:cNvPr>
          <p:cNvSpPr>
            <a:spLocks noGrp="1"/>
          </p:cNvSpPr>
          <p:nvPr>
            <p:ph type="pic" sz="quarter" idx="10"/>
          </p:nvPr>
        </p:nvSpPr>
        <p:spPr>
          <a:xfrm>
            <a:off x="5609858" y="309071"/>
            <a:ext cx="6187045" cy="6127356"/>
          </a:xfrm>
          <a:custGeom>
            <a:avLst/>
            <a:gdLst>
              <a:gd name="connsiteX0" fmla="*/ 0 w 6187045"/>
              <a:gd name="connsiteY0" fmla="*/ 0 h 6127356"/>
              <a:gd name="connsiteX1" fmla="*/ 5948017 w 6187045"/>
              <a:gd name="connsiteY1" fmla="*/ 0 h 6127356"/>
              <a:gd name="connsiteX2" fmla="*/ 6187045 w 6187045"/>
              <a:gd name="connsiteY2" fmla="*/ 239028 h 6127356"/>
              <a:gd name="connsiteX3" fmla="*/ 6187045 w 6187045"/>
              <a:gd name="connsiteY3" fmla="*/ 5301375 h 6127356"/>
              <a:gd name="connsiteX4" fmla="*/ 5595612 w 6187045"/>
              <a:gd name="connsiteY4" fmla="*/ 5301375 h 6127356"/>
              <a:gd name="connsiteX5" fmla="*/ 5442587 w 6187045"/>
              <a:gd name="connsiteY5" fmla="*/ 5454400 h 6127356"/>
              <a:gd name="connsiteX6" fmla="*/ 5442587 w 6187045"/>
              <a:gd name="connsiteY6" fmla="*/ 6127356 h 6127356"/>
              <a:gd name="connsiteX7" fmla="*/ 0 w 6187045"/>
              <a:gd name="connsiteY7" fmla="*/ 6127356 h 61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7045" h="6127356">
                <a:moveTo>
                  <a:pt x="0" y="0"/>
                </a:moveTo>
                <a:lnTo>
                  <a:pt x="5948017" y="0"/>
                </a:lnTo>
                <a:cubicBezTo>
                  <a:pt x="6080029" y="0"/>
                  <a:pt x="6187045" y="107016"/>
                  <a:pt x="6187045" y="239028"/>
                </a:cubicBezTo>
                <a:lnTo>
                  <a:pt x="6187045" y="5301375"/>
                </a:lnTo>
                <a:lnTo>
                  <a:pt x="5595612" y="5301375"/>
                </a:lnTo>
                <a:cubicBezTo>
                  <a:pt x="5511099" y="5301375"/>
                  <a:pt x="5442587" y="5369887"/>
                  <a:pt x="5442587" y="5454400"/>
                </a:cubicBezTo>
                <a:lnTo>
                  <a:pt x="5442587" y="6127356"/>
                </a:lnTo>
                <a:lnTo>
                  <a:pt x="0" y="6127356"/>
                </a:lnTo>
                <a:close/>
              </a:path>
            </a:pathLst>
          </a:custGeom>
          <a:noFill/>
        </p:spPr>
        <p:txBody>
          <a:bodyPr wrap="square">
            <a:noAutofit/>
          </a:bodyPr>
          <a:lstStyle/>
          <a:p>
            <a:endParaRPr lang="en-US" dirty="0"/>
          </a:p>
        </p:txBody>
      </p:sp>
      <p:sp>
        <p:nvSpPr>
          <p:cNvPr id="15" name="Round Single Corner Rectangle 14">
            <a:extLst>
              <a:ext uri="{FF2B5EF4-FFF2-40B4-BE49-F238E27FC236}">
                <a16:creationId xmlns:a16="http://schemas.microsoft.com/office/drawing/2014/main" id="{5208D2A7-9504-23E3-D35C-C269071C7DFF}"/>
              </a:ext>
            </a:extLst>
          </p:cNvPr>
          <p:cNvSpPr/>
          <p:nvPr userDrawn="1"/>
        </p:nvSpPr>
        <p:spPr>
          <a:xfrm rot="10800000" flipV="1">
            <a:off x="11052445" y="5610446"/>
            <a:ext cx="806627" cy="941558"/>
          </a:xfrm>
          <a:prstGeom prst="round1Rect">
            <a:avLst>
              <a:gd name="adj" fmla="val 1897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pic>
        <p:nvPicPr>
          <p:cNvPr id="9" name="Picture 8" descr="A logo for a banking company&#10;&#10;Description automatically generated">
            <a:extLst>
              <a:ext uri="{FF2B5EF4-FFF2-40B4-BE49-F238E27FC236}">
                <a16:creationId xmlns:a16="http://schemas.microsoft.com/office/drawing/2014/main" id="{CCF4C1CF-3E62-2641-3C68-B526CB1A290E}"/>
              </a:ext>
            </a:extLst>
          </p:cNvPr>
          <p:cNvPicPr>
            <a:picLocks noChangeAspect="1"/>
          </p:cNvPicPr>
          <p:nvPr userDrawn="1"/>
        </p:nvPicPr>
        <p:blipFill>
          <a:blip r:embed="rId3"/>
          <a:stretch>
            <a:fillRect/>
          </a:stretch>
        </p:blipFill>
        <p:spPr>
          <a:xfrm>
            <a:off x="570146" y="450800"/>
            <a:ext cx="990600" cy="1212850"/>
          </a:xfrm>
          <a:prstGeom prst="rect">
            <a:avLst/>
          </a:prstGeom>
        </p:spPr>
      </p:pic>
      <p:sp>
        <p:nvSpPr>
          <p:cNvPr id="12" name="Title 1">
            <a:extLst>
              <a:ext uri="{FF2B5EF4-FFF2-40B4-BE49-F238E27FC236}">
                <a16:creationId xmlns:a16="http://schemas.microsoft.com/office/drawing/2014/main" id="{654FF1D7-DABF-9802-43C3-653F3D302B5A}"/>
              </a:ext>
            </a:extLst>
          </p:cNvPr>
          <p:cNvSpPr>
            <a:spLocks noGrp="1"/>
          </p:cNvSpPr>
          <p:nvPr>
            <p:ph type="ctrTitle" hasCustomPrompt="1"/>
          </p:nvPr>
        </p:nvSpPr>
        <p:spPr>
          <a:xfrm>
            <a:off x="771896" y="2232561"/>
            <a:ext cx="4500748" cy="1520042"/>
          </a:xfrm>
          <a:noFill/>
        </p:spPr>
        <p:txBody>
          <a:bodyPr anchor="b">
            <a:noAutofit/>
          </a:bodyPr>
          <a:lstStyle>
            <a:lvl1pPr algn="l">
              <a:defRPr sz="4800" b="1">
                <a:solidFill>
                  <a:srgbClr val="335B6F"/>
                </a:solidFill>
                <a:latin typeface="PT Serif" panose="020A0603040505020204" pitchFamily="18" charset="77"/>
              </a:defRPr>
            </a:lvl1pPr>
          </a:lstStyle>
          <a:p>
            <a:r>
              <a:rPr lang="en-US" dirty="0"/>
              <a:t>Click to edit Master style</a:t>
            </a:r>
          </a:p>
        </p:txBody>
      </p:sp>
      <p:sp>
        <p:nvSpPr>
          <p:cNvPr id="13" name="Subtitle 2">
            <a:extLst>
              <a:ext uri="{FF2B5EF4-FFF2-40B4-BE49-F238E27FC236}">
                <a16:creationId xmlns:a16="http://schemas.microsoft.com/office/drawing/2014/main" id="{C43D8AD9-0DC0-67BD-409D-3155DDF341DB}"/>
              </a:ext>
            </a:extLst>
          </p:cNvPr>
          <p:cNvSpPr>
            <a:spLocks noGrp="1"/>
          </p:cNvSpPr>
          <p:nvPr>
            <p:ph type="subTitle" idx="1"/>
          </p:nvPr>
        </p:nvSpPr>
        <p:spPr>
          <a:xfrm>
            <a:off x="771896" y="3887045"/>
            <a:ext cx="4536374" cy="1017463"/>
          </a:xfrm>
        </p:spPr>
        <p:txBody>
          <a:bodyPr lIns="0" tIns="0" rIns="0" bIns="0">
            <a:noAutofit/>
          </a:bodyPr>
          <a:lstStyle>
            <a:lvl1pPr marL="0" indent="0" algn="l">
              <a:buNone/>
              <a:defRPr sz="2000" b="0" i="0">
                <a:solidFill>
                  <a:srgbClr val="335B6F"/>
                </a:solidFill>
                <a:latin typeface="DM Sans 14p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descr="A red square with white text on it&#10;&#10;AI-generated content may be incorrect.">
            <a:extLst>
              <a:ext uri="{FF2B5EF4-FFF2-40B4-BE49-F238E27FC236}">
                <a16:creationId xmlns:a16="http://schemas.microsoft.com/office/drawing/2014/main" id="{FAD0D336-17A5-CB79-0ABD-1F79150C5C7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195726" y="5744946"/>
            <a:ext cx="619579" cy="706222"/>
          </a:xfrm>
          <a:prstGeom prst="rect">
            <a:avLst/>
          </a:prstGeom>
        </p:spPr>
      </p:pic>
    </p:spTree>
    <p:extLst>
      <p:ext uri="{BB962C8B-B14F-4D97-AF65-F5344CB8AC3E}">
        <p14:creationId xmlns:p14="http://schemas.microsoft.com/office/powerpoint/2010/main" val="348385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1974574" y="1817204"/>
            <a:ext cx="8242852" cy="644457"/>
          </a:xfrm>
          <a:prstGeom prst="rect">
            <a:avLst/>
          </a:prstGeom>
        </p:spPr>
        <p:txBody>
          <a:bodyPr lIns="0" tIns="0" rIns="0" bIns="0" anchor="t" anchorCtr="0">
            <a:noAutofit/>
          </a:bodyPr>
          <a:lstStyle>
            <a:lvl1pPr algn="ctr">
              <a:defRPr sz="5400"/>
            </a:lvl1pPr>
          </a:lstStyle>
          <a:p>
            <a:r>
              <a:rPr lang="en-US" dirty="0"/>
              <a:t>Click to edit</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1986170" y="2946952"/>
            <a:ext cx="8231256" cy="1028700"/>
          </a:xfrm>
          <a:prstGeom prst="rect">
            <a:avLst/>
          </a:prstGeom>
        </p:spPr>
        <p:txBody>
          <a:bodyPr lIns="0" tIns="0" rIns="0" bIns="0">
            <a:noAutofit/>
          </a:bodyPr>
          <a:lstStyle>
            <a:lvl1pPr marL="0" indent="0" algn="ctr">
              <a:buNone/>
              <a:defRPr sz="3200"/>
            </a:lvl1pPr>
            <a:lvl2pPr marL="457200" indent="0" algn="ctr">
              <a:buNone/>
              <a:defRPr sz="3200"/>
            </a:lvl2pPr>
            <a:lvl3pPr marL="914400" indent="0" algn="ctr">
              <a:buNone/>
              <a:defRPr sz="3200"/>
            </a:lvl3pPr>
            <a:lvl4pPr marL="1371600" indent="0" algn="ctr">
              <a:buNone/>
              <a:defRPr sz="3200"/>
            </a:lvl4pPr>
            <a:lvl5pPr marL="1828800" indent="0" algn="ctr">
              <a:buNone/>
              <a:defRPr sz="3200"/>
            </a:lvl5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26736397-FBD6-56C4-FA64-DEA3CC64DD13}"/>
              </a:ext>
            </a:extLst>
          </p:cNvPr>
          <p:cNvSpPr>
            <a:spLocks noGrp="1"/>
          </p:cNvSpPr>
          <p:nvPr>
            <p:ph type="body" sz="quarter" idx="11"/>
          </p:nvPr>
        </p:nvSpPr>
        <p:spPr>
          <a:xfrm>
            <a:off x="1961322" y="4280452"/>
            <a:ext cx="8256104" cy="1616765"/>
          </a:xfrm>
        </p:spPr>
        <p:txBody>
          <a:bodyPr lIns="0" tIns="0" rIns="0" bIns="0">
            <a:noAutofit/>
          </a:bodyPr>
          <a:lstStyle>
            <a:lvl1pPr marL="0" indent="0" algn="ctr">
              <a:buNone/>
              <a:defRPr sz="2400"/>
            </a:lvl1pPr>
          </a:lstStyle>
          <a:p>
            <a:pPr lvl="0"/>
            <a:r>
              <a:rPr lang="en-US" dirty="0"/>
              <a:t>Click to edit Master text styles</a:t>
            </a:r>
          </a:p>
        </p:txBody>
      </p:sp>
      <p:grpSp>
        <p:nvGrpSpPr>
          <p:cNvPr id="5" name="Group 4">
            <a:extLst>
              <a:ext uri="{FF2B5EF4-FFF2-40B4-BE49-F238E27FC236}">
                <a16:creationId xmlns:a16="http://schemas.microsoft.com/office/drawing/2014/main" id="{ACA788E6-1AAA-0857-A3A1-870EE3D87E73}"/>
              </a:ext>
            </a:extLst>
          </p:cNvPr>
          <p:cNvGrpSpPr/>
          <p:nvPr userDrawn="1"/>
        </p:nvGrpSpPr>
        <p:grpSpPr>
          <a:xfrm>
            <a:off x="5740399" y="973506"/>
            <a:ext cx="713409" cy="713409"/>
            <a:chOff x="5740399" y="973506"/>
            <a:chExt cx="713409" cy="713409"/>
          </a:xfrm>
        </p:grpSpPr>
        <p:sp>
          <p:nvSpPr>
            <p:cNvPr id="6" name="Oval 5">
              <a:extLst>
                <a:ext uri="{FF2B5EF4-FFF2-40B4-BE49-F238E27FC236}">
                  <a16:creationId xmlns:a16="http://schemas.microsoft.com/office/drawing/2014/main" id="{B484A5B7-6C59-9937-18FC-6DED75678C6D}"/>
                </a:ext>
              </a:extLst>
            </p:cNvPr>
            <p:cNvSpPr/>
            <p:nvPr/>
          </p:nvSpPr>
          <p:spPr>
            <a:xfrm>
              <a:off x="5740399" y="973506"/>
              <a:ext cx="713409" cy="713409"/>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6C035234-E499-3C82-A008-235B91FD7690}"/>
                </a:ext>
              </a:extLst>
            </p:cNvPr>
            <p:cNvSpPr txBox="1"/>
            <p:nvPr/>
          </p:nvSpPr>
          <p:spPr>
            <a:xfrm>
              <a:off x="5740399" y="1013094"/>
              <a:ext cx="713409" cy="603976"/>
            </a:xfrm>
            <a:prstGeom prst="rect">
              <a:avLst/>
            </a:prstGeom>
            <a:noFill/>
          </p:spPr>
          <p:txBody>
            <a:bodyPr wrap="square" lIns="0" tIns="0" rIns="0" bIns="0" rtlCol="0">
              <a:noAutofit/>
            </a:bodyPr>
            <a:lstStyle/>
            <a:p>
              <a:pPr algn="ctr"/>
              <a:r>
                <a:rPr lang="en-US" sz="4400" b="1" dirty="0">
                  <a:solidFill>
                    <a:schemeClr val="bg1"/>
                  </a:solidFill>
                  <a:latin typeface="PT Serif" panose="020A0603040505020204" pitchFamily="18" charset="77"/>
                </a:rPr>
                <a:t>?</a:t>
              </a:r>
            </a:p>
          </p:txBody>
        </p:sp>
      </p:grpSp>
      <p:sp>
        <p:nvSpPr>
          <p:cNvPr id="10" name="TextBox 9">
            <a:extLst>
              <a:ext uri="{FF2B5EF4-FFF2-40B4-BE49-F238E27FC236}">
                <a16:creationId xmlns:a16="http://schemas.microsoft.com/office/drawing/2014/main" id="{BE57BDC5-C740-FEE9-7FC2-42F18CDF1FBC}"/>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46781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1974574" y="1817204"/>
            <a:ext cx="8242852" cy="644457"/>
          </a:xfrm>
          <a:prstGeom prst="rect">
            <a:avLst/>
          </a:prstGeom>
        </p:spPr>
        <p:txBody>
          <a:bodyPr lIns="0" tIns="0" rIns="0" bIns="0" anchor="t" anchorCtr="0">
            <a:noAutofit/>
          </a:bodyPr>
          <a:lstStyle>
            <a:lvl1pPr algn="ctr">
              <a:defRPr sz="5400"/>
            </a:lvl1pPr>
          </a:lstStyle>
          <a:p>
            <a:r>
              <a:rPr lang="en-US" dirty="0"/>
              <a:t>Click to edit</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1986170" y="2946952"/>
            <a:ext cx="8231256" cy="1028700"/>
          </a:xfrm>
          <a:prstGeom prst="rect">
            <a:avLst/>
          </a:prstGeom>
        </p:spPr>
        <p:txBody>
          <a:bodyPr lIns="0" tIns="0" rIns="0" bIns="0">
            <a:noAutofit/>
          </a:bodyPr>
          <a:lstStyle>
            <a:lvl1pPr marL="0" indent="0" algn="ctr">
              <a:buNone/>
              <a:defRPr sz="3200"/>
            </a:lvl1pPr>
            <a:lvl2pPr marL="457200" indent="0" algn="ctr">
              <a:buNone/>
              <a:defRPr sz="3200"/>
            </a:lvl2pPr>
            <a:lvl3pPr marL="914400" indent="0" algn="ctr">
              <a:buNone/>
              <a:defRPr sz="3200"/>
            </a:lvl3pPr>
            <a:lvl4pPr marL="1371600" indent="0" algn="ctr">
              <a:buNone/>
              <a:defRPr sz="3200"/>
            </a:lvl4pPr>
            <a:lvl5pPr marL="1828800" indent="0" algn="ctr">
              <a:buNone/>
              <a:defRPr sz="3200"/>
            </a:lvl5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26736397-FBD6-56C4-FA64-DEA3CC64DD13}"/>
              </a:ext>
            </a:extLst>
          </p:cNvPr>
          <p:cNvSpPr>
            <a:spLocks noGrp="1"/>
          </p:cNvSpPr>
          <p:nvPr>
            <p:ph type="body" sz="quarter" idx="11"/>
          </p:nvPr>
        </p:nvSpPr>
        <p:spPr>
          <a:xfrm>
            <a:off x="1961322" y="4280452"/>
            <a:ext cx="8256104" cy="1616765"/>
          </a:xfrm>
        </p:spPr>
        <p:txBody>
          <a:bodyPr lIns="0" tIns="0" rIns="0" bIns="0">
            <a:noAutofit/>
          </a:bodyPr>
          <a:lstStyle>
            <a:lvl1pPr marL="0" indent="0" algn="ctr">
              <a:buNone/>
              <a:defRPr sz="2400"/>
            </a:lvl1pPr>
          </a:lstStyle>
          <a:p>
            <a:pPr lvl="0"/>
            <a:r>
              <a:rPr lang="en-US" dirty="0"/>
              <a:t>Click to edit Master text styles</a:t>
            </a:r>
          </a:p>
        </p:txBody>
      </p:sp>
      <p:sp>
        <p:nvSpPr>
          <p:cNvPr id="10" name="TextBox 9">
            <a:extLst>
              <a:ext uri="{FF2B5EF4-FFF2-40B4-BE49-F238E27FC236}">
                <a16:creationId xmlns:a16="http://schemas.microsoft.com/office/drawing/2014/main" id="{BE57BDC5-C740-FEE9-7FC2-42F18CDF1FBC}"/>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270441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74D2CFA-0DE1-D562-4AAC-B12BF5BDD454}"/>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4854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8911561" y="2160705"/>
            <a:ext cx="1634837"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587347" y="1574186"/>
            <a:ext cx="1634837" cy="1634837"/>
          </a:xfrm>
          <a:prstGeom prst="roundRect">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071360" y="2398395"/>
            <a:ext cx="3475038" cy="3474085"/>
          </a:xfrm>
          <a:prstGeom prst="roundRect">
            <a:avLst>
              <a:gd name="adj" fmla="val 7893"/>
            </a:avLst>
          </a:prstGeom>
          <a:solidFill>
            <a:schemeClr val="bg1"/>
          </a:solidFill>
        </p:spPr>
        <p:txBody>
          <a:bodyPr/>
          <a:lstStyle/>
          <a:p>
            <a:endParaRPr lang="en-US" dirty="0"/>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1714499"/>
            <a:ext cx="5618988"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a:extLst>
              <a:ext uri="{FF2B5EF4-FFF2-40B4-BE49-F238E27FC236}">
                <a16:creationId xmlns:a16="http://schemas.microsoft.com/office/drawing/2014/main" id="{67CC7324-9C65-0164-4E25-04B60E16E38A}"/>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99580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dirty="0"/>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1714499"/>
            <a:ext cx="56067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10" name="TextBox 9">
            <a:extLst>
              <a:ext uri="{FF2B5EF4-FFF2-40B4-BE49-F238E27FC236}">
                <a16:creationId xmlns:a16="http://schemas.microsoft.com/office/drawing/2014/main" id="{1EC0DC4A-13D0-695B-CF9F-D33F23A51228}"/>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68638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par>
                          <p:cTn id="28" fill="hold">
                            <p:stCondLst>
                              <p:cond delay="3000"/>
                            </p:stCondLst>
                            <p:childTnLst>
                              <p:par>
                                <p:cTn id="29" presetID="17" presetClass="entr" presetSubtype="1"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ppt_x</p:attrName>
                                        </p:attrNameLst>
                                      </p:cBhvr>
                                      <p:tavLst>
                                        <p:tav tm="0">
                                          <p:val>
                                            <p:strVal val="#ppt_x"/>
                                          </p:val>
                                        </p:tav>
                                        <p:tav tm="100000">
                                          <p:val>
                                            <p:strVal val="#ppt_x"/>
                                          </p:val>
                                        </p:tav>
                                      </p:tavLst>
                                    </p:anim>
                                    <p:anim calcmode="lin" valueType="num">
                                      <p:cBhvr>
                                        <p:cTn id="32" dur="500" fill="hold"/>
                                        <p:tgtEl>
                                          <p:spTgt spid="19"/>
                                        </p:tgtEl>
                                        <p:attrNameLst>
                                          <p:attrName>ppt_y</p:attrName>
                                        </p:attrNameLst>
                                      </p:cBhvr>
                                      <p:tavLst>
                                        <p:tav tm="0">
                                          <p:val>
                                            <p:strVal val="#ppt_y-#ppt_h/2"/>
                                          </p:val>
                                        </p:tav>
                                        <p:tav tm="100000">
                                          <p:val>
                                            <p:strVal val="#ppt_y"/>
                                          </p:val>
                                        </p:tav>
                                      </p:tavLst>
                                    </p:anim>
                                    <p:anim calcmode="lin" valueType="num">
                                      <p:cBhvr>
                                        <p:cTn id="33" dur="500" fill="hold"/>
                                        <p:tgtEl>
                                          <p:spTgt spid="19"/>
                                        </p:tgtEl>
                                        <p:attrNameLst>
                                          <p:attrName>ppt_w</p:attrName>
                                        </p:attrNameLst>
                                      </p:cBhvr>
                                      <p:tavLst>
                                        <p:tav tm="0">
                                          <p:val>
                                            <p:strVal val="#ppt_w"/>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childTnLst>
                                </p:cTn>
                              </p:par>
                              <p:par>
                                <p:cTn id="35" presetID="2" presetClass="entr" presetSubtype="2" fill="hold" grpId="0" nodeType="with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 calcmode="lin" valueType="num">
                                      <p:cBhvr additive="base">
                                        <p:cTn id="37"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9">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info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dirty="0"/>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2886635"/>
            <a:ext cx="5606796" cy="3290327"/>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22" name="Oval 21">
            <a:extLst>
              <a:ext uri="{FF2B5EF4-FFF2-40B4-BE49-F238E27FC236}">
                <a16:creationId xmlns:a16="http://schemas.microsoft.com/office/drawing/2014/main" id="{DF5C8B78-AE59-1B16-6D47-79232D82BD45}"/>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26" name="Text Placeholder 23">
            <a:extLst>
              <a:ext uri="{FF2B5EF4-FFF2-40B4-BE49-F238E27FC236}">
                <a16:creationId xmlns:a16="http://schemas.microsoft.com/office/drawing/2014/main" id="{5A7EBF43-34D2-4A01-258B-039A8138F3A2}"/>
              </a:ext>
            </a:extLst>
          </p:cNvPr>
          <p:cNvSpPr>
            <a:spLocks noGrp="1"/>
          </p:cNvSpPr>
          <p:nvPr>
            <p:ph type="body" sz="quarter" idx="15"/>
          </p:nvPr>
        </p:nvSpPr>
        <p:spPr>
          <a:xfrm>
            <a:off x="952500" y="2076544"/>
            <a:ext cx="5880847" cy="555812"/>
          </a:xfrm>
        </p:spPr>
        <p:txBody>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10" name="TextBox 9">
            <a:extLst>
              <a:ext uri="{FF2B5EF4-FFF2-40B4-BE49-F238E27FC236}">
                <a16:creationId xmlns:a16="http://schemas.microsoft.com/office/drawing/2014/main" id="{C84E64CA-742F-46FC-A5C8-0FAAE18F4388}"/>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273387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fade">
                                      <p:cBhvr>
                                        <p:cTn id="15" dur="500"/>
                                        <p:tgtEl>
                                          <p:spTgt spid="26">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500"/>
                                        <p:tgtEl>
                                          <p:spTgt spid="6">
                                            <p:txEl>
                                              <p:pRg st="1" end="1"/>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fade">
                                      <p:cBhvr>
                                        <p:cTn id="31" dur="500"/>
                                        <p:tgtEl>
                                          <p:spTgt spid="6">
                                            <p:txEl>
                                              <p:pRg st="3" end="3"/>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500"/>
                                        <p:tgtEl>
                                          <p:spTgt spid="6">
                                            <p:txEl>
                                              <p:pRg st="4" end="4"/>
                                            </p:txEl>
                                          </p:spTgt>
                                        </p:tgtEl>
                                      </p:cBhvr>
                                    </p:animEffect>
                                  </p:childTnLst>
                                </p:cTn>
                              </p:par>
                            </p:childTnLst>
                          </p:cTn>
                        </p:par>
                        <p:par>
                          <p:cTn id="36" fill="hold">
                            <p:stCondLst>
                              <p:cond delay="4000"/>
                            </p:stCondLst>
                            <p:childTnLst>
                              <p:par>
                                <p:cTn id="37" presetID="17" presetClass="entr" presetSubtype="1"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ppt_x</p:attrName>
                                        </p:attrNameLst>
                                      </p:cBhvr>
                                      <p:tavLst>
                                        <p:tav tm="0">
                                          <p:val>
                                            <p:strVal val="#ppt_x"/>
                                          </p:val>
                                        </p:tav>
                                        <p:tav tm="100000">
                                          <p:val>
                                            <p:strVal val="#ppt_x"/>
                                          </p:val>
                                        </p:tav>
                                      </p:tavLst>
                                    </p:anim>
                                    <p:anim calcmode="lin" valueType="num">
                                      <p:cBhvr>
                                        <p:cTn id="40" dur="500" fill="hold"/>
                                        <p:tgtEl>
                                          <p:spTgt spid="19"/>
                                        </p:tgtEl>
                                        <p:attrNameLst>
                                          <p:attrName>ppt_y</p:attrName>
                                        </p:attrNameLst>
                                      </p:cBhvr>
                                      <p:tavLst>
                                        <p:tav tm="0">
                                          <p:val>
                                            <p:strVal val="#ppt_y-#ppt_h/2"/>
                                          </p:val>
                                        </p:tav>
                                        <p:tav tm="100000">
                                          <p:val>
                                            <p:strVal val="#ppt_y"/>
                                          </p:val>
                                        </p:tav>
                                      </p:tavLst>
                                    </p:anim>
                                    <p:anim calcmode="lin" valueType="num">
                                      <p:cBhvr>
                                        <p:cTn id="41" dur="500" fill="hold"/>
                                        <p:tgtEl>
                                          <p:spTgt spid="19"/>
                                        </p:tgtEl>
                                        <p:attrNameLst>
                                          <p:attrName>ppt_w</p:attrName>
                                        </p:attrNameLst>
                                      </p:cBhvr>
                                      <p:tavLst>
                                        <p:tav tm="0">
                                          <p:val>
                                            <p:strVal val="#ppt_w"/>
                                          </p:val>
                                        </p:tav>
                                        <p:tav tm="100000">
                                          <p:val>
                                            <p:strVal val="#ppt_w"/>
                                          </p:val>
                                        </p:tav>
                                      </p:tavLst>
                                    </p:anim>
                                    <p:anim calcmode="lin" valueType="num">
                                      <p:cBhvr>
                                        <p:cTn id="42" dur="500" fill="hold"/>
                                        <p:tgtEl>
                                          <p:spTgt spid="19"/>
                                        </p:tgtEl>
                                        <p:attrNameLst>
                                          <p:attrName>ppt_h</p:attrName>
                                        </p:attrNameLst>
                                      </p:cBhvr>
                                      <p:tavLst>
                                        <p:tav tm="0">
                                          <p:val>
                                            <p:fltVal val="0"/>
                                          </p:val>
                                        </p:tav>
                                        <p:tav tm="100000">
                                          <p:val>
                                            <p:strVal val="#ppt_h"/>
                                          </p:val>
                                        </p:tav>
                                      </p:tavLst>
                                    </p:anim>
                                  </p:childTnLst>
                                </p:cTn>
                              </p:par>
                              <p:par>
                                <p:cTn id="43" presetID="2" presetClass="entr" presetSubtype="2" fill="hold" grpId="0" nodeType="with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additive="base">
                                        <p:cTn id="4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9">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 calcmode="lin" valueType="num">
                                      <p:cBhvr additive="base">
                                        <p:cTn id="49"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22" grpId="0" animBg="1"/>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extLst>
    <p:ext uri="{DCECCB84-F9BA-43D5-87BE-67443E8EF086}">
      <p15:sldGuideLst xmlns:p15="http://schemas.microsoft.com/office/powerpoint/2012/main">
        <p15:guide id="1" orient="horz" pos="360">
          <p15:clr>
            <a:srgbClr val="FBAE40"/>
          </p15:clr>
        </p15:guide>
        <p15:guide id="2" pos="360">
          <p15:clr>
            <a:srgbClr val="FBAE40"/>
          </p15:clr>
        </p15:guide>
        <p15:guide id="3" pos="7320">
          <p15:clr>
            <a:srgbClr val="FBAE40"/>
          </p15:clr>
        </p15:guide>
        <p15:guide id="4" pos="60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info with 2 imag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8690375" y="1789361"/>
            <a:ext cx="3134948" cy="3134089"/>
          </a:xfrm>
          <a:prstGeom prst="roundRect">
            <a:avLst>
              <a:gd name="adj" fmla="val 15890"/>
            </a:avLst>
          </a:prstGeom>
          <a:solidFill>
            <a:schemeClr val="bg1"/>
          </a:solidFill>
        </p:spPr>
        <p:txBody>
          <a:bodyPr/>
          <a:lstStyle/>
          <a:p>
            <a:endParaRPr lang="en-US" dirty="0"/>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149187" y="1664457"/>
            <a:ext cx="1195949" cy="1195621"/>
          </a:xfrm>
          <a:prstGeom prst="roundRect">
            <a:avLst>
              <a:gd name="adj" fmla="val 14793"/>
            </a:avLst>
          </a:prstGeom>
          <a:solidFill>
            <a:schemeClr val="bg1"/>
          </a:solidFill>
        </p:spPr>
        <p:txBody>
          <a:bodyPr/>
          <a:lstStyle/>
          <a:p>
            <a:endParaRPr lang="en-US" dirty="0"/>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ounded Rectangle 2">
            <a:extLst>
              <a:ext uri="{FF2B5EF4-FFF2-40B4-BE49-F238E27FC236}">
                <a16:creationId xmlns:a16="http://schemas.microsoft.com/office/drawing/2014/main" id="{7AD5D83F-543C-0B74-6BFF-D4759A3B3C97}"/>
              </a:ext>
            </a:extLst>
          </p:cNvPr>
          <p:cNvSpPr/>
          <p:nvPr userDrawn="1"/>
        </p:nvSpPr>
        <p:spPr>
          <a:xfrm>
            <a:off x="7538293" y="3115278"/>
            <a:ext cx="806843" cy="806843"/>
          </a:xfrm>
          <a:prstGeom prst="roundRect">
            <a:avLst/>
          </a:prstGeom>
          <a:solidFill>
            <a:srgbClr val="0E8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9" name="TextBox 8">
            <a:extLst>
              <a:ext uri="{FF2B5EF4-FFF2-40B4-BE49-F238E27FC236}">
                <a16:creationId xmlns:a16="http://schemas.microsoft.com/office/drawing/2014/main" id="{879954A8-E15B-4F4F-5B28-61FF2C70E762}"/>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52946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info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0" name="Rounded Rectangle 9">
            <a:extLst>
              <a:ext uri="{FF2B5EF4-FFF2-40B4-BE49-F238E27FC236}">
                <a16:creationId xmlns:a16="http://schemas.microsoft.com/office/drawing/2014/main" id="{2F609B66-2F49-F3E1-643D-07A98FA003C4}"/>
              </a:ext>
            </a:extLst>
          </p:cNvPr>
          <p:cNvSpPr/>
          <p:nvPr userDrawn="1"/>
        </p:nvSpPr>
        <p:spPr>
          <a:xfrm>
            <a:off x="9243397" y="1417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4" name="Rounded Rectangle 13">
            <a:extLst>
              <a:ext uri="{FF2B5EF4-FFF2-40B4-BE49-F238E27FC236}">
                <a16:creationId xmlns:a16="http://schemas.microsoft.com/office/drawing/2014/main" id="{E2BE4BD8-66ED-24F6-95DF-EA1FEA257805}"/>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7775975" y="2076544"/>
            <a:ext cx="3134948" cy="3134089"/>
          </a:xfrm>
          <a:prstGeom prst="roundRect">
            <a:avLst>
              <a:gd name="adj" fmla="val 15890"/>
            </a:avLst>
          </a:prstGeom>
          <a:solidFill>
            <a:schemeClr val="bg1"/>
          </a:solidFill>
        </p:spPr>
        <p:txBody>
          <a:bodyPr/>
          <a:lstStyle/>
          <a:p>
            <a:endParaRPr lang="en-US" dirty="0"/>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3" name="TextBox 2">
            <a:extLst>
              <a:ext uri="{FF2B5EF4-FFF2-40B4-BE49-F238E27FC236}">
                <a16:creationId xmlns:a16="http://schemas.microsoft.com/office/drawing/2014/main" id="{14F78092-6DFE-9DBD-29BE-777B97CD5E0D}"/>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377787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500"/>
                                        <p:tgtEl>
                                          <p:spTgt spid="6">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fade">
                                      <p:cBhvr>
                                        <p:cTn id="3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cxnSp>
        <p:nvCxnSpPr>
          <p:cNvPr id="5" name="Straight Connector 4">
            <a:extLst>
              <a:ext uri="{FF2B5EF4-FFF2-40B4-BE49-F238E27FC236}">
                <a16:creationId xmlns:a16="http://schemas.microsoft.com/office/drawing/2014/main" id="{161FAE45-A760-A3AE-375D-1B501C2DB4F5}"/>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2511552" y="4864608"/>
            <a:ext cx="7168896" cy="1121664"/>
          </a:xfrm>
          <a:prstGeom prst="rect">
            <a:avLst/>
          </a:prstGeom>
        </p:spPr>
        <p:txBody>
          <a:bodyPr lIns="0" tIns="0" rIns="0" bIns="0">
            <a:noAutofit/>
          </a:bodyPr>
          <a:lstStyle>
            <a:lvl1pPr marL="0" indent="0" algn="ctr">
              <a:lnSpc>
                <a:spcPct val="120000"/>
              </a:lnSpc>
              <a:buNone/>
              <a:defRPr sz="1800"/>
            </a:lvl1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4" name="Oval 3">
            <a:extLst>
              <a:ext uri="{FF2B5EF4-FFF2-40B4-BE49-F238E27FC236}">
                <a16:creationId xmlns:a16="http://schemas.microsoft.com/office/drawing/2014/main" id="{79D35484-30C2-E142-5001-916042FDAFF3}"/>
              </a:ext>
            </a:extLst>
          </p:cNvPr>
          <p:cNvSpPr/>
          <p:nvPr userDrawn="1"/>
        </p:nvSpPr>
        <p:spPr>
          <a:xfrm>
            <a:off x="4950368" y="2115399"/>
            <a:ext cx="2291264" cy="22912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9" name="TextBox 8">
            <a:extLst>
              <a:ext uri="{FF2B5EF4-FFF2-40B4-BE49-F238E27FC236}">
                <a16:creationId xmlns:a16="http://schemas.microsoft.com/office/drawing/2014/main" id="{D8A127F4-319A-30B9-9630-2E2E6349FC97}"/>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65304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5" orient="horz" pos="10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no squar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A691350-F5A3-5631-2DAE-99F48CF6D228}"/>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72058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1A2B35-A9E8-BD3C-40AE-E87ECE7F36C7}"/>
              </a:ext>
            </a:extLst>
          </p:cNvPr>
          <p:cNvSpPr>
            <a:spLocks noGrp="1"/>
          </p:cNvSpPr>
          <p:nvPr>
            <p:ph type="title"/>
          </p:nvPr>
        </p:nvSpPr>
        <p:spPr>
          <a:xfrm>
            <a:off x="585216" y="573024"/>
            <a:ext cx="10792968" cy="80467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C4510310-120D-F31B-9277-1758F3569C7B}"/>
              </a:ext>
            </a:extLst>
          </p:cNvPr>
          <p:cNvSpPr>
            <a:spLocks noGrp="1"/>
          </p:cNvSpPr>
          <p:nvPr>
            <p:ph type="body" idx="1"/>
          </p:nvPr>
        </p:nvSpPr>
        <p:spPr>
          <a:xfrm>
            <a:off x="853440" y="1658112"/>
            <a:ext cx="10500360" cy="45188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5976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8" r:id="rId5"/>
    <p:sldLayoutId id="2147483664" r:id="rId6"/>
    <p:sldLayoutId id="2147483667" r:id="rId7"/>
    <p:sldLayoutId id="2147483663" r:id="rId8"/>
    <p:sldLayoutId id="2147483666" r:id="rId9"/>
    <p:sldLayoutId id="2147483665" r:id="rId10"/>
    <p:sldLayoutId id="2147483669" r:id="rId11"/>
  </p:sldLayoutIdLst>
  <p:hf hdr="0" ftr="0" dt="0"/>
  <p:txStyles>
    <p:titleStyle>
      <a:lvl1pPr algn="l" defTabSz="914400" rtl="0" eaLnBrk="1" latinLnBrk="0" hangingPunct="1">
        <a:lnSpc>
          <a:spcPct val="90000"/>
        </a:lnSpc>
        <a:spcBef>
          <a:spcPct val="0"/>
        </a:spcBef>
        <a:buNone/>
        <a:defRPr sz="4400" b="1" kern="1200">
          <a:solidFill>
            <a:schemeClr val="accent1"/>
          </a:solidFill>
          <a:latin typeface="PT Serif" panose="020A0603040505020204" pitchFamily="18" charset="77"/>
          <a:ea typeface="+mj-ea"/>
          <a:cs typeface="+mj-cs"/>
        </a:defRPr>
      </a:lvl1pPr>
    </p:titleStyle>
    <p:body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8.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15.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5.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hyperlink" Target="https://youth.handsonbanking.org/"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s://mycreditunion.gov/learning-resources/learning-tools" TargetMode="External"/><Relationship Id="rId5" Type="http://schemas.openxmlformats.org/officeDocument/2006/relationships/hyperlink" Target="https://www.fdic.gov/consumer-resource-center/money-smart-young-people" TargetMode="External"/><Relationship Id="rId4" Type="http://schemas.openxmlformats.org/officeDocument/2006/relationships/hyperlink" Target="https://joinbankon.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using a calculator">
            <a:extLst>
              <a:ext uri="{FF2B5EF4-FFF2-40B4-BE49-F238E27FC236}">
                <a16:creationId xmlns:a16="http://schemas.microsoft.com/office/drawing/2014/main" id="{119335D9-3AF6-08EA-3549-754220DFB9A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5609858" y="309071"/>
            <a:ext cx="6187045" cy="6127356"/>
          </a:xfrm>
        </p:spPr>
      </p:pic>
      <p:sp>
        <p:nvSpPr>
          <p:cNvPr id="5" name="Freeform 4">
            <a:extLst>
              <a:ext uri="{FF2B5EF4-FFF2-40B4-BE49-F238E27FC236}">
                <a16:creationId xmlns:a16="http://schemas.microsoft.com/office/drawing/2014/main" id="{74D1D86D-7208-7A0F-C91A-CC604B8BB21F}"/>
              </a:ext>
              <a:ext uri="{C183D7F6-B498-43B3-948B-1728B52AA6E4}">
                <adec:decorative xmlns:adec="http://schemas.microsoft.com/office/drawing/2017/decorative" val="1"/>
              </a:ext>
            </a:extLst>
          </p:cNvPr>
          <p:cNvSpPr/>
          <p:nvPr/>
        </p:nvSpPr>
        <p:spPr>
          <a:xfrm>
            <a:off x="4284017" y="4569104"/>
            <a:ext cx="3423054" cy="1745666"/>
          </a:xfrm>
          <a:custGeom>
            <a:avLst/>
            <a:gdLst>
              <a:gd name="connsiteX0" fmla="*/ 204129 w 3423054"/>
              <a:gd name="connsiteY0" fmla="*/ 0 h 1745666"/>
              <a:gd name="connsiteX1" fmla="*/ 1226950 w 3423054"/>
              <a:gd name="connsiteY1" fmla="*/ 0 h 1745666"/>
              <a:gd name="connsiteX2" fmla="*/ 1415038 w 3423054"/>
              <a:gd name="connsiteY2" fmla="*/ 124673 h 1745666"/>
              <a:gd name="connsiteX3" fmla="*/ 1431078 w 3423054"/>
              <a:gd name="connsiteY3" fmla="*/ 204124 h 1745666"/>
              <a:gd name="connsiteX4" fmla="*/ 1431078 w 3423054"/>
              <a:gd name="connsiteY4" fmla="*/ 426082 h 1745666"/>
              <a:gd name="connsiteX5" fmla="*/ 1580230 w 3423054"/>
              <a:gd name="connsiteY5" fmla="*/ 575234 h 1745666"/>
              <a:gd name="connsiteX6" fmla="*/ 1638259 w 3423054"/>
              <a:gd name="connsiteY6" fmla="*/ 575234 h 1745666"/>
              <a:gd name="connsiteX7" fmla="*/ 1900710 w 3423054"/>
              <a:gd name="connsiteY7" fmla="*/ 575234 h 1745666"/>
              <a:gd name="connsiteX8" fmla="*/ 3219972 w 3423054"/>
              <a:gd name="connsiteY8" fmla="*/ 575234 h 1745666"/>
              <a:gd name="connsiteX9" fmla="*/ 3423054 w 3423054"/>
              <a:gd name="connsiteY9" fmla="*/ 778316 h 1745666"/>
              <a:gd name="connsiteX10" fmla="*/ 3423054 w 3423054"/>
              <a:gd name="connsiteY10" fmla="*/ 1542584 h 1745666"/>
              <a:gd name="connsiteX11" fmla="*/ 3219972 w 3423054"/>
              <a:gd name="connsiteY11" fmla="*/ 1745666 h 1745666"/>
              <a:gd name="connsiteX12" fmla="*/ 1352746 w 3423054"/>
              <a:gd name="connsiteY12" fmla="*/ 1745666 h 1745666"/>
              <a:gd name="connsiteX13" fmla="*/ 1149664 w 3423054"/>
              <a:gd name="connsiteY13" fmla="*/ 1542584 h 1745666"/>
              <a:gd name="connsiteX14" fmla="*/ 1149664 w 3423054"/>
              <a:gd name="connsiteY14" fmla="*/ 1208881 h 1745666"/>
              <a:gd name="connsiteX15" fmla="*/ 1149664 w 3423054"/>
              <a:gd name="connsiteY15" fmla="*/ 1027097 h 1745666"/>
              <a:gd name="connsiteX16" fmla="*/ 1000512 w 3423054"/>
              <a:gd name="connsiteY16" fmla="*/ 877945 h 1745666"/>
              <a:gd name="connsiteX17" fmla="*/ 680032 w 3423054"/>
              <a:gd name="connsiteY17" fmla="*/ 877945 h 1745666"/>
              <a:gd name="connsiteX18" fmla="*/ 678383 w 3423054"/>
              <a:gd name="connsiteY18" fmla="*/ 878278 h 1745666"/>
              <a:gd name="connsiteX19" fmla="*/ 204129 w 3423054"/>
              <a:gd name="connsiteY19" fmla="*/ 878278 h 1745666"/>
              <a:gd name="connsiteX20" fmla="*/ 0 w 3423054"/>
              <a:gd name="connsiteY20" fmla="*/ 674149 h 1745666"/>
              <a:gd name="connsiteX21" fmla="*/ 0 w 3423054"/>
              <a:gd name="connsiteY21" fmla="*/ 204129 h 1745666"/>
              <a:gd name="connsiteX22" fmla="*/ 204129 w 3423054"/>
              <a:gd name="connsiteY22" fmla="*/ 0 h 174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423054" h="1745666">
                <a:moveTo>
                  <a:pt x="204129" y="0"/>
                </a:moveTo>
                <a:lnTo>
                  <a:pt x="1226950" y="0"/>
                </a:lnTo>
                <a:cubicBezTo>
                  <a:pt x="1311503" y="0"/>
                  <a:pt x="1384049" y="51408"/>
                  <a:pt x="1415038" y="124673"/>
                </a:cubicBezTo>
                <a:lnTo>
                  <a:pt x="1431078" y="204124"/>
                </a:lnTo>
                <a:lnTo>
                  <a:pt x="1431078" y="426082"/>
                </a:lnTo>
                <a:cubicBezTo>
                  <a:pt x="1431078" y="508456"/>
                  <a:pt x="1497856" y="575234"/>
                  <a:pt x="1580230" y="575234"/>
                </a:cubicBezTo>
                <a:lnTo>
                  <a:pt x="1638259" y="575234"/>
                </a:lnTo>
                <a:lnTo>
                  <a:pt x="1900710" y="575234"/>
                </a:lnTo>
                <a:lnTo>
                  <a:pt x="3219972" y="575234"/>
                </a:lnTo>
                <a:cubicBezTo>
                  <a:pt x="3332131" y="575234"/>
                  <a:pt x="3423054" y="666157"/>
                  <a:pt x="3423054" y="778316"/>
                </a:cubicBezTo>
                <a:lnTo>
                  <a:pt x="3423054" y="1542584"/>
                </a:lnTo>
                <a:cubicBezTo>
                  <a:pt x="3423054" y="1654743"/>
                  <a:pt x="3332131" y="1745666"/>
                  <a:pt x="3219972" y="1745666"/>
                </a:cubicBezTo>
                <a:lnTo>
                  <a:pt x="1352746" y="1745666"/>
                </a:lnTo>
                <a:cubicBezTo>
                  <a:pt x="1240587" y="1745666"/>
                  <a:pt x="1149664" y="1654743"/>
                  <a:pt x="1149664" y="1542584"/>
                </a:cubicBezTo>
                <a:lnTo>
                  <a:pt x="1149664" y="1208881"/>
                </a:lnTo>
                <a:lnTo>
                  <a:pt x="1149664" y="1027097"/>
                </a:lnTo>
                <a:cubicBezTo>
                  <a:pt x="1149664" y="944723"/>
                  <a:pt x="1082886" y="877945"/>
                  <a:pt x="1000512" y="877945"/>
                </a:cubicBezTo>
                <a:lnTo>
                  <a:pt x="680032" y="877945"/>
                </a:lnTo>
                <a:lnTo>
                  <a:pt x="678383" y="878278"/>
                </a:lnTo>
                <a:lnTo>
                  <a:pt x="204129" y="878278"/>
                </a:lnTo>
                <a:cubicBezTo>
                  <a:pt x="91392" y="878278"/>
                  <a:pt x="0" y="786886"/>
                  <a:pt x="0" y="674149"/>
                </a:cubicBezTo>
                <a:lnTo>
                  <a:pt x="0" y="204129"/>
                </a:lnTo>
                <a:cubicBezTo>
                  <a:pt x="0" y="91392"/>
                  <a:pt x="91392" y="0"/>
                  <a:pt x="204129" y="0"/>
                </a:cubicBezTo>
                <a:close/>
              </a:path>
            </a:pathLst>
          </a:custGeom>
          <a:solidFill>
            <a:srgbClr val="DFE96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DM Sans 14pt" pitchFamily="2" charset="77"/>
            </a:endParaRPr>
          </a:p>
        </p:txBody>
      </p:sp>
      <p:grpSp>
        <p:nvGrpSpPr>
          <p:cNvPr id="6" name="Group 5">
            <a:extLst>
              <a:ext uri="{FF2B5EF4-FFF2-40B4-BE49-F238E27FC236}">
                <a16:creationId xmlns:a16="http://schemas.microsoft.com/office/drawing/2014/main" id="{30D0864D-E8C2-9B79-1995-44A65DC0685B}"/>
              </a:ext>
            </a:extLst>
          </p:cNvPr>
          <p:cNvGrpSpPr/>
          <p:nvPr/>
        </p:nvGrpSpPr>
        <p:grpSpPr>
          <a:xfrm flipH="1">
            <a:off x="4273136" y="4569105"/>
            <a:ext cx="3425574" cy="1719483"/>
            <a:chOff x="3585865" y="4029204"/>
            <a:chExt cx="3425574" cy="1719483"/>
          </a:xfrm>
        </p:grpSpPr>
        <p:sp>
          <p:nvSpPr>
            <p:cNvPr id="7" name="TextBox 6">
              <a:extLst>
                <a:ext uri="{FF2B5EF4-FFF2-40B4-BE49-F238E27FC236}">
                  <a16:creationId xmlns:a16="http://schemas.microsoft.com/office/drawing/2014/main" id="{F62B4EC6-42DA-7356-240F-C35A7A5D72A5}"/>
                </a:ext>
              </a:extLst>
            </p:cNvPr>
            <p:cNvSpPr txBox="1"/>
            <p:nvPr/>
          </p:nvSpPr>
          <p:spPr>
            <a:xfrm>
              <a:off x="3585865" y="4627198"/>
              <a:ext cx="2273390" cy="1121489"/>
            </a:xfrm>
            <a:prstGeom prst="rect">
              <a:avLst/>
            </a:prstGeom>
            <a:noFill/>
          </p:spPr>
          <p:txBody>
            <a:bodyPr wrap="square" lIns="0" tIns="91440" rIns="0" bIns="0" rtlCol="0" anchor="ctr">
              <a:noAutofit/>
            </a:bodyPr>
            <a:lstStyle/>
            <a:p>
              <a:pPr algn="ctr">
                <a:lnSpc>
                  <a:spcPct val="80000"/>
                </a:lnSpc>
              </a:pPr>
              <a:r>
                <a:rPr lang="en-US" sz="3900" spc="-150" dirty="0">
                  <a:solidFill>
                    <a:srgbClr val="0E8789"/>
                  </a:solidFill>
                  <a:latin typeface="PT Serif" panose="020A0603040505020204" pitchFamily="18" charset="77"/>
                </a:rPr>
                <a:t>Students</a:t>
              </a:r>
            </a:p>
          </p:txBody>
        </p:sp>
        <p:sp>
          <p:nvSpPr>
            <p:cNvPr id="8" name="TextBox 7">
              <a:extLst>
                <a:ext uri="{FF2B5EF4-FFF2-40B4-BE49-F238E27FC236}">
                  <a16:creationId xmlns:a16="http://schemas.microsoft.com/office/drawing/2014/main" id="{ED14F886-4D2D-0EC3-5E6A-FE203FCF7324}"/>
                </a:ext>
              </a:extLst>
            </p:cNvPr>
            <p:cNvSpPr txBox="1"/>
            <p:nvPr/>
          </p:nvSpPr>
          <p:spPr>
            <a:xfrm>
              <a:off x="5577840" y="4029204"/>
              <a:ext cx="1433599" cy="855184"/>
            </a:xfrm>
            <a:prstGeom prst="rect">
              <a:avLst/>
            </a:prstGeom>
            <a:noFill/>
          </p:spPr>
          <p:txBody>
            <a:bodyPr wrap="square" rtlCol="0" anchor="ctr">
              <a:noAutofit/>
            </a:bodyPr>
            <a:lstStyle/>
            <a:p>
              <a:pPr algn="ctr"/>
              <a:r>
                <a:rPr lang="en-US" sz="1400" b="1" dirty="0">
                  <a:solidFill>
                    <a:srgbClr val="0E8789"/>
                  </a:solidFill>
                  <a:latin typeface="DM Sans 14pt SemiBold" pitchFamily="2" charset="77"/>
                </a:rPr>
                <a:t>TIPS FOR</a:t>
              </a:r>
            </a:p>
          </p:txBody>
        </p:sp>
      </p:grpSp>
      <p:sp>
        <p:nvSpPr>
          <p:cNvPr id="4" name="Subtitle 3">
            <a:extLst>
              <a:ext uri="{FF2B5EF4-FFF2-40B4-BE49-F238E27FC236}">
                <a16:creationId xmlns:a16="http://schemas.microsoft.com/office/drawing/2014/main" id="{81C1D490-B8AB-1E3F-BDD6-3C739356E10D}"/>
              </a:ext>
            </a:extLst>
          </p:cNvPr>
          <p:cNvSpPr>
            <a:spLocks noGrp="1"/>
          </p:cNvSpPr>
          <p:nvPr>
            <p:ph type="subTitle" idx="1"/>
          </p:nvPr>
        </p:nvSpPr>
        <p:spPr/>
        <p:txBody>
          <a:bodyPr/>
          <a:lstStyle/>
          <a:p>
            <a:r>
              <a:rPr lang="en-US" dirty="0"/>
              <a:t>Learn about managing your money.</a:t>
            </a:r>
          </a:p>
        </p:txBody>
      </p:sp>
      <p:sp>
        <p:nvSpPr>
          <p:cNvPr id="3" name="Title 2">
            <a:extLst>
              <a:ext uri="{FF2B5EF4-FFF2-40B4-BE49-F238E27FC236}">
                <a16:creationId xmlns:a16="http://schemas.microsoft.com/office/drawing/2014/main" id="{3EB44917-2B1D-3A9D-FE3A-C7569B66E7C6}"/>
              </a:ext>
            </a:extLst>
          </p:cNvPr>
          <p:cNvSpPr>
            <a:spLocks noGrp="1"/>
          </p:cNvSpPr>
          <p:nvPr>
            <p:ph type="ctrTitle"/>
          </p:nvPr>
        </p:nvSpPr>
        <p:spPr/>
        <p:txBody>
          <a:bodyPr/>
          <a:lstStyle/>
          <a:p>
            <a:r>
              <a:rPr lang="en-US" dirty="0"/>
              <a:t>Spending </a:t>
            </a:r>
            <a:br>
              <a:rPr lang="en-US" dirty="0"/>
            </a:br>
            <a:r>
              <a:rPr lang="en-US" dirty="0"/>
              <a:t>and saving</a:t>
            </a:r>
          </a:p>
        </p:txBody>
      </p:sp>
    </p:spTree>
    <p:extLst>
      <p:ext uri="{BB962C8B-B14F-4D97-AF65-F5344CB8AC3E}">
        <p14:creationId xmlns:p14="http://schemas.microsoft.com/office/powerpoint/2010/main" val="294299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37759-1848-C28A-7CBB-D8E56390CB74}"/>
            </a:ext>
          </a:extLst>
        </p:cNvPr>
        <p:cNvGrpSpPr/>
        <p:nvPr/>
      </p:nvGrpSpPr>
      <p:grpSpPr>
        <a:xfrm>
          <a:off x="0" y="0"/>
          <a:ext cx="0" cy="0"/>
          <a:chOff x="0" y="0"/>
          <a:chExt cx="0" cy="0"/>
        </a:xfrm>
      </p:grpSpPr>
      <p:pic>
        <p:nvPicPr>
          <p:cNvPr id="27" name="Picture 26" descr="Illustration of a person sitting cross legged with her thumb up">
            <a:extLst>
              <a:ext uri="{FF2B5EF4-FFF2-40B4-BE49-F238E27FC236}">
                <a16:creationId xmlns:a16="http://schemas.microsoft.com/office/drawing/2014/main" id="{EEF2A7C3-447E-6FA3-364D-67E8026D5AC5}"/>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315755" y="2661930"/>
            <a:ext cx="1053399" cy="1202742"/>
          </a:xfrm>
          <a:prstGeom prst="rect">
            <a:avLst/>
          </a:prstGeom>
        </p:spPr>
      </p:pic>
      <p:grpSp>
        <p:nvGrpSpPr>
          <p:cNvPr id="16" name="Group 15">
            <a:extLst>
              <a:ext uri="{FF2B5EF4-FFF2-40B4-BE49-F238E27FC236}">
                <a16:creationId xmlns:a16="http://schemas.microsoft.com/office/drawing/2014/main" id="{C642B9DC-4D9F-F7FA-134E-CC7B75315B10}"/>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386957D5-FBA8-BC43-EC4D-89584CFDF15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FFC38CB0-411D-A6E0-F15F-740D7B6A8C9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6FAACB28-B593-2C8A-34A8-A9B1FAAA6BE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5" name="Picture 24" descr="Illustration of shopping bags">
            <a:extLst>
              <a:ext uri="{FF2B5EF4-FFF2-40B4-BE49-F238E27FC236}">
                <a16:creationId xmlns:a16="http://schemas.microsoft.com/office/drawing/2014/main" id="{895C0894-E795-10B7-B5E7-0CE68181D8CA}"/>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729944" y="2591929"/>
            <a:ext cx="1413125" cy="1242284"/>
          </a:xfrm>
          <a:prstGeom prst="rect">
            <a:avLst/>
          </a:prstGeom>
        </p:spPr>
      </p:pic>
      <p:grpSp>
        <p:nvGrpSpPr>
          <p:cNvPr id="12" name="Group 11">
            <a:extLst>
              <a:ext uri="{FF2B5EF4-FFF2-40B4-BE49-F238E27FC236}">
                <a16:creationId xmlns:a16="http://schemas.microsoft.com/office/drawing/2014/main" id="{B3297AEF-ECA5-F832-F1D9-A1F715373248}"/>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0ADAE904-0549-E339-BB51-39D96C82B1F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BD910A51-B48B-4CDD-2A66-12F3C3A0AF4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5D595D06-ADEF-CB10-BAE4-2A07FF31788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762F66D5-EAD0-9DA9-CB02-552303D0F3E5}"/>
              </a:ext>
            </a:extLst>
          </p:cNvPr>
          <p:cNvSpPr>
            <a:spLocks noGrp="1"/>
          </p:cNvSpPr>
          <p:nvPr>
            <p:ph idx="1"/>
          </p:nvPr>
        </p:nvSpPr>
        <p:spPr>
          <a:xfrm>
            <a:off x="1924066" y="4864608"/>
            <a:ext cx="8289696" cy="1121664"/>
          </a:xfrm>
        </p:spPr>
        <p:txBody>
          <a:bodyPr/>
          <a:lstStyle/>
          <a:p>
            <a:r>
              <a:rPr lang="en-US" dirty="0"/>
              <a:t>She creates a plan so that </a:t>
            </a:r>
            <a:r>
              <a:rPr lang="en-US" dirty="0">
                <a:highlight>
                  <a:srgbClr val="DFE96C"/>
                </a:highlight>
              </a:rPr>
              <a:t>20% of each paycheck</a:t>
            </a:r>
            <a:r>
              <a:rPr lang="en-US" dirty="0"/>
              <a:t> goes directly to </a:t>
            </a:r>
            <a:br>
              <a:rPr lang="en-US" dirty="0"/>
            </a:br>
            <a:r>
              <a:rPr lang="en-US" dirty="0"/>
              <a:t>savings, </a:t>
            </a:r>
            <a:r>
              <a:rPr lang="en-US" dirty="0">
                <a:highlight>
                  <a:srgbClr val="DFE96C"/>
                </a:highlight>
              </a:rPr>
              <a:t>50% goes to her checking account</a:t>
            </a:r>
            <a:r>
              <a:rPr lang="en-US" dirty="0"/>
              <a:t> for ongoing expenses (gas, cellphone bill, etc.), and </a:t>
            </a:r>
            <a:r>
              <a:rPr lang="en-US" dirty="0">
                <a:highlight>
                  <a:srgbClr val="DFE96C"/>
                </a:highlight>
              </a:rPr>
              <a:t>30% is left for unplanned fun</a:t>
            </a:r>
            <a:r>
              <a:rPr lang="en-US" dirty="0"/>
              <a:t> with friends. </a:t>
            </a:r>
          </a:p>
        </p:txBody>
      </p:sp>
      <p:pic>
        <p:nvPicPr>
          <p:cNvPr id="21" name="Picture 20" descr="Illustration of a hand holding a coin over a stack of coins and arrow">
            <a:extLst>
              <a:ext uri="{FF2B5EF4-FFF2-40B4-BE49-F238E27FC236}">
                <a16:creationId xmlns:a16="http://schemas.microsoft.com/office/drawing/2014/main" id="{75F1BC9A-ED3B-79C2-E80C-658A7EB79F4B}"/>
              </a:ext>
            </a:extLst>
          </p:cNvPr>
          <p:cNvPicPr>
            <a:picLocks noChangeAspect="1"/>
          </p:cNvPicPr>
          <p:nvPr/>
        </p:nvPicPr>
        <p:blipFill>
          <a:blip r:embed="rId5" cstate="screen">
            <a:extLst>
              <a:ext uri="{28A0092B-C50C-407E-A947-70E740481C1C}">
                <a14:useLocalDpi xmlns:a14="http://schemas.microsoft.com/office/drawing/2010/main"/>
              </a:ext>
            </a:extLst>
          </a:blip>
          <a:srcRect l="10418"/>
          <a:stretch>
            <a:fillRect/>
          </a:stretch>
        </p:blipFill>
        <p:spPr>
          <a:xfrm>
            <a:off x="4940247" y="1996880"/>
            <a:ext cx="2267470" cy="2224531"/>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8" name="Group 7">
            <a:extLst>
              <a:ext uri="{FF2B5EF4-FFF2-40B4-BE49-F238E27FC236}">
                <a16:creationId xmlns:a16="http://schemas.microsoft.com/office/drawing/2014/main" id="{C236519A-DA0E-9990-1CAD-CDB0DF9ED04C}"/>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151DD9CD-75B7-7745-665F-82CF1E07341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47094F2E-4A50-EAF4-E6AF-DA3C14E2B34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6585DF12-9F81-49FE-E69D-C233285D513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stack of money">
            <a:extLst>
              <a:ext uri="{FF2B5EF4-FFF2-40B4-BE49-F238E27FC236}">
                <a16:creationId xmlns:a16="http://schemas.microsoft.com/office/drawing/2014/main" id="{2827FB21-0CD1-15FF-98AB-6C5B1648E529}"/>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143542" y="2938802"/>
            <a:ext cx="1402338" cy="644457"/>
          </a:xfrm>
          <a:prstGeom prst="rect">
            <a:avLst/>
          </a:prstGeom>
        </p:spPr>
      </p:pic>
      <p:grpSp>
        <p:nvGrpSpPr>
          <p:cNvPr id="4" name="Group 3">
            <a:extLst>
              <a:ext uri="{FF2B5EF4-FFF2-40B4-BE49-F238E27FC236}">
                <a16:creationId xmlns:a16="http://schemas.microsoft.com/office/drawing/2014/main" id="{BEF12B2C-FBD4-2B7D-0C16-EC183B8F1C0A}"/>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686D2AEF-695C-3DE6-F293-EB3D91F98EA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4EC592B0-0F65-B4C3-DF84-F56EBA1C8EE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6E8AF14B-90C3-6EDF-7960-056C1066A2B1}"/>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4" name="Picture 23" descr="Illustration of a person sitting cross legged with a wallet, credit cards, phone, shopping bag and coins in the background">
            <a:extLst>
              <a:ext uri="{FF2B5EF4-FFF2-40B4-BE49-F238E27FC236}">
                <a16:creationId xmlns:a16="http://schemas.microsoft.com/office/drawing/2014/main" id="{84B25578-F74C-E600-B7A5-135AAFCB2823}"/>
              </a:ext>
            </a:extLst>
          </p:cNvPr>
          <p:cNvPicPr>
            <a:picLocks noChangeAspect="1"/>
          </p:cNvPicPr>
          <p:nvPr/>
        </p:nvPicPr>
        <p:blipFill>
          <a:blip r:embed="rId7" cstate="screen">
            <a:alphaModFix amt="35000"/>
            <a:extLst>
              <a:ext uri="{28A0092B-C50C-407E-A947-70E740481C1C}">
                <a14:useLocalDpi xmlns:a14="http://schemas.microsoft.com/office/drawing/2010/main"/>
              </a:ext>
            </a:extLst>
          </a:blip>
          <a:srcRect/>
          <a:stretch/>
        </p:blipFill>
        <p:spPr>
          <a:xfrm>
            <a:off x="-412814" y="2629757"/>
            <a:ext cx="1333191" cy="1217328"/>
          </a:xfrm>
          <a:prstGeom prst="rect">
            <a:avLst/>
          </a:prstGeom>
        </p:spPr>
      </p:pic>
      <p:sp>
        <p:nvSpPr>
          <p:cNvPr id="2" name="Title 1">
            <a:extLst>
              <a:ext uri="{FF2B5EF4-FFF2-40B4-BE49-F238E27FC236}">
                <a16:creationId xmlns:a16="http://schemas.microsoft.com/office/drawing/2014/main" id="{0315C518-CF05-24F2-3CA7-A810D9CEAF8B}"/>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409177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5516E-9D7D-A5FF-6689-EFCC1C5D767C}"/>
            </a:ext>
          </a:extLst>
        </p:cNvPr>
        <p:cNvGrpSpPr/>
        <p:nvPr/>
      </p:nvGrpSpPr>
      <p:grpSpPr>
        <a:xfrm>
          <a:off x="0" y="0"/>
          <a:ext cx="0" cy="0"/>
          <a:chOff x="0" y="0"/>
          <a:chExt cx="0" cy="0"/>
        </a:xfrm>
      </p:grpSpPr>
      <p:pic>
        <p:nvPicPr>
          <p:cNvPr id="18" name="Picture 17" descr="Illustration of a person sitting cross legged with her thumb up">
            <a:extLst>
              <a:ext uri="{FF2B5EF4-FFF2-40B4-BE49-F238E27FC236}">
                <a16:creationId xmlns:a16="http://schemas.microsoft.com/office/drawing/2014/main" id="{C2068507-B26E-98B4-F1F0-C66AB6525504}"/>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8724955" y="2661930"/>
            <a:ext cx="1053399" cy="1202742"/>
          </a:xfrm>
          <a:prstGeom prst="rect">
            <a:avLst/>
          </a:prstGeom>
        </p:spPr>
      </p:pic>
      <p:grpSp>
        <p:nvGrpSpPr>
          <p:cNvPr id="12" name="Group 11">
            <a:extLst>
              <a:ext uri="{FF2B5EF4-FFF2-40B4-BE49-F238E27FC236}">
                <a16:creationId xmlns:a16="http://schemas.microsoft.com/office/drawing/2014/main" id="{13673B37-8177-607C-AC09-2C27973995F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9C7A3BF0-8BB0-E779-3B4C-E8D79B30F57A}"/>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07469E39-EFA3-7E5C-EF8E-264457D1B5B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46FA42B6-303A-CEE4-203E-F208266E590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3FDC9F42-B280-07CB-8C48-785652A27773}"/>
              </a:ext>
            </a:extLst>
          </p:cNvPr>
          <p:cNvSpPr>
            <a:spLocks noGrp="1"/>
          </p:cNvSpPr>
          <p:nvPr>
            <p:ph idx="1"/>
          </p:nvPr>
        </p:nvSpPr>
        <p:spPr>
          <a:xfrm>
            <a:off x="2417275" y="4864608"/>
            <a:ext cx="7361080" cy="1121664"/>
          </a:xfrm>
        </p:spPr>
        <p:txBody>
          <a:bodyPr/>
          <a:lstStyle/>
          <a:p>
            <a:r>
              <a:rPr lang="en-US" dirty="0"/>
              <a:t>That means she’s saving </a:t>
            </a:r>
            <a:r>
              <a:rPr lang="en-US" dirty="0">
                <a:highlight>
                  <a:srgbClr val="DFE96C"/>
                </a:highlight>
              </a:rPr>
              <a:t>$40 every week</a:t>
            </a:r>
            <a:r>
              <a:rPr lang="en-US" dirty="0"/>
              <a:t>, covers her expenses, </a:t>
            </a:r>
            <a:br>
              <a:rPr lang="en-US" dirty="0"/>
            </a:br>
            <a:r>
              <a:rPr lang="en-US" dirty="0"/>
              <a:t>and still has </a:t>
            </a:r>
            <a:r>
              <a:rPr lang="en-US" dirty="0">
                <a:highlight>
                  <a:srgbClr val="DFE96C"/>
                </a:highlight>
              </a:rPr>
              <a:t>$60 to spend</a:t>
            </a:r>
            <a:r>
              <a:rPr lang="en-US" dirty="0"/>
              <a:t> on fun with her friends!</a:t>
            </a:r>
          </a:p>
        </p:txBody>
      </p:sp>
      <p:pic>
        <p:nvPicPr>
          <p:cNvPr id="17" name="Picture 16" descr="Illustration of shopping bags">
            <a:extLst>
              <a:ext uri="{FF2B5EF4-FFF2-40B4-BE49-F238E27FC236}">
                <a16:creationId xmlns:a16="http://schemas.microsoft.com/office/drawing/2014/main" id="{93D75A6B-ED8E-87CC-A5EF-1C4D099D98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0059" y="1986125"/>
            <a:ext cx="2471882" cy="2173042"/>
          </a:xfrm>
          <a:prstGeom prst="rect">
            <a:avLst/>
          </a:prstGeom>
        </p:spPr>
      </p:pic>
      <p:grpSp>
        <p:nvGrpSpPr>
          <p:cNvPr id="8" name="Group 7">
            <a:extLst>
              <a:ext uri="{FF2B5EF4-FFF2-40B4-BE49-F238E27FC236}">
                <a16:creationId xmlns:a16="http://schemas.microsoft.com/office/drawing/2014/main" id="{81BA479F-CC42-23C7-C575-C2B8015F148D}"/>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6A6BEF50-2C39-3F4D-F60F-92E2441B3F4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564C7112-38AA-067C-EB0A-89818E31428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281BFA23-CC93-C268-14BA-9141D3EA8478}"/>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hand holding a coin over a stack of coins and arrow">
            <a:extLst>
              <a:ext uri="{FF2B5EF4-FFF2-40B4-BE49-F238E27FC236}">
                <a16:creationId xmlns:a16="http://schemas.microsoft.com/office/drawing/2014/main" id="{04021EB7-9B96-3699-C2FB-554C45BC1B68}"/>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a:off x="2211353" y="2654452"/>
            <a:ext cx="1233580" cy="1210220"/>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4" name="Group 3">
            <a:extLst>
              <a:ext uri="{FF2B5EF4-FFF2-40B4-BE49-F238E27FC236}">
                <a16:creationId xmlns:a16="http://schemas.microsoft.com/office/drawing/2014/main" id="{58F728C3-0CB6-C0C5-55BF-165F9F156ED9}"/>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116D2D29-A7ED-2858-0A67-E04B64D2BD4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9775A084-BBDB-BA83-60D5-34F2184CC9B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E78D09DB-9088-A456-4FFF-8F5781BCEE4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4" name="Picture 23" descr="Illustration of a stack of money">
            <a:extLst>
              <a:ext uri="{FF2B5EF4-FFF2-40B4-BE49-F238E27FC236}">
                <a16:creationId xmlns:a16="http://schemas.microsoft.com/office/drawing/2014/main" id="{C08A299E-1842-9458-D44D-E8533E451703}"/>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518240" y="2938802"/>
            <a:ext cx="1402338" cy="644457"/>
          </a:xfrm>
          <a:prstGeom prst="rect">
            <a:avLst/>
          </a:prstGeom>
        </p:spPr>
      </p:pic>
      <p:sp>
        <p:nvSpPr>
          <p:cNvPr id="2" name="Title 1">
            <a:extLst>
              <a:ext uri="{FF2B5EF4-FFF2-40B4-BE49-F238E27FC236}">
                <a16:creationId xmlns:a16="http://schemas.microsoft.com/office/drawing/2014/main" id="{52D7D933-FCF3-34D4-F0C9-8130792E572D}"/>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265926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9AD35-273A-D745-64F7-9493478E63B9}"/>
            </a:ext>
          </a:extLst>
        </p:cNvPr>
        <p:cNvGrpSpPr/>
        <p:nvPr/>
      </p:nvGrpSpPr>
      <p:grpSpPr>
        <a:xfrm>
          <a:off x="0" y="0"/>
          <a:ext cx="0" cy="0"/>
          <a:chOff x="0" y="0"/>
          <a:chExt cx="0" cy="0"/>
        </a:xfrm>
      </p:grpSpPr>
      <p:pic>
        <p:nvPicPr>
          <p:cNvPr id="31" name="Picture 30" descr="Illustration of falling confetti">
            <a:extLst>
              <a:ext uri="{FF2B5EF4-FFF2-40B4-BE49-F238E27FC236}">
                <a16:creationId xmlns:a16="http://schemas.microsoft.com/office/drawing/2014/main" id="{EB7C9007-86B8-1BC6-D845-6ADD82329AB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Content Placeholder 2">
            <a:extLst>
              <a:ext uri="{FF2B5EF4-FFF2-40B4-BE49-F238E27FC236}">
                <a16:creationId xmlns:a16="http://schemas.microsoft.com/office/drawing/2014/main" id="{493CF52E-B469-AA76-03D3-FE703F1A4022}"/>
              </a:ext>
            </a:extLst>
          </p:cNvPr>
          <p:cNvSpPr>
            <a:spLocks noGrp="1"/>
          </p:cNvSpPr>
          <p:nvPr>
            <p:ph idx="1"/>
          </p:nvPr>
        </p:nvSpPr>
        <p:spPr>
          <a:xfrm>
            <a:off x="1924066" y="4864608"/>
            <a:ext cx="8289696" cy="1121664"/>
          </a:xfrm>
        </p:spPr>
        <p:txBody>
          <a:bodyPr/>
          <a:lstStyle/>
          <a:p>
            <a:r>
              <a:rPr lang="en-US" dirty="0"/>
              <a:t>Even better, by keeping track of her spending, she </a:t>
            </a:r>
            <a:r>
              <a:rPr lang="en-US" dirty="0">
                <a:highlight>
                  <a:srgbClr val="DFE96C"/>
                </a:highlight>
              </a:rPr>
              <a:t>knows exactly </a:t>
            </a:r>
            <a:br>
              <a:rPr lang="en-US" dirty="0">
                <a:highlight>
                  <a:srgbClr val="DFE96C"/>
                </a:highlight>
              </a:rPr>
            </a:br>
            <a:r>
              <a:rPr lang="en-US" dirty="0">
                <a:highlight>
                  <a:srgbClr val="DFE96C"/>
                </a:highlight>
              </a:rPr>
              <a:t>where each dollar she earns is going</a:t>
            </a:r>
            <a:r>
              <a:rPr lang="en-US" dirty="0"/>
              <a:t>. Great job, Margo!</a:t>
            </a:r>
          </a:p>
        </p:txBody>
      </p:sp>
      <p:pic>
        <p:nvPicPr>
          <p:cNvPr id="14" name="Picture 13" descr="Illustration of a person sitting cross legged with her thumb up">
            <a:extLst>
              <a:ext uri="{FF2B5EF4-FFF2-40B4-BE49-F238E27FC236}">
                <a16:creationId xmlns:a16="http://schemas.microsoft.com/office/drawing/2014/main" id="{5283B550-76FC-63A3-CA63-CC57082A97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63536" y="1941349"/>
            <a:ext cx="2064928" cy="2357678"/>
          </a:xfrm>
          <a:prstGeom prst="rect">
            <a:avLst/>
          </a:prstGeom>
        </p:spPr>
      </p:pic>
      <p:grpSp>
        <p:nvGrpSpPr>
          <p:cNvPr id="8" name="Group 7">
            <a:extLst>
              <a:ext uri="{FF2B5EF4-FFF2-40B4-BE49-F238E27FC236}">
                <a16:creationId xmlns:a16="http://schemas.microsoft.com/office/drawing/2014/main" id="{720B08ED-8AAD-9D35-FC1B-49304906965D}"/>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22846F18-4EDF-8C82-35FE-27BEAB1CB2D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8E670B94-6748-9639-FE2F-3D800787E28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C25C5BC9-7446-D16C-ABB6-E313502AF49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2" name="Picture 11" descr="Illustration of shopping bags">
            <a:extLst>
              <a:ext uri="{FF2B5EF4-FFF2-40B4-BE49-F238E27FC236}">
                <a16:creationId xmlns:a16="http://schemas.microsoft.com/office/drawing/2014/main" id="{8631ABB7-7884-525C-96A5-B12C0418573D}"/>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107668" y="2591929"/>
            <a:ext cx="1413125" cy="1242284"/>
          </a:xfrm>
          <a:prstGeom prst="rect">
            <a:avLst/>
          </a:prstGeom>
        </p:spPr>
      </p:pic>
      <p:grpSp>
        <p:nvGrpSpPr>
          <p:cNvPr id="4" name="Group 3">
            <a:extLst>
              <a:ext uri="{FF2B5EF4-FFF2-40B4-BE49-F238E27FC236}">
                <a16:creationId xmlns:a16="http://schemas.microsoft.com/office/drawing/2014/main" id="{486CF583-6EFE-3998-9EBB-95038040B6EE}"/>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B0FB6010-6568-1052-DD76-B20B31C5FFA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847F4F29-997A-8FAE-7F0E-4F73930E79D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525F2ACE-1B73-FE7A-216E-AAE90369DC7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 coin over a stack of coins and arrow">
            <a:extLst>
              <a:ext uri="{FF2B5EF4-FFF2-40B4-BE49-F238E27FC236}">
                <a16:creationId xmlns:a16="http://schemas.microsoft.com/office/drawing/2014/main" id="{B18243CC-3B0D-9E9F-A7A2-C21C87F9D968}"/>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1" y="2654452"/>
            <a:ext cx="918147" cy="1210220"/>
          </a:xfrm>
          <a:custGeom>
            <a:avLst/>
            <a:gdLst>
              <a:gd name="connsiteX0" fmla="*/ 0 w 918147"/>
              <a:gd name="connsiteY0" fmla="*/ 0 h 1210220"/>
              <a:gd name="connsiteX1" fmla="*/ 640623 w 918147"/>
              <a:gd name="connsiteY1" fmla="*/ 0 h 1210220"/>
              <a:gd name="connsiteX2" fmla="*/ 690057 w 918147"/>
              <a:gd name="connsiteY2" fmla="*/ 58310 h 1210220"/>
              <a:gd name="connsiteX3" fmla="*/ 917892 w 918147"/>
              <a:gd name="connsiteY3" fmla="*/ 555991 h 1210220"/>
              <a:gd name="connsiteX4" fmla="*/ 918147 w 918147"/>
              <a:gd name="connsiteY4" fmla="*/ 557741 h 1210220"/>
              <a:gd name="connsiteX5" fmla="*/ 918147 w 918147"/>
              <a:gd name="connsiteY5" fmla="*/ 821487 h 1210220"/>
              <a:gd name="connsiteX6" fmla="*/ 903602 w 918147"/>
              <a:gd name="connsiteY6" fmla="*/ 878055 h 1210220"/>
              <a:gd name="connsiteX7" fmla="*/ 656832 w 918147"/>
              <a:gd name="connsiteY7" fmla="*/ 1209535 h 1210220"/>
              <a:gd name="connsiteX8" fmla="*/ 655704 w 918147"/>
              <a:gd name="connsiteY8" fmla="*/ 1210220 h 1210220"/>
              <a:gd name="connsiteX9" fmla="*/ 0 w 918147"/>
              <a:gd name="connsiteY9" fmla="*/ 1210220 h 121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8147" h="1210220">
                <a:moveTo>
                  <a:pt x="0" y="0"/>
                </a:moveTo>
                <a:lnTo>
                  <a:pt x="640623" y="0"/>
                </a:lnTo>
                <a:lnTo>
                  <a:pt x="690057" y="58310"/>
                </a:lnTo>
                <a:cubicBezTo>
                  <a:pt x="803149" y="202925"/>
                  <a:pt x="886453" y="389230"/>
                  <a:pt x="917892" y="555991"/>
                </a:cubicBezTo>
                <a:lnTo>
                  <a:pt x="918147" y="557741"/>
                </a:lnTo>
                <a:lnTo>
                  <a:pt x="918147" y="821487"/>
                </a:lnTo>
                <a:lnTo>
                  <a:pt x="903602" y="878055"/>
                </a:lnTo>
                <a:cubicBezTo>
                  <a:pt x="861111" y="1014668"/>
                  <a:pt x="772885" y="1131131"/>
                  <a:pt x="656832" y="1209535"/>
                </a:cubicBezTo>
                <a:lnTo>
                  <a:pt x="655704" y="1210220"/>
                </a:lnTo>
                <a:lnTo>
                  <a:pt x="0" y="1210220"/>
                </a:lnTo>
                <a:close/>
              </a:path>
            </a:pathLst>
          </a:custGeom>
        </p:spPr>
      </p:pic>
      <p:sp>
        <p:nvSpPr>
          <p:cNvPr id="2" name="Title 1">
            <a:extLst>
              <a:ext uri="{FF2B5EF4-FFF2-40B4-BE49-F238E27FC236}">
                <a16:creationId xmlns:a16="http://schemas.microsoft.com/office/drawing/2014/main" id="{E5DCD7DB-2688-B1D9-AF29-233D7F3D1405}"/>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192844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3000"/>
                                        <p:tgtEl>
                                          <p:spTgt spid="31"/>
                                        </p:tgtEl>
                                      </p:cBhvr>
                                    </p:animEffect>
                                    <p:anim calcmode="lin" valueType="num">
                                      <p:cBhvr>
                                        <p:cTn id="18" dur="3000" fill="hold"/>
                                        <p:tgtEl>
                                          <p:spTgt spid="31"/>
                                        </p:tgtEl>
                                        <p:attrNameLst>
                                          <p:attrName>ppt_x</p:attrName>
                                        </p:attrNameLst>
                                      </p:cBhvr>
                                      <p:tavLst>
                                        <p:tav tm="0">
                                          <p:val>
                                            <p:strVal val="#ppt_x"/>
                                          </p:val>
                                        </p:tav>
                                        <p:tav tm="100000">
                                          <p:val>
                                            <p:strVal val="#ppt_x"/>
                                          </p:val>
                                        </p:tav>
                                      </p:tavLst>
                                    </p:anim>
                                    <p:anim calcmode="lin" valueType="num">
                                      <p:cBhvr>
                                        <p:cTn id="19" dur="3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8E3CAB9-881C-B423-4AE1-60FEE60EC27C}"/>
              </a:ext>
            </a:extLst>
          </p:cNvPr>
          <p:cNvSpPr>
            <a:spLocks noGrp="1"/>
          </p:cNvSpPr>
          <p:nvPr>
            <p:ph idx="12"/>
          </p:nvPr>
        </p:nvSpPr>
        <p:spPr>
          <a:xfrm>
            <a:off x="952500" y="1714499"/>
            <a:ext cx="4941306" cy="4462463"/>
          </a:xfrm>
        </p:spPr>
        <p:txBody>
          <a:bodyPr/>
          <a:lstStyle/>
          <a:p>
            <a:pPr>
              <a:spcBef>
                <a:spcPts val="2400"/>
              </a:spcBef>
            </a:pPr>
            <a:r>
              <a:rPr lang="en-US" dirty="0"/>
              <a:t>Less spending means </a:t>
            </a:r>
            <a:r>
              <a:rPr lang="en-US" dirty="0">
                <a:highlight>
                  <a:srgbClr val="DFE96C"/>
                </a:highlight>
              </a:rPr>
              <a:t>more saving</a:t>
            </a:r>
            <a:r>
              <a:rPr lang="en-US" dirty="0"/>
              <a:t>. </a:t>
            </a:r>
          </a:p>
          <a:p>
            <a:pPr>
              <a:spcBef>
                <a:spcPts val="2400"/>
              </a:spcBef>
            </a:pPr>
            <a:r>
              <a:rPr lang="en-US" dirty="0"/>
              <a:t>When you spend more than you earn, you go into </a:t>
            </a:r>
            <a:r>
              <a:rPr lang="en-US" dirty="0">
                <a:highlight>
                  <a:srgbClr val="DFE96C"/>
                </a:highlight>
              </a:rPr>
              <a:t>debt</a:t>
            </a:r>
            <a:r>
              <a:rPr lang="en-US" dirty="0"/>
              <a:t>. </a:t>
            </a:r>
          </a:p>
        </p:txBody>
      </p:sp>
      <p:pic>
        <p:nvPicPr>
          <p:cNvPr id="6" name="Picture Placeholder 5" descr="A group of women looking at a store window">
            <a:extLst>
              <a:ext uri="{FF2B5EF4-FFF2-40B4-BE49-F238E27FC236}">
                <a16:creationId xmlns:a16="http://schemas.microsoft.com/office/drawing/2014/main" id="{C19E7B66-B4F6-BD9B-6C85-149DEF58CB20}"/>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071360" y="2398395"/>
            <a:ext cx="3475038" cy="3474085"/>
          </a:xfrm>
        </p:spPr>
      </p:pic>
      <p:sp>
        <p:nvSpPr>
          <p:cNvPr id="2" name="Title 1">
            <a:extLst>
              <a:ext uri="{FF2B5EF4-FFF2-40B4-BE49-F238E27FC236}">
                <a16:creationId xmlns:a16="http://schemas.microsoft.com/office/drawing/2014/main" id="{B5DF510F-4522-4840-AD38-9412302D2667}"/>
              </a:ext>
            </a:extLst>
          </p:cNvPr>
          <p:cNvSpPr>
            <a:spLocks noGrp="1"/>
          </p:cNvSpPr>
          <p:nvPr>
            <p:ph type="title"/>
          </p:nvPr>
        </p:nvSpPr>
        <p:spPr/>
        <p:txBody>
          <a:bodyPr/>
          <a:lstStyle/>
          <a:p>
            <a:r>
              <a:rPr lang="en-US" dirty="0"/>
              <a:t>Your goal: Don’t spend it all!</a:t>
            </a:r>
          </a:p>
        </p:txBody>
      </p:sp>
    </p:spTree>
    <p:extLst>
      <p:ext uri="{BB962C8B-B14F-4D97-AF65-F5344CB8AC3E}">
        <p14:creationId xmlns:p14="http://schemas.microsoft.com/office/powerpoint/2010/main" val="4018794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A3DBF9-0859-ABDC-5776-7F999B694DDC}"/>
              </a:ext>
            </a:extLst>
          </p:cNvPr>
          <p:cNvSpPr>
            <a:spLocks noGrp="1"/>
          </p:cNvSpPr>
          <p:nvPr>
            <p:ph idx="1"/>
          </p:nvPr>
        </p:nvSpPr>
        <p:spPr/>
        <p:txBody>
          <a:bodyPr/>
          <a:lstStyle/>
          <a:p>
            <a:r>
              <a:rPr lang="en-US" dirty="0"/>
              <a:t>Have you ever spent money on something </a:t>
            </a:r>
            <a:br>
              <a:rPr lang="en-US" dirty="0"/>
            </a:br>
            <a:r>
              <a:rPr lang="en-US" dirty="0"/>
              <a:t>and regretted it later?</a:t>
            </a:r>
          </a:p>
        </p:txBody>
      </p:sp>
      <p:sp>
        <p:nvSpPr>
          <p:cNvPr id="2" name="Title 1">
            <a:extLst>
              <a:ext uri="{FF2B5EF4-FFF2-40B4-BE49-F238E27FC236}">
                <a16:creationId xmlns:a16="http://schemas.microsoft.com/office/drawing/2014/main" id="{59422898-287B-62FC-4EE7-FA8F324DF27A}"/>
              </a:ext>
            </a:extLst>
          </p:cNvPr>
          <p:cNvSpPr>
            <a:spLocks noGrp="1"/>
          </p:cNvSpPr>
          <p:nvPr>
            <p:ph type="title"/>
          </p:nvPr>
        </p:nvSpPr>
        <p:spPr/>
        <p:txBody>
          <a:bodyPr/>
          <a:lstStyle/>
          <a:p>
            <a:r>
              <a:rPr lang="en-US" dirty="0"/>
              <a:t>Let’s talk!</a:t>
            </a:r>
          </a:p>
        </p:txBody>
      </p:sp>
    </p:spTree>
    <p:extLst>
      <p:ext uri="{BB962C8B-B14F-4D97-AF65-F5344CB8AC3E}">
        <p14:creationId xmlns:p14="http://schemas.microsoft.com/office/powerpoint/2010/main" val="3247866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B83206-DF21-4639-CA36-13CC3002CDBA}"/>
              </a:ext>
            </a:extLst>
          </p:cNvPr>
          <p:cNvSpPr>
            <a:spLocks noGrp="1"/>
          </p:cNvSpPr>
          <p:nvPr>
            <p:ph idx="1"/>
          </p:nvPr>
        </p:nvSpPr>
        <p:spPr>
          <a:xfrm>
            <a:off x="952500" y="2028825"/>
            <a:ext cx="6448425" cy="4148137"/>
          </a:xfrm>
        </p:spPr>
        <p:txBody>
          <a:bodyPr/>
          <a:lstStyle/>
          <a:p>
            <a:pPr marL="457200" indent="-457200">
              <a:spcBef>
                <a:spcPts val="2400"/>
              </a:spcBef>
              <a:buFont typeface="+mj-lt"/>
              <a:buAutoNum type="arabicPeriod"/>
            </a:pPr>
            <a:r>
              <a:rPr lang="en-US" dirty="0"/>
              <a:t>Will I </a:t>
            </a:r>
            <a:r>
              <a:rPr lang="en-US" dirty="0">
                <a:highlight>
                  <a:srgbClr val="DFE96C"/>
                </a:highlight>
              </a:rPr>
              <a:t>use it</a:t>
            </a:r>
            <a:r>
              <a:rPr lang="en-US" dirty="0"/>
              <a:t>? How often?</a:t>
            </a:r>
          </a:p>
          <a:p>
            <a:pPr marL="457200" indent="-457200">
              <a:spcBef>
                <a:spcPts val="2400"/>
              </a:spcBef>
              <a:buFont typeface="+mj-lt"/>
              <a:buAutoNum type="arabicPeriod"/>
            </a:pPr>
            <a:r>
              <a:rPr lang="en-US" dirty="0">
                <a:highlight>
                  <a:srgbClr val="DFE96C"/>
                </a:highlight>
              </a:rPr>
              <a:t>Did I want this</a:t>
            </a:r>
            <a:r>
              <a:rPr lang="en-US" dirty="0"/>
              <a:t> before I walked into the store or saw it in an ad?</a:t>
            </a:r>
          </a:p>
          <a:p>
            <a:pPr marL="457200" indent="-457200">
              <a:spcBef>
                <a:spcPts val="2400"/>
              </a:spcBef>
              <a:buFont typeface="+mj-lt"/>
              <a:buAutoNum type="arabicPeriod"/>
            </a:pPr>
            <a:r>
              <a:rPr lang="en-US" dirty="0"/>
              <a:t>Where will I </a:t>
            </a:r>
            <a:r>
              <a:rPr lang="en-US" dirty="0">
                <a:highlight>
                  <a:srgbClr val="DFE96C"/>
                </a:highlight>
              </a:rPr>
              <a:t>keep it</a:t>
            </a:r>
            <a:r>
              <a:rPr lang="en-US" dirty="0"/>
              <a:t>?</a:t>
            </a:r>
          </a:p>
          <a:p>
            <a:pPr marL="457200" indent="-457200">
              <a:spcBef>
                <a:spcPts val="2400"/>
              </a:spcBef>
              <a:buFont typeface="+mj-lt"/>
              <a:buAutoNum type="arabicPeriod"/>
            </a:pPr>
            <a:r>
              <a:rPr lang="en-US" dirty="0"/>
              <a:t>Do I </a:t>
            </a:r>
            <a:r>
              <a:rPr lang="en-US" dirty="0">
                <a:highlight>
                  <a:srgbClr val="DFE96C"/>
                </a:highlight>
              </a:rPr>
              <a:t>already have something like this</a:t>
            </a:r>
            <a:r>
              <a:rPr lang="en-US" dirty="0"/>
              <a:t> at home?</a:t>
            </a:r>
          </a:p>
          <a:p>
            <a:pPr marL="457200" indent="-457200">
              <a:spcBef>
                <a:spcPts val="2400"/>
              </a:spcBef>
              <a:buFont typeface="+mj-lt"/>
              <a:buAutoNum type="arabicPeriod"/>
            </a:pPr>
            <a:r>
              <a:rPr lang="en-US" dirty="0"/>
              <a:t>Do I </a:t>
            </a:r>
            <a:r>
              <a:rPr lang="en-US" dirty="0">
                <a:highlight>
                  <a:srgbClr val="DFE96C"/>
                </a:highlight>
              </a:rPr>
              <a:t>really need</a:t>
            </a:r>
            <a:r>
              <a:rPr lang="en-US" dirty="0"/>
              <a:t> this?</a:t>
            </a:r>
          </a:p>
          <a:p>
            <a:pPr marL="457200" indent="-457200">
              <a:spcBef>
                <a:spcPts val="2400"/>
              </a:spcBef>
              <a:buFont typeface="+mj-lt"/>
              <a:buAutoNum type="arabicPeriod"/>
            </a:pPr>
            <a:endParaRPr lang="en-US" dirty="0"/>
          </a:p>
          <a:p>
            <a:pPr marL="457200" indent="-457200">
              <a:spcBef>
                <a:spcPts val="2400"/>
              </a:spcBef>
              <a:buFont typeface="+mj-lt"/>
              <a:buAutoNum type="arabicPeriod"/>
            </a:pPr>
            <a:endParaRPr lang="en-US" dirty="0"/>
          </a:p>
        </p:txBody>
      </p:sp>
      <p:sp>
        <p:nvSpPr>
          <p:cNvPr id="2" name="Title 1">
            <a:extLst>
              <a:ext uri="{FF2B5EF4-FFF2-40B4-BE49-F238E27FC236}">
                <a16:creationId xmlns:a16="http://schemas.microsoft.com/office/drawing/2014/main" id="{05C321B0-7096-C84C-CAA4-628A58F64852}"/>
              </a:ext>
            </a:extLst>
          </p:cNvPr>
          <p:cNvSpPr>
            <a:spLocks noGrp="1"/>
          </p:cNvSpPr>
          <p:nvPr>
            <p:ph type="title"/>
          </p:nvPr>
        </p:nvSpPr>
        <p:spPr/>
        <p:txBody>
          <a:bodyPr/>
          <a:lstStyle/>
          <a:p>
            <a:r>
              <a:rPr lang="en-US" dirty="0"/>
              <a:t>5 questions to ask yourself before you buy something</a:t>
            </a:r>
          </a:p>
        </p:txBody>
      </p:sp>
    </p:spTree>
    <p:extLst>
      <p:ext uri="{BB962C8B-B14F-4D97-AF65-F5344CB8AC3E}">
        <p14:creationId xmlns:p14="http://schemas.microsoft.com/office/powerpoint/2010/main" val="2889002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shopping cart with black background&#10;&#10;AI-generated content may be incorrect.">
            <a:extLst>
              <a:ext uri="{FF2B5EF4-FFF2-40B4-BE49-F238E27FC236}">
                <a16:creationId xmlns:a16="http://schemas.microsoft.com/office/drawing/2014/main" id="{83C334DB-5D4C-5AA5-EBB2-5221E3B71252}"/>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227636" y="2842518"/>
            <a:ext cx="1072330" cy="918310"/>
          </a:xfrm>
          <a:prstGeom prst="rect">
            <a:avLst/>
          </a:prstGeom>
        </p:spPr>
      </p:pic>
      <p:grpSp>
        <p:nvGrpSpPr>
          <p:cNvPr id="16" name="Group 15">
            <a:extLst>
              <a:ext uri="{FF2B5EF4-FFF2-40B4-BE49-F238E27FC236}">
                <a16:creationId xmlns:a16="http://schemas.microsoft.com/office/drawing/2014/main" id="{086AD544-FA60-DBDE-B323-50BA6AF56D43}"/>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06834D20-0DC8-D994-C04A-5C07F9F0F763}"/>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A0512046-270F-8816-BEF0-2DEC7A53B74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F62CA657-7C71-F199-F410-CA02F070999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6" name="Picture 5" descr="A shopping cart with sunglasses in it&#10;&#10;AI-generated content may be incorrect.">
            <a:extLst>
              <a:ext uri="{FF2B5EF4-FFF2-40B4-BE49-F238E27FC236}">
                <a16:creationId xmlns:a16="http://schemas.microsoft.com/office/drawing/2014/main" id="{8171EAE3-CC60-736E-2613-84583F08555B}"/>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746556" y="2814202"/>
            <a:ext cx="1254275" cy="918309"/>
          </a:xfrm>
          <a:prstGeom prst="rect">
            <a:avLst/>
          </a:prstGeom>
        </p:spPr>
      </p:pic>
      <p:grpSp>
        <p:nvGrpSpPr>
          <p:cNvPr id="12" name="Group 11">
            <a:extLst>
              <a:ext uri="{FF2B5EF4-FFF2-40B4-BE49-F238E27FC236}">
                <a16:creationId xmlns:a16="http://schemas.microsoft.com/office/drawing/2014/main" id="{28F7AD81-EAEF-21CB-3D84-2BB7BB15A4FC}"/>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984C7B3B-7CEF-5D0E-FD4D-64C252D1F71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48BBC25F-58E6-7A98-CCA3-789BF0BF877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AF900A6B-C945-0685-EE84-E8952CDCDA4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81AF8FF1-A4FE-7E71-58C3-5613286C94A0}"/>
              </a:ext>
            </a:extLst>
          </p:cNvPr>
          <p:cNvSpPr>
            <a:spLocks noGrp="1"/>
          </p:cNvSpPr>
          <p:nvPr>
            <p:ph idx="1"/>
          </p:nvPr>
        </p:nvSpPr>
        <p:spPr/>
        <p:txBody>
          <a:bodyPr/>
          <a:lstStyle/>
          <a:p>
            <a:r>
              <a:rPr lang="en-US" dirty="0"/>
              <a:t>Peyton sees an Instagram ad for a very cool pair of sunglasses that she wants for her spring break vacation.</a:t>
            </a:r>
          </a:p>
        </p:txBody>
      </p:sp>
      <p:pic>
        <p:nvPicPr>
          <p:cNvPr id="5" name="Picture 4" descr="Illustration of a person in a phone">
            <a:extLst>
              <a:ext uri="{FF2B5EF4-FFF2-40B4-BE49-F238E27FC236}">
                <a16:creationId xmlns:a16="http://schemas.microsoft.com/office/drawing/2014/main" id="{61E8F1EA-5C17-B1AE-55DC-E925083AB8E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49284" y="2016385"/>
            <a:ext cx="2293431" cy="2164021"/>
          </a:xfrm>
          <a:prstGeom prst="rect">
            <a:avLst/>
          </a:prstGeom>
        </p:spPr>
      </p:pic>
      <p:sp>
        <p:nvSpPr>
          <p:cNvPr id="2" name="Title 1">
            <a:extLst>
              <a:ext uri="{FF2B5EF4-FFF2-40B4-BE49-F238E27FC236}">
                <a16:creationId xmlns:a16="http://schemas.microsoft.com/office/drawing/2014/main" id="{D8CB4EBE-9609-AC5A-2490-D1BABCDEB28B}"/>
              </a:ext>
            </a:extLst>
          </p:cNvPr>
          <p:cNvSpPr>
            <a:spLocks noGrp="1"/>
          </p:cNvSpPr>
          <p:nvPr>
            <p:ph type="title"/>
          </p:nvPr>
        </p:nvSpPr>
        <p:spPr/>
        <p:txBody>
          <a:bodyPr/>
          <a:lstStyle/>
          <a:p>
            <a:r>
              <a:rPr lang="en-US" dirty="0"/>
              <a:t>Hands on example:</a:t>
            </a:r>
            <a:br>
              <a:rPr lang="en-US" dirty="0"/>
            </a:br>
            <a:r>
              <a:rPr lang="en-US" dirty="0"/>
              <a:t>Need vs. want</a:t>
            </a:r>
          </a:p>
        </p:txBody>
      </p:sp>
    </p:spTree>
    <p:extLst>
      <p:ext uri="{BB962C8B-B14F-4D97-AF65-F5344CB8AC3E}">
        <p14:creationId xmlns:p14="http://schemas.microsoft.com/office/powerpoint/2010/main" val="9950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A85D4-0166-48D6-FEE7-A982FA88FBA3}"/>
            </a:ext>
          </a:extLst>
        </p:cNvPr>
        <p:cNvGrpSpPr/>
        <p:nvPr/>
      </p:nvGrpSpPr>
      <p:grpSpPr>
        <a:xfrm>
          <a:off x="0" y="0"/>
          <a:ext cx="0" cy="0"/>
          <a:chOff x="0" y="0"/>
          <a:chExt cx="0" cy="0"/>
        </a:xfrm>
      </p:grpSpPr>
      <p:pic>
        <p:nvPicPr>
          <p:cNvPr id="31" name="Picture 30" descr="Illustration of a person holding a phone and making a ok sign">
            <a:extLst>
              <a:ext uri="{FF2B5EF4-FFF2-40B4-BE49-F238E27FC236}">
                <a16:creationId xmlns:a16="http://schemas.microsoft.com/office/drawing/2014/main" id="{963E1779-42AA-58EA-70A2-B3A332B627DF}"/>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11315755" y="2548860"/>
            <a:ext cx="1333361" cy="1409673"/>
          </a:xfrm>
          <a:custGeom>
            <a:avLst/>
            <a:gdLst>
              <a:gd name="connsiteX0" fmla="*/ 40680 w 2364893"/>
              <a:gd name="connsiteY0" fmla="*/ 0 h 2500243"/>
              <a:gd name="connsiteX1" fmla="*/ 2346806 w 2364893"/>
              <a:gd name="connsiteY1" fmla="*/ 0 h 2500243"/>
              <a:gd name="connsiteX2" fmla="*/ 2364893 w 2364893"/>
              <a:gd name="connsiteY2" fmla="*/ 53592 h 2500243"/>
              <a:gd name="connsiteX3" fmla="*/ 2364893 w 2364893"/>
              <a:gd name="connsiteY3" fmla="*/ 1730597 h 2500243"/>
              <a:gd name="connsiteX4" fmla="*/ 2357503 w 2364893"/>
              <a:gd name="connsiteY4" fmla="*/ 1751365 h 2500243"/>
              <a:gd name="connsiteX5" fmla="*/ 1155015 w 2364893"/>
              <a:gd name="connsiteY5" fmla="*/ 2500237 h 2500243"/>
              <a:gd name="connsiteX6" fmla="*/ 9383 w 2364893"/>
              <a:gd name="connsiteY6" fmla="*/ 1354605 h 2500243"/>
              <a:gd name="connsiteX7" fmla="*/ 272 w 2364893"/>
              <a:gd name="connsiteY7" fmla="*/ 1029494 h 2500243"/>
              <a:gd name="connsiteX8" fmla="*/ 0 w 2364893"/>
              <a:gd name="connsiteY8" fmla="*/ 1026439 h 2500243"/>
              <a:gd name="connsiteX9" fmla="*/ 0 w 2364893"/>
              <a:gd name="connsiteY9" fmla="*/ 99665 h 2500243"/>
              <a:gd name="connsiteX10" fmla="*/ 18808 w 2364893"/>
              <a:gd name="connsiteY10" fmla="*/ 40133 h 250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64893" h="2500243">
                <a:moveTo>
                  <a:pt x="40680" y="0"/>
                </a:moveTo>
                <a:lnTo>
                  <a:pt x="2346806" y="0"/>
                </a:lnTo>
                <a:lnTo>
                  <a:pt x="2364893" y="53592"/>
                </a:lnTo>
                <a:lnTo>
                  <a:pt x="2364893" y="1730597"/>
                </a:lnTo>
                <a:lnTo>
                  <a:pt x="2357503" y="1751365"/>
                </a:lnTo>
                <a:cubicBezTo>
                  <a:pt x="2131213" y="2269824"/>
                  <a:pt x="1483864" y="2498999"/>
                  <a:pt x="1155015" y="2500237"/>
                </a:cubicBezTo>
                <a:cubicBezTo>
                  <a:pt x="750278" y="2501761"/>
                  <a:pt x="-18049" y="2230258"/>
                  <a:pt x="9383" y="1354605"/>
                </a:cubicBezTo>
                <a:cubicBezTo>
                  <a:pt x="12812" y="1245149"/>
                  <a:pt x="8101" y="1136321"/>
                  <a:pt x="272" y="1029494"/>
                </a:cubicBezTo>
                <a:lnTo>
                  <a:pt x="0" y="1026439"/>
                </a:lnTo>
                <a:lnTo>
                  <a:pt x="0" y="99665"/>
                </a:lnTo>
                <a:lnTo>
                  <a:pt x="18808" y="40133"/>
                </a:lnTo>
                <a:close/>
              </a:path>
            </a:pathLst>
          </a:custGeom>
        </p:spPr>
      </p:pic>
      <p:grpSp>
        <p:nvGrpSpPr>
          <p:cNvPr id="16" name="Group 15">
            <a:extLst>
              <a:ext uri="{FF2B5EF4-FFF2-40B4-BE49-F238E27FC236}">
                <a16:creationId xmlns:a16="http://schemas.microsoft.com/office/drawing/2014/main" id="{0004225A-B81A-F6FF-4C16-5D9066CF94CA}"/>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DCCEFDF3-3DB7-B6AA-E9BE-52BA59C4CF0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ED06F8C-832D-74D1-0873-489FC2E5F01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7B084E80-0370-AEFA-8EA9-ADDD40F13CE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30" name="Picture 29" descr="A blue shopping cart with black background&#10;&#10;AI-generated content may be incorrect.">
            <a:extLst>
              <a:ext uri="{FF2B5EF4-FFF2-40B4-BE49-F238E27FC236}">
                <a16:creationId xmlns:a16="http://schemas.microsoft.com/office/drawing/2014/main" id="{E105EC72-D30F-2A6B-E78D-8C17B406E6AA}"/>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826081" y="2842518"/>
            <a:ext cx="1072330" cy="918310"/>
          </a:xfrm>
          <a:prstGeom prst="rect">
            <a:avLst/>
          </a:prstGeom>
        </p:spPr>
      </p:pic>
      <p:grpSp>
        <p:nvGrpSpPr>
          <p:cNvPr id="12" name="Group 11">
            <a:extLst>
              <a:ext uri="{FF2B5EF4-FFF2-40B4-BE49-F238E27FC236}">
                <a16:creationId xmlns:a16="http://schemas.microsoft.com/office/drawing/2014/main" id="{3BD98831-A7AE-1F7F-E8A7-4EF226A7A942}"/>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61AA47D7-340C-0F99-C762-4D409F32FFE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7501DAC7-3241-5C98-7CEC-D7E96E73B01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9DE601E1-B204-0147-70AF-B2B7855A862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A8280D93-B1FE-22D4-A63A-FFB5AF43D93F}"/>
              </a:ext>
            </a:extLst>
          </p:cNvPr>
          <p:cNvSpPr>
            <a:spLocks noGrp="1"/>
          </p:cNvSpPr>
          <p:nvPr>
            <p:ph idx="1"/>
          </p:nvPr>
        </p:nvSpPr>
        <p:spPr>
          <a:xfrm>
            <a:off x="1955549" y="4864608"/>
            <a:ext cx="8289696" cy="1121664"/>
          </a:xfrm>
        </p:spPr>
        <p:txBody>
          <a:bodyPr/>
          <a:lstStyle/>
          <a:p>
            <a:r>
              <a:rPr lang="en-US" dirty="0"/>
              <a:t>She puts the sunglasses in her online shopping cart but </a:t>
            </a:r>
            <a:r>
              <a:rPr lang="en-US" dirty="0">
                <a:highlight>
                  <a:srgbClr val="DFE96C"/>
                </a:highlight>
              </a:rPr>
              <a:t>doesn’t click purchase</a:t>
            </a:r>
            <a:r>
              <a:rPr lang="en-US" dirty="0"/>
              <a:t> — she wants to make sure she really wants them first.</a:t>
            </a:r>
          </a:p>
        </p:txBody>
      </p:sp>
      <p:pic>
        <p:nvPicPr>
          <p:cNvPr id="28" name="Picture 27" descr="A shopping cart with sunglasses in it&#10;&#10;AI-generated content may be incorrect.">
            <a:extLst>
              <a:ext uri="{FF2B5EF4-FFF2-40B4-BE49-F238E27FC236}">
                <a16:creationId xmlns:a16="http://schemas.microsoft.com/office/drawing/2014/main" id="{3A6E0842-F4CB-95D3-9B24-AA4D8AEECA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36340" y="2381666"/>
            <a:ext cx="2343273" cy="1715611"/>
          </a:xfrm>
          <a:prstGeom prst="rect">
            <a:avLst/>
          </a:prstGeom>
        </p:spPr>
      </p:pic>
      <p:grpSp>
        <p:nvGrpSpPr>
          <p:cNvPr id="8" name="Group 7">
            <a:extLst>
              <a:ext uri="{FF2B5EF4-FFF2-40B4-BE49-F238E27FC236}">
                <a16:creationId xmlns:a16="http://schemas.microsoft.com/office/drawing/2014/main" id="{EA37444F-B22A-9727-B7FC-E3BFADE1EF8C}"/>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5A8DE55A-F521-0C46-8231-66545B3B1EEA}"/>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5C135461-D438-EA53-6272-42341BA14E9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9AD684DA-38B4-3ADF-C74E-23E82C95891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4" name="Picture 3" descr="A cartoon of a person in a phone&#10;&#10;AI-generated content may be incorrect.">
            <a:extLst>
              <a:ext uri="{FF2B5EF4-FFF2-40B4-BE49-F238E27FC236}">
                <a16:creationId xmlns:a16="http://schemas.microsoft.com/office/drawing/2014/main" id="{56881853-F601-9293-80AD-930FFAD77084}"/>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120586" y="2631564"/>
            <a:ext cx="1342333" cy="1266590"/>
          </a:xfrm>
          <a:prstGeom prst="rect">
            <a:avLst/>
          </a:prstGeom>
        </p:spPr>
      </p:pic>
      <p:sp>
        <p:nvSpPr>
          <p:cNvPr id="2" name="Title 1">
            <a:extLst>
              <a:ext uri="{FF2B5EF4-FFF2-40B4-BE49-F238E27FC236}">
                <a16:creationId xmlns:a16="http://schemas.microsoft.com/office/drawing/2014/main" id="{ECF5A189-668A-4EB4-687C-6FEE2FAFFACE}"/>
              </a:ext>
            </a:extLst>
          </p:cNvPr>
          <p:cNvSpPr>
            <a:spLocks noGrp="1"/>
          </p:cNvSpPr>
          <p:nvPr>
            <p:ph type="title"/>
          </p:nvPr>
        </p:nvSpPr>
        <p:spPr/>
        <p:txBody>
          <a:bodyPr/>
          <a:lstStyle/>
          <a:p>
            <a:r>
              <a:rPr lang="en-US" dirty="0"/>
              <a:t>Hands on example:</a:t>
            </a:r>
            <a:br>
              <a:rPr lang="en-US" dirty="0"/>
            </a:br>
            <a:r>
              <a:rPr lang="en-US" dirty="0"/>
              <a:t>Need vs. want</a:t>
            </a:r>
          </a:p>
        </p:txBody>
      </p:sp>
    </p:spTree>
    <p:extLst>
      <p:ext uri="{BB962C8B-B14F-4D97-AF65-F5344CB8AC3E}">
        <p14:creationId xmlns:p14="http://schemas.microsoft.com/office/powerpoint/2010/main" val="168696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7AA33-D74A-A382-0B9D-0DA75B099BA8}"/>
            </a:ext>
          </a:extLst>
        </p:cNvPr>
        <p:cNvGrpSpPr/>
        <p:nvPr/>
      </p:nvGrpSpPr>
      <p:grpSpPr>
        <a:xfrm>
          <a:off x="0" y="0"/>
          <a:ext cx="0" cy="0"/>
          <a:chOff x="0" y="0"/>
          <a:chExt cx="0" cy="0"/>
        </a:xfrm>
      </p:grpSpPr>
      <p:pic>
        <p:nvPicPr>
          <p:cNvPr id="36" name="Picture 35" descr="Illustration of a person holding a phone and making a ok sign">
            <a:extLst>
              <a:ext uri="{FF2B5EF4-FFF2-40B4-BE49-F238E27FC236}">
                <a16:creationId xmlns:a16="http://schemas.microsoft.com/office/drawing/2014/main" id="{7FFF14D5-5C35-CB9A-DF35-72071ADA2BEE}"/>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8758483" y="2548860"/>
            <a:ext cx="1333361" cy="1409673"/>
          </a:xfrm>
          <a:custGeom>
            <a:avLst/>
            <a:gdLst>
              <a:gd name="connsiteX0" fmla="*/ 40680 w 2364893"/>
              <a:gd name="connsiteY0" fmla="*/ 0 h 2500243"/>
              <a:gd name="connsiteX1" fmla="*/ 2346806 w 2364893"/>
              <a:gd name="connsiteY1" fmla="*/ 0 h 2500243"/>
              <a:gd name="connsiteX2" fmla="*/ 2364893 w 2364893"/>
              <a:gd name="connsiteY2" fmla="*/ 53592 h 2500243"/>
              <a:gd name="connsiteX3" fmla="*/ 2364893 w 2364893"/>
              <a:gd name="connsiteY3" fmla="*/ 1730597 h 2500243"/>
              <a:gd name="connsiteX4" fmla="*/ 2357503 w 2364893"/>
              <a:gd name="connsiteY4" fmla="*/ 1751365 h 2500243"/>
              <a:gd name="connsiteX5" fmla="*/ 1155015 w 2364893"/>
              <a:gd name="connsiteY5" fmla="*/ 2500237 h 2500243"/>
              <a:gd name="connsiteX6" fmla="*/ 9383 w 2364893"/>
              <a:gd name="connsiteY6" fmla="*/ 1354605 h 2500243"/>
              <a:gd name="connsiteX7" fmla="*/ 272 w 2364893"/>
              <a:gd name="connsiteY7" fmla="*/ 1029494 h 2500243"/>
              <a:gd name="connsiteX8" fmla="*/ 0 w 2364893"/>
              <a:gd name="connsiteY8" fmla="*/ 1026439 h 2500243"/>
              <a:gd name="connsiteX9" fmla="*/ 0 w 2364893"/>
              <a:gd name="connsiteY9" fmla="*/ 99665 h 2500243"/>
              <a:gd name="connsiteX10" fmla="*/ 18808 w 2364893"/>
              <a:gd name="connsiteY10" fmla="*/ 40133 h 250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64893" h="2500243">
                <a:moveTo>
                  <a:pt x="40680" y="0"/>
                </a:moveTo>
                <a:lnTo>
                  <a:pt x="2346806" y="0"/>
                </a:lnTo>
                <a:lnTo>
                  <a:pt x="2364893" y="53592"/>
                </a:lnTo>
                <a:lnTo>
                  <a:pt x="2364893" y="1730597"/>
                </a:lnTo>
                <a:lnTo>
                  <a:pt x="2357503" y="1751365"/>
                </a:lnTo>
                <a:cubicBezTo>
                  <a:pt x="2131213" y="2269824"/>
                  <a:pt x="1483864" y="2498999"/>
                  <a:pt x="1155015" y="2500237"/>
                </a:cubicBezTo>
                <a:cubicBezTo>
                  <a:pt x="750278" y="2501761"/>
                  <a:pt x="-18049" y="2230258"/>
                  <a:pt x="9383" y="1354605"/>
                </a:cubicBezTo>
                <a:cubicBezTo>
                  <a:pt x="12812" y="1245149"/>
                  <a:pt x="8101" y="1136321"/>
                  <a:pt x="272" y="1029494"/>
                </a:cubicBezTo>
                <a:lnTo>
                  <a:pt x="0" y="1026439"/>
                </a:lnTo>
                <a:lnTo>
                  <a:pt x="0" y="99665"/>
                </a:lnTo>
                <a:lnTo>
                  <a:pt x="18808" y="40133"/>
                </a:lnTo>
                <a:close/>
              </a:path>
            </a:pathLst>
          </a:custGeom>
        </p:spPr>
      </p:pic>
      <p:grpSp>
        <p:nvGrpSpPr>
          <p:cNvPr id="12" name="Group 11">
            <a:extLst>
              <a:ext uri="{FF2B5EF4-FFF2-40B4-BE49-F238E27FC236}">
                <a16:creationId xmlns:a16="http://schemas.microsoft.com/office/drawing/2014/main" id="{BB0509EC-E108-02AA-BB08-9C23A3A54303}"/>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50AF786A-5048-9B21-07CA-80D793ED271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BB8C0F9B-0EC4-D10F-F4F9-CFC179F8908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91B1ED10-7240-E6F2-9360-4468381EF3F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5CE719D2-9FB6-3F14-5DC2-13D3EA888178}"/>
              </a:ext>
            </a:extLst>
          </p:cNvPr>
          <p:cNvSpPr>
            <a:spLocks noGrp="1"/>
          </p:cNvSpPr>
          <p:nvPr>
            <p:ph idx="1"/>
          </p:nvPr>
        </p:nvSpPr>
        <p:spPr/>
        <p:txBody>
          <a:bodyPr/>
          <a:lstStyle/>
          <a:p>
            <a:r>
              <a:rPr lang="en-US" dirty="0"/>
              <a:t>Five days go by, and she </a:t>
            </a:r>
            <a:r>
              <a:rPr lang="en-US" dirty="0">
                <a:highlight>
                  <a:srgbClr val="DFE96C"/>
                </a:highlight>
              </a:rPr>
              <a:t>completely forgets about the sunglasses</a:t>
            </a:r>
            <a:r>
              <a:rPr lang="en-US" dirty="0"/>
              <a:t> until she sees the ad again on Instagram. So she empties her cart.</a:t>
            </a:r>
          </a:p>
        </p:txBody>
      </p:sp>
      <p:pic>
        <p:nvPicPr>
          <p:cNvPr id="22" name="Picture 21" descr="A blue shopping cart with black background&#10;&#10;AI-generated content may be incorrect.">
            <a:extLst>
              <a:ext uri="{FF2B5EF4-FFF2-40B4-BE49-F238E27FC236}">
                <a16:creationId xmlns:a16="http://schemas.microsoft.com/office/drawing/2014/main" id="{A35D9590-BF81-3EB3-760D-DEC4E9E56A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6340" y="2444432"/>
            <a:ext cx="1930063" cy="1652845"/>
          </a:xfrm>
          <a:prstGeom prst="rect">
            <a:avLst/>
          </a:prstGeom>
        </p:spPr>
      </p:pic>
      <p:grpSp>
        <p:nvGrpSpPr>
          <p:cNvPr id="8" name="Group 7">
            <a:extLst>
              <a:ext uri="{FF2B5EF4-FFF2-40B4-BE49-F238E27FC236}">
                <a16:creationId xmlns:a16="http://schemas.microsoft.com/office/drawing/2014/main" id="{CDB6A0CF-D895-910D-FFD9-F8B9F5042FEF}"/>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C5D80C95-3845-D84C-6B07-FD80212D500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A2379D43-E76D-09B8-405B-9F3F20AD4AF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7B8AF134-B237-CA13-C377-DC07E66E946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6" name="Picture 25" descr="A shopping cart with sunglasses in it&#10;&#10;AI-generated content may be incorrect.">
            <a:extLst>
              <a:ext uri="{FF2B5EF4-FFF2-40B4-BE49-F238E27FC236}">
                <a16:creationId xmlns:a16="http://schemas.microsoft.com/office/drawing/2014/main" id="{77151A51-58F1-739A-8912-4EBE224DBCBE}"/>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225928" y="2814202"/>
            <a:ext cx="1254275" cy="918309"/>
          </a:xfrm>
          <a:prstGeom prst="rect">
            <a:avLst/>
          </a:prstGeom>
        </p:spPr>
      </p:pic>
      <p:grpSp>
        <p:nvGrpSpPr>
          <p:cNvPr id="4" name="Group 3">
            <a:extLst>
              <a:ext uri="{FF2B5EF4-FFF2-40B4-BE49-F238E27FC236}">
                <a16:creationId xmlns:a16="http://schemas.microsoft.com/office/drawing/2014/main" id="{31F7E6E1-2274-9159-3087-DCAACC5C5683}"/>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C536BAC1-7CE8-9278-ED2F-A8DA36690D7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E0418416-EADD-EE97-0E84-7751F3F0973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A64FF91D-CEF6-8822-B2E6-31112947E94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A cartoon of a person in a phone&#10;&#10;AI-generated content may be incorrect.">
            <a:extLst>
              <a:ext uri="{FF2B5EF4-FFF2-40B4-BE49-F238E27FC236}">
                <a16:creationId xmlns:a16="http://schemas.microsoft.com/office/drawing/2014/main" id="{DBC5C011-0A9C-E2AE-C546-EDE9E126A5EB}"/>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349476" y="2631564"/>
            <a:ext cx="1342333" cy="1266590"/>
          </a:xfrm>
          <a:prstGeom prst="rect">
            <a:avLst/>
          </a:prstGeom>
        </p:spPr>
      </p:pic>
      <p:sp>
        <p:nvSpPr>
          <p:cNvPr id="2" name="Title 1">
            <a:extLst>
              <a:ext uri="{FF2B5EF4-FFF2-40B4-BE49-F238E27FC236}">
                <a16:creationId xmlns:a16="http://schemas.microsoft.com/office/drawing/2014/main" id="{4A503FCC-E4A7-2F11-12DA-38D0F1635C9B}"/>
              </a:ext>
            </a:extLst>
          </p:cNvPr>
          <p:cNvSpPr>
            <a:spLocks noGrp="1"/>
          </p:cNvSpPr>
          <p:nvPr>
            <p:ph type="title"/>
          </p:nvPr>
        </p:nvSpPr>
        <p:spPr/>
        <p:txBody>
          <a:bodyPr/>
          <a:lstStyle/>
          <a:p>
            <a:r>
              <a:rPr lang="en-US" dirty="0"/>
              <a:t>Hands on example:</a:t>
            </a:r>
            <a:br>
              <a:rPr lang="en-US" dirty="0"/>
            </a:br>
            <a:r>
              <a:rPr lang="en-US" dirty="0"/>
              <a:t>Need vs. want</a:t>
            </a:r>
          </a:p>
        </p:txBody>
      </p:sp>
    </p:spTree>
    <p:extLst>
      <p:ext uri="{BB962C8B-B14F-4D97-AF65-F5344CB8AC3E}">
        <p14:creationId xmlns:p14="http://schemas.microsoft.com/office/powerpoint/2010/main" val="246826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854CD-EBEF-325D-7978-59B96ECCB3D2}"/>
            </a:ext>
          </a:extLst>
        </p:cNvPr>
        <p:cNvGrpSpPr/>
        <p:nvPr/>
      </p:nvGrpSpPr>
      <p:grpSpPr>
        <a:xfrm>
          <a:off x="0" y="0"/>
          <a:ext cx="0" cy="0"/>
          <a:chOff x="0" y="0"/>
          <a:chExt cx="0" cy="0"/>
        </a:xfrm>
      </p:grpSpPr>
      <p:pic>
        <p:nvPicPr>
          <p:cNvPr id="16" name="Picture 15" descr="Illustration of falling confetti">
            <a:extLst>
              <a:ext uri="{FF2B5EF4-FFF2-40B4-BE49-F238E27FC236}">
                <a16:creationId xmlns:a16="http://schemas.microsoft.com/office/drawing/2014/main" id="{E5561B86-1D4E-10A6-2188-37D25FA383E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1"/>
          </a:xfrm>
          <a:prstGeom prst="rect">
            <a:avLst/>
          </a:prstGeom>
        </p:spPr>
      </p:pic>
      <p:sp>
        <p:nvSpPr>
          <p:cNvPr id="3" name="Content Placeholder 2">
            <a:extLst>
              <a:ext uri="{FF2B5EF4-FFF2-40B4-BE49-F238E27FC236}">
                <a16:creationId xmlns:a16="http://schemas.microsoft.com/office/drawing/2014/main" id="{87C258FD-2399-4B87-D5E2-E7DB9D3F51E5}"/>
              </a:ext>
            </a:extLst>
          </p:cNvPr>
          <p:cNvSpPr>
            <a:spLocks noGrp="1"/>
          </p:cNvSpPr>
          <p:nvPr>
            <p:ph idx="1"/>
          </p:nvPr>
        </p:nvSpPr>
        <p:spPr/>
        <p:txBody>
          <a:bodyPr/>
          <a:lstStyle/>
          <a:p>
            <a:r>
              <a:rPr lang="en-US" dirty="0"/>
              <a:t>Waiting a few days helped Peyton </a:t>
            </a:r>
            <a:r>
              <a:rPr lang="en-US" dirty="0">
                <a:highlight>
                  <a:srgbClr val="DFE96C"/>
                </a:highlight>
              </a:rPr>
              <a:t>avoid a needless impulse purchase</a:t>
            </a:r>
            <a:r>
              <a:rPr lang="en-US" dirty="0"/>
              <a:t>. Great job, Peyton!</a:t>
            </a:r>
          </a:p>
        </p:txBody>
      </p:sp>
      <p:pic>
        <p:nvPicPr>
          <p:cNvPr id="38" name="Picture 37" descr="Illustration of a person holding a phone and making a ok sign">
            <a:extLst>
              <a:ext uri="{FF2B5EF4-FFF2-40B4-BE49-F238E27FC236}">
                <a16:creationId xmlns:a16="http://schemas.microsoft.com/office/drawing/2014/main" id="{A93137F1-8597-31DA-E38F-CA0E58A182B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940985" y="1906425"/>
            <a:ext cx="2364893" cy="2500243"/>
          </a:xfrm>
          <a:custGeom>
            <a:avLst/>
            <a:gdLst>
              <a:gd name="connsiteX0" fmla="*/ 40680 w 2364893"/>
              <a:gd name="connsiteY0" fmla="*/ 0 h 2500243"/>
              <a:gd name="connsiteX1" fmla="*/ 2346806 w 2364893"/>
              <a:gd name="connsiteY1" fmla="*/ 0 h 2500243"/>
              <a:gd name="connsiteX2" fmla="*/ 2364893 w 2364893"/>
              <a:gd name="connsiteY2" fmla="*/ 53592 h 2500243"/>
              <a:gd name="connsiteX3" fmla="*/ 2364893 w 2364893"/>
              <a:gd name="connsiteY3" fmla="*/ 1730597 h 2500243"/>
              <a:gd name="connsiteX4" fmla="*/ 2357503 w 2364893"/>
              <a:gd name="connsiteY4" fmla="*/ 1751365 h 2500243"/>
              <a:gd name="connsiteX5" fmla="*/ 1155015 w 2364893"/>
              <a:gd name="connsiteY5" fmla="*/ 2500237 h 2500243"/>
              <a:gd name="connsiteX6" fmla="*/ 9383 w 2364893"/>
              <a:gd name="connsiteY6" fmla="*/ 1354605 h 2500243"/>
              <a:gd name="connsiteX7" fmla="*/ 272 w 2364893"/>
              <a:gd name="connsiteY7" fmla="*/ 1029494 h 2500243"/>
              <a:gd name="connsiteX8" fmla="*/ 0 w 2364893"/>
              <a:gd name="connsiteY8" fmla="*/ 1026439 h 2500243"/>
              <a:gd name="connsiteX9" fmla="*/ 0 w 2364893"/>
              <a:gd name="connsiteY9" fmla="*/ 99665 h 2500243"/>
              <a:gd name="connsiteX10" fmla="*/ 18808 w 2364893"/>
              <a:gd name="connsiteY10" fmla="*/ 40133 h 250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64893" h="2500243">
                <a:moveTo>
                  <a:pt x="40680" y="0"/>
                </a:moveTo>
                <a:lnTo>
                  <a:pt x="2346806" y="0"/>
                </a:lnTo>
                <a:lnTo>
                  <a:pt x="2364893" y="53592"/>
                </a:lnTo>
                <a:lnTo>
                  <a:pt x="2364893" y="1730597"/>
                </a:lnTo>
                <a:lnTo>
                  <a:pt x="2357503" y="1751365"/>
                </a:lnTo>
                <a:cubicBezTo>
                  <a:pt x="2131213" y="2269824"/>
                  <a:pt x="1483864" y="2498999"/>
                  <a:pt x="1155015" y="2500237"/>
                </a:cubicBezTo>
                <a:cubicBezTo>
                  <a:pt x="750278" y="2501761"/>
                  <a:pt x="-18049" y="2230258"/>
                  <a:pt x="9383" y="1354605"/>
                </a:cubicBezTo>
                <a:cubicBezTo>
                  <a:pt x="12812" y="1245149"/>
                  <a:pt x="8101" y="1136321"/>
                  <a:pt x="272" y="1029494"/>
                </a:cubicBezTo>
                <a:lnTo>
                  <a:pt x="0" y="1026439"/>
                </a:lnTo>
                <a:lnTo>
                  <a:pt x="0" y="99665"/>
                </a:lnTo>
                <a:lnTo>
                  <a:pt x="18808" y="40133"/>
                </a:lnTo>
                <a:close/>
              </a:path>
            </a:pathLst>
          </a:custGeom>
        </p:spPr>
      </p:pic>
      <p:grpSp>
        <p:nvGrpSpPr>
          <p:cNvPr id="8" name="Group 7">
            <a:extLst>
              <a:ext uri="{FF2B5EF4-FFF2-40B4-BE49-F238E27FC236}">
                <a16:creationId xmlns:a16="http://schemas.microsoft.com/office/drawing/2014/main" id="{2024887F-3759-2143-1959-DFCDFB9F033F}"/>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B723831D-18A2-AE3E-66AB-C1D7502026D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37D5AF73-7F9D-DD54-5C1D-3D4C67FD0BE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80BEDF9E-CA2D-8442-0F2A-08D0A6A736D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A blue shopping cart with black background&#10;&#10;AI-generated content may be incorrect.">
            <a:extLst>
              <a:ext uri="{FF2B5EF4-FFF2-40B4-BE49-F238E27FC236}">
                <a16:creationId xmlns:a16="http://schemas.microsoft.com/office/drawing/2014/main" id="{F391029F-613B-3806-5E0B-3A9A321D659F}"/>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217621" y="2842518"/>
            <a:ext cx="1072330" cy="918310"/>
          </a:xfrm>
          <a:prstGeom prst="rect">
            <a:avLst/>
          </a:prstGeom>
        </p:spPr>
      </p:pic>
      <p:grpSp>
        <p:nvGrpSpPr>
          <p:cNvPr id="4" name="Group 3">
            <a:extLst>
              <a:ext uri="{FF2B5EF4-FFF2-40B4-BE49-F238E27FC236}">
                <a16:creationId xmlns:a16="http://schemas.microsoft.com/office/drawing/2014/main" id="{F449A48D-4558-831E-ED73-8DF41B91CDCA}"/>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8D0919FD-A3D7-857D-8826-9B806258DD1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357F3C8B-BABD-2787-67A7-93247755487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3A406D70-52B8-65F7-3DD2-AAD2977B1BF2}"/>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7" name="Picture 16" descr="A shopping cart with sunglasses in it&#10;&#10;AI-generated content may be incorrect.">
            <a:extLst>
              <a:ext uri="{FF2B5EF4-FFF2-40B4-BE49-F238E27FC236}">
                <a16:creationId xmlns:a16="http://schemas.microsoft.com/office/drawing/2014/main" id="{98BE005D-C1AA-283E-1534-4654B879A30F}"/>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403706" y="2814202"/>
            <a:ext cx="1254275" cy="918309"/>
          </a:xfrm>
          <a:prstGeom prst="rect">
            <a:avLst/>
          </a:prstGeom>
        </p:spPr>
      </p:pic>
      <p:sp>
        <p:nvSpPr>
          <p:cNvPr id="2" name="Title 1">
            <a:extLst>
              <a:ext uri="{FF2B5EF4-FFF2-40B4-BE49-F238E27FC236}">
                <a16:creationId xmlns:a16="http://schemas.microsoft.com/office/drawing/2014/main" id="{EDF79C6A-C9F6-5808-FA2F-0CD579905D5B}"/>
              </a:ext>
            </a:extLst>
          </p:cNvPr>
          <p:cNvSpPr>
            <a:spLocks noGrp="1"/>
          </p:cNvSpPr>
          <p:nvPr>
            <p:ph type="title"/>
          </p:nvPr>
        </p:nvSpPr>
        <p:spPr/>
        <p:txBody>
          <a:bodyPr/>
          <a:lstStyle/>
          <a:p>
            <a:r>
              <a:rPr lang="en-US" dirty="0"/>
              <a:t>Hands on example:</a:t>
            </a:r>
            <a:br>
              <a:rPr lang="en-US" dirty="0"/>
            </a:br>
            <a:r>
              <a:rPr lang="en-US" dirty="0"/>
              <a:t>Need vs. want</a:t>
            </a:r>
          </a:p>
        </p:txBody>
      </p:sp>
    </p:spTree>
    <p:extLst>
      <p:ext uri="{BB962C8B-B14F-4D97-AF65-F5344CB8AC3E}">
        <p14:creationId xmlns:p14="http://schemas.microsoft.com/office/powerpoint/2010/main" val="37190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47" presetClass="entr" presetSubtype="0" fill="hold" nodeType="afterEffect">
                                  <p:stCondLst>
                                    <p:cond delay="15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3000"/>
                                        <p:tgtEl>
                                          <p:spTgt spid="16"/>
                                        </p:tgtEl>
                                      </p:cBhvr>
                                    </p:animEffect>
                                    <p:anim calcmode="lin" valueType="num">
                                      <p:cBhvr>
                                        <p:cTn id="12" dur="3000" fill="hold"/>
                                        <p:tgtEl>
                                          <p:spTgt spid="16"/>
                                        </p:tgtEl>
                                        <p:attrNameLst>
                                          <p:attrName>ppt_x</p:attrName>
                                        </p:attrNameLst>
                                      </p:cBhvr>
                                      <p:tavLst>
                                        <p:tav tm="0">
                                          <p:val>
                                            <p:strVal val="#ppt_x"/>
                                          </p:val>
                                        </p:tav>
                                        <p:tav tm="100000">
                                          <p:val>
                                            <p:strVal val="#ppt_x"/>
                                          </p:val>
                                        </p:tav>
                                      </p:tavLst>
                                    </p:anim>
                                    <p:anim calcmode="lin" valueType="num">
                                      <p:cBhvr>
                                        <p:cTn id="13" dur="3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54531-C708-F13C-52B4-2C5A1D362DFD}"/>
              </a:ext>
            </a:extLst>
          </p:cNvPr>
          <p:cNvSpPr>
            <a:spLocks noGrp="1"/>
          </p:cNvSpPr>
          <p:nvPr>
            <p:ph idx="1"/>
          </p:nvPr>
        </p:nvSpPr>
        <p:spPr/>
        <p:txBody>
          <a:bodyPr/>
          <a:lstStyle/>
          <a:p>
            <a:pPr>
              <a:spcBef>
                <a:spcPts val="1800"/>
              </a:spcBef>
            </a:pPr>
            <a:r>
              <a:rPr lang="en-US" dirty="0"/>
              <a:t>What is a budget?</a:t>
            </a:r>
          </a:p>
          <a:p>
            <a:pPr>
              <a:spcBef>
                <a:spcPts val="1800"/>
              </a:spcBef>
            </a:pPr>
            <a:r>
              <a:rPr lang="en-US" dirty="0"/>
              <a:t>Why you should spend less than you earn</a:t>
            </a:r>
          </a:p>
          <a:p>
            <a:pPr>
              <a:spcBef>
                <a:spcPts val="1800"/>
              </a:spcBef>
            </a:pPr>
            <a:r>
              <a:rPr lang="en-US" dirty="0"/>
              <a:t>Wants vs. needs </a:t>
            </a:r>
          </a:p>
          <a:p>
            <a:pPr>
              <a:spcBef>
                <a:spcPts val="1800"/>
              </a:spcBef>
            </a:pPr>
            <a:r>
              <a:rPr lang="en-US" dirty="0"/>
              <a:t>Saving for a big purchase</a:t>
            </a:r>
          </a:p>
          <a:p>
            <a:pPr>
              <a:spcBef>
                <a:spcPts val="1800"/>
              </a:spcBef>
            </a:pPr>
            <a:r>
              <a:rPr lang="en-US" dirty="0"/>
              <a:t>Interest — what it is and why it matters</a:t>
            </a:r>
          </a:p>
        </p:txBody>
      </p:sp>
      <p:sp>
        <p:nvSpPr>
          <p:cNvPr id="2" name="Title 1">
            <a:extLst>
              <a:ext uri="{FF2B5EF4-FFF2-40B4-BE49-F238E27FC236}">
                <a16:creationId xmlns:a16="http://schemas.microsoft.com/office/drawing/2014/main" id="{A0A75AEF-A064-6078-DE07-AF56D6EEE7C9}"/>
              </a:ext>
            </a:extLst>
          </p:cNvPr>
          <p:cNvSpPr>
            <a:spLocks noGrp="1"/>
          </p:cNvSpPr>
          <p:nvPr>
            <p:ph type="title"/>
          </p:nvPr>
        </p:nvSpPr>
        <p:spPr/>
        <p:txBody>
          <a:bodyPr/>
          <a:lstStyle/>
          <a:p>
            <a:r>
              <a:rPr lang="en-US" dirty="0"/>
              <a:t>What we’ll talk about</a:t>
            </a:r>
          </a:p>
        </p:txBody>
      </p:sp>
    </p:spTree>
    <p:extLst>
      <p:ext uri="{BB962C8B-B14F-4D97-AF65-F5344CB8AC3E}">
        <p14:creationId xmlns:p14="http://schemas.microsoft.com/office/powerpoint/2010/main" val="3427034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canning a juice bottle with their phone at a grocery store">
            <a:extLst>
              <a:ext uri="{FF2B5EF4-FFF2-40B4-BE49-F238E27FC236}">
                <a16:creationId xmlns:a16="http://schemas.microsoft.com/office/drawing/2014/main" id="{89CFBF7A-2571-8620-6AD8-E22FAA01567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8690375" y="1789361"/>
            <a:ext cx="3134948" cy="3134089"/>
          </a:xfrm>
        </p:spPr>
      </p:pic>
      <p:pic>
        <p:nvPicPr>
          <p:cNvPr id="10" name="Picture Placeholder 9" descr="A person using an asthma inhaler">
            <a:extLst>
              <a:ext uri="{FF2B5EF4-FFF2-40B4-BE49-F238E27FC236}">
                <a16:creationId xmlns:a16="http://schemas.microsoft.com/office/drawing/2014/main" id="{65A09721-55BE-C361-1966-97083C51E13C}"/>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p:blipFill>
        <p:spPr>
          <a:xfrm>
            <a:off x="7149187" y="1664457"/>
            <a:ext cx="1195949" cy="1195621"/>
          </a:xfrm>
        </p:spPr>
      </p:pic>
      <p:sp>
        <p:nvSpPr>
          <p:cNvPr id="5" name="Content Placeholder 4">
            <a:extLst>
              <a:ext uri="{FF2B5EF4-FFF2-40B4-BE49-F238E27FC236}">
                <a16:creationId xmlns:a16="http://schemas.microsoft.com/office/drawing/2014/main" id="{23DD0259-A0D9-911D-917C-CA300548F7B8}"/>
              </a:ext>
            </a:extLst>
          </p:cNvPr>
          <p:cNvSpPr>
            <a:spLocks noGrp="1"/>
          </p:cNvSpPr>
          <p:nvPr>
            <p:ph idx="12"/>
          </p:nvPr>
        </p:nvSpPr>
        <p:spPr>
          <a:xfrm>
            <a:off x="952500" y="3429000"/>
            <a:ext cx="5618988" cy="1968190"/>
          </a:xfrm>
        </p:spPr>
        <p:txBody>
          <a:bodyPr numCol="2"/>
          <a:lstStyle/>
          <a:p>
            <a:pPr>
              <a:spcBef>
                <a:spcPts val="2400"/>
              </a:spcBef>
            </a:pPr>
            <a:r>
              <a:rPr lang="en-US" dirty="0"/>
              <a:t>Food</a:t>
            </a:r>
          </a:p>
          <a:p>
            <a:pPr>
              <a:spcBef>
                <a:spcPts val="2400"/>
              </a:spcBef>
            </a:pPr>
            <a:r>
              <a:rPr lang="en-US" dirty="0"/>
              <a:t>Water</a:t>
            </a:r>
          </a:p>
          <a:p>
            <a:pPr>
              <a:spcBef>
                <a:spcPts val="2400"/>
              </a:spcBef>
            </a:pPr>
            <a:r>
              <a:rPr lang="en-US" dirty="0"/>
              <a:t>Shelter</a:t>
            </a:r>
          </a:p>
          <a:p>
            <a:pPr>
              <a:spcBef>
                <a:spcPts val="2400"/>
              </a:spcBef>
            </a:pPr>
            <a:r>
              <a:rPr lang="en-US" dirty="0"/>
              <a:t>Clothing</a:t>
            </a:r>
          </a:p>
          <a:p>
            <a:pPr>
              <a:spcBef>
                <a:spcPts val="2400"/>
              </a:spcBef>
            </a:pPr>
            <a:r>
              <a:rPr lang="en-US" dirty="0"/>
              <a:t>Transportation</a:t>
            </a:r>
          </a:p>
          <a:p>
            <a:pPr>
              <a:spcBef>
                <a:spcPts val="2400"/>
              </a:spcBef>
            </a:pPr>
            <a:r>
              <a:rPr lang="en-US" dirty="0"/>
              <a:t>Medicine</a:t>
            </a:r>
          </a:p>
        </p:txBody>
      </p:sp>
      <p:sp>
        <p:nvSpPr>
          <p:cNvPr id="6" name="Text Placeholder 5">
            <a:extLst>
              <a:ext uri="{FF2B5EF4-FFF2-40B4-BE49-F238E27FC236}">
                <a16:creationId xmlns:a16="http://schemas.microsoft.com/office/drawing/2014/main" id="{745C38EE-809F-4FC2-06C7-C1ED5389213A}"/>
              </a:ext>
            </a:extLst>
          </p:cNvPr>
          <p:cNvSpPr>
            <a:spLocks noGrp="1"/>
          </p:cNvSpPr>
          <p:nvPr>
            <p:ph type="body" sz="quarter" idx="14"/>
          </p:nvPr>
        </p:nvSpPr>
        <p:spPr/>
        <p:txBody>
          <a:bodyPr/>
          <a:lstStyle/>
          <a:p>
            <a:r>
              <a:rPr lang="en-US" dirty="0"/>
              <a:t>Needs: Things you </a:t>
            </a:r>
            <a:r>
              <a:rPr lang="en-US" dirty="0">
                <a:highlight>
                  <a:srgbClr val="DFE96C"/>
                </a:highlight>
              </a:rPr>
              <a:t>need</a:t>
            </a:r>
            <a:r>
              <a:rPr lang="en-US" dirty="0"/>
              <a:t> to have for a safe, healthy, stable life.</a:t>
            </a:r>
          </a:p>
        </p:txBody>
      </p:sp>
      <p:sp>
        <p:nvSpPr>
          <p:cNvPr id="3" name="Title 2">
            <a:extLst>
              <a:ext uri="{FF2B5EF4-FFF2-40B4-BE49-F238E27FC236}">
                <a16:creationId xmlns:a16="http://schemas.microsoft.com/office/drawing/2014/main" id="{EB5C5D5D-4968-7B9E-C920-41D2D205557D}"/>
              </a:ext>
            </a:extLst>
          </p:cNvPr>
          <p:cNvSpPr>
            <a:spLocks noGrp="1"/>
          </p:cNvSpPr>
          <p:nvPr>
            <p:ph type="title"/>
          </p:nvPr>
        </p:nvSpPr>
        <p:spPr/>
        <p:txBody>
          <a:bodyPr/>
          <a:lstStyle/>
          <a:p>
            <a:r>
              <a:rPr lang="en-US" dirty="0"/>
              <a:t>Needs vs. wants</a:t>
            </a:r>
          </a:p>
        </p:txBody>
      </p:sp>
    </p:spTree>
    <p:extLst>
      <p:ext uri="{BB962C8B-B14F-4D97-AF65-F5344CB8AC3E}">
        <p14:creationId xmlns:p14="http://schemas.microsoft.com/office/powerpoint/2010/main" val="4265320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78690-2E6B-2386-4AF3-1B6CDF67B045}"/>
            </a:ext>
          </a:extLst>
        </p:cNvPr>
        <p:cNvGrpSpPr/>
        <p:nvPr/>
      </p:nvGrpSpPr>
      <p:grpSpPr>
        <a:xfrm>
          <a:off x="0" y="0"/>
          <a:ext cx="0" cy="0"/>
          <a:chOff x="0" y="0"/>
          <a:chExt cx="0" cy="0"/>
        </a:xfrm>
      </p:grpSpPr>
      <p:pic>
        <p:nvPicPr>
          <p:cNvPr id="9" name="Picture Placeholder 8" descr="A person holding a white sweater and looking at a credit card&#10;">
            <a:extLst>
              <a:ext uri="{FF2B5EF4-FFF2-40B4-BE49-F238E27FC236}">
                <a16:creationId xmlns:a16="http://schemas.microsoft.com/office/drawing/2014/main" id="{B98EACC0-5CB3-7120-D3BA-A0CC9E09A672}"/>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8690375" y="1789361"/>
            <a:ext cx="3134948" cy="3134089"/>
          </a:xfrm>
        </p:spPr>
      </p:pic>
      <p:pic>
        <p:nvPicPr>
          <p:cNvPr id="10" name="Picture Placeholder 9" descr="A child sitting at a computer">
            <a:extLst>
              <a:ext uri="{FF2B5EF4-FFF2-40B4-BE49-F238E27FC236}">
                <a16:creationId xmlns:a16="http://schemas.microsoft.com/office/drawing/2014/main" id="{79DFBE70-AC87-CDB5-2F81-B24DEF437982}"/>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p:blipFill>
        <p:spPr>
          <a:xfrm>
            <a:off x="7149187" y="4201569"/>
            <a:ext cx="1195949" cy="1195621"/>
          </a:xfrm>
        </p:spPr>
      </p:pic>
      <p:sp>
        <p:nvSpPr>
          <p:cNvPr id="5" name="Content Placeholder 4">
            <a:extLst>
              <a:ext uri="{FF2B5EF4-FFF2-40B4-BE49-F238E27FC236}">
                <a16:creationId xmlns:a16="http://schemas.microsoft.com/office/drawing/2014/main" id="{AB637D4B-F9F1-75DC-19B4-14090D78A0E0}"/>
              </a:ext>
            </a:extLst>
          </p:cNvPr>
          <p:cNvSpPr>
            <a:spLocks noGrp="1"/>
          </p:cNvSpPr>
          <p:nvPr>
            <p:ph idx="12"/>
          </p:nvPr>
        </p:nvSpPr>
        <p:spPr>
          <a:xfrm>
            <a:off x="952500" y="3429000"/>
            <a:ext cx="5618988" cy="1968190"/>
          </a:xfrm>
        </p:spPr>
        <p:txBody>
          <a:bodyPr numCol="2"/>
          <a:lstStyle/>
          <a:p>
            <a:pPr>
              <a:spcBef>
                <a:spcPts val="2400"/>
              </a:spcBef>
            </a:pPr>
            <a:r>
              <a:rPr lang="en-US" dirty="0"/>
              <a:t>Electronics</a:t>
            </a:r>
          </a:p>
          <a:p>
            <a:pPr>
              <a:spcBef>
                <a:spcPts val="2400"/>
              </a:spcBef>
            </a:pPr>
            <a:r>
              <a:rPr lang="en-US" dirty="0"/>
              <a:t>Fancy cars</a:t>
            </a:r>
          </a:p>
          <a:p>
            <a:pPr>
              <a:spcBef>
                <a:spcPts val="2400"/>
              </a:spcBef>
            </a:pPr>
            <a:r>
              <a:rPr lang="en-US" dirty="0"/>
              <a:t>Vacations</a:t>
            </a:r>
          </a:p>
          <a:p>
            <a:pPr>
              <a:spcBef>
                <a:spcPts val="2400"/>
              </a:spcBef>
            </a:pPr>
            <a:r>
              <a:rPr lang="en-US" dirty="0"/>
              <a:t>Trendy clothes or accessories</a:t>
            </a:r>
          </a:p>
          <a:p>
            <a:pPr>
              <a:spcBef>
                <a:spcPts val="2400"/>
              </a:spcBef>
            </a:pPr>
            <a:r>
              <a:rPr lang="en-US" dirty="0"/>
              <a:t>Entertainment (music, streaming services, etc.)</a:t>
            </a:r>
          </a:p>
        </p:txBody>
      </p:sp>
      <p:sp>
        <p:nvSpPr>
          <p:cNvPr id="6" name="Text Placeholder 5">
            <a:extLst>
              <a:ext uri="{FF2B5EF4-FFF2-40B4-BE49-F238E27FC236}">
                <a16:creationId xmlns:a16="http://schemas.microsoft.com/office/drawing/2014/main" id="{600E7641-10B2-D646-6B2E-CC5DDC92C207}"/>
              </a:ext>
            </a:extLst>
          </p:cNvPr>
          <p:cNvSpPr>
            <a:spLocks noGrp="1"/>
          </p:cNvSpPr>
          <p:nvPr>
            <p:ph type="body" sz="quarter" idx="14"/>
          </p:nvPr>
        </p:nvSpPr>
        <p:spPr>
          <a:xfrm>
            <a:off x="952499" y="2076544"/>
            <a:ext cx="6608027" cy="945436"/>
          </a:xfrm>
        </p:spPr>
        <p:txBody>
          <a:bodyPr/>
          <a:lstStyle/>
          <a:p>
            <a:r>
              <a:rPr lang="en-US" dirty="0"/>
              <a:t>Wants: Things that are nice to have, but you could </a:t>
            </a:r>
            <a:r>
              <a:rPr lang="en-US" dirty="0">
                <a:highlight>
                  <a:srgbClr val="DFE96C"/>
                </a:highlight>
              </a:rPr>
              <a:t>get by without them</a:t>
            </a:r>
            <a:r>
              <a:rPr lang="en-US" dirty="0"/>
              <a:t>.</a:t>
            </a:r>
          </a:p>
        </p:txBody>
      </p:sp>
      <p:sp>
        <p:nvSpPr>
          <p:cNvPr id="3" name="Title 2">
            <a:extLst>
              <a:ext uri="{FF2B5EF4-FFF2-40B4-BE49-F238E27FC236}">
                <a16:creationId xmlns:a16="http://schemas.microsoft.com/office/drawing/2014/main" id="{7A41387E-E8A6-5E35-6470-37AA217CD810}"/>
              </a:ext>
            </a:extLst>
          </p:cNvPr>
          <p:cNvSpPr>
            <a:spLocks noGrp="1"/>
          </p:cNvSpPr>
          <p:nvPr>
            <p:ph type="title"/>
          </p:nvPr>
        </p:nvSpPr>
        <p:spPr/>
        <p:txBody>
          <a:bodyPr/>
          <a:lstStyle/>
          <a:p>
            <a:r>
              <a:rPr lang="en-US" dirty="0"/>
              <a:t>Needs vs. wants</a:t>
            </a:r>
          </a:p>
        </p:txBody>
      </p:sp>
    </p:spTree>
    <p:extLst>
      <p:ext uri="{BB962C8B-B14F-4D97-AF65-F5344CB8AC3E}">
        <p14:creationId xmlns:p14="http://schemas.microsoft.com/office/powerpoint/2010/main" val="1771809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F4AAE6A5-F4C8-E85B-D73B-1066F2310B7D}"/>
              </a:ext>
            </a:extLst>
          </p:cNvPr>
          <p:cNvSpPr txBox="1">
            <a:spLocks/>
          </p:cNvSpPr>
          <p:nvPr/>
        </p:nvSpPr>
        <p:spPr>
          <a:xfrm>
            <a:off x="656063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Want. </a:t>
            </a:r>
          </a:p>
          <a:p>
            <a:pPr>
              <a:spcBef>
                <a:spcPts val="0"/>
              </a:spcBef>
            </a:pPr>
            <a:r>
              <a:rPr lang="en-US" dirty="0"/>
              <a:t>Although delicious, </a:t>
            </a:r>
            <a:br>
              <a:rPr lang="en-US" dirty="0"/>
            </a:br>
            <a:r>
              <a:rPr lang="en-US" dirty="0"/>
              <a:t>it’s not necessary.</a:t>
            </a:r>
          </a:p>
        </p:txBody>
      </p:sp>
      <p:sp>
        <p:nvSpPr>
          <p:cNvPr id="6" name="Text Placeholder 3">
            <a:extLst>
              <a:ext uri="{FF2B5EF4-FFF2-40B4-BE49-F238E27FC236}">
                <a16:creationId xmlns:a16="http://schemas.microsoft.com/office/drawing/2014/main" id="{25E004ED-A10A-5659-DBAF-ADACD68E05DB}"/>
              </a:ext>
            </a:extLst>
          </p:cNvPr>
          <p:cNvSpPr txBox="1">
            <a:spLocks/>
          </p:cNvSpPr>
          <p:nvPr/>
        </p:nvSpPr>
        <p:spPr>
          <a:xfrm>
            <a:off x="105936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Need. </a:t>
            </a:r>
          </a:p>
          <a:p>
            <a:pPr>
              <a:spcBef>
                <a:spcPts val="0"/>
              </a:spcBef>
            </a:pPr>
            <a:r>
              <a:rPr lang="en-US" dirty="0"/>
              <a:t>All basic meals are a need.</a:t>
            </a:r>
          </a:p>
          <a:p>
            <a:pPr>
              <a:spcBef>
                <a:spcPts val="0"/>
              </a:spcBef>
            </a:pPr>
            <a:endParaRPr lang="en-US" dirty="0"/>
          </a:p>
        </p:txBody>
      </p:sp>
      <p:sp>
        <p:nvSpPr>
          <p:cNvPr id="5" name="Text Placeholder 3">
            <a:extLst>
              <a:ext uri="{FF2B5EF4-FFF2-40B4-BE49-F238E27FC236}">
                <a16:creationId xmlns:a16="http://schemas.microsoft.com/office/drawing/2014/main" id="{80849B8E-AEE6-8292-DB0D-BFD5021141F7}"/>
              </a:ext>
            </a:extLst>
          </p:cNvPr>
          <p:cNvSpPr txBox="1">
            <a:spLocks/>
          </p:cNvSpPr>
          <p:nvPr/>
        </p:nvSpPr>
        <p:spPr>
          <a:xfrm>
            <a:off x="6560636" y="3689195"/>
            <a:ext cx="4572000" cy="379142"/>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morning coffee shop latte</a:t>
            </a:r>
          </a:p>
        </p:txBody>
      </p:sp>
      <p:sp>
        <p:nvSpPr>
          <p:cNvPr id="4" name="Text Placeholder 3">
            <a:extLst>
              <a:ext uri="{FF2B5EF4-FFF2-40B4-BE49-F238E27FC236}">
                <a16:creationId xmlns:a16="http://schemas.microsoft.com/office/drawing/2014/main" id="{C058C078-08C3-7DCA-D981-2F881DA6A984}"/>
              </a:ext>
            </a:extLst>
          </p:cNvPr>
          <p:cNvSpPr>
            <a:spLocks noGrp="1"/>
          </p:cNvSpPr>
          <p:nvPr>
            <p:ph type="body" sz="quarter" idx="11"/>
          </p:nvPr>
        </p:nvSpPr>
        <p:spPr>
          <a:xfrm>
            <a:off x="1059366" y="3689195"/>
            <a:ext cx="4572000" cy="379142"/>
          </a:xfrm>
        </p:spPr>
        <p:txBody>
          <a:bodyPr/>
          <a:lstStyle/>
          <a:p>
            <a:r>
              <a:rPr lang="en-US" dirty="0"/>
              <a:t>The lunch you bring to school</a:t>
            </a:r>
          </a:p>
          <a:p>
            <a:endParaRPr lang="en-US" dirty="0"/>
          </a:p>
          <a:p>
            <a:endParaRPr lang="en-US" dirty="0"/>
          </a:p>
        </p:txBody>
      </p:sp>
      <p:sp>
        <p:nvSpPr>
          <p:cNvPr id="3" name="Content Placeholder 2">
            <a:extLst>
              <a:ext uri="{FF2B5EF4-FFF2-40B4-BE49-F238E27FC236}">
                <a16:creationId xmlns:a16="http://schemas.microsoft.com/office/drawing/2014/main" id="{8F71561C-C5FA-A6C7-3E21-273F47D3C17E}"/>
              </a:ext>
            </a:extLst>
          </p:cNvPr>
          <p:cNvSpPr>
            <a:spLocks noGrp="1"/>
          </p:cNvSpPr>
          <p:nvPr>
            <p:ph idx="1"/>
          </p:nvPr>
        </p:nvSpPr>
        <p:spPr>
          <a:xfrm>
            <a:off x="577516" y="2946952"/>
            <a:ext cx="11020926" cy="565682"/>
          </a:xfrm>
        </p:spPr>
        <p:txBody>
          <a:bodyPr/>
          <a:lstStyle/>
          <a:p>
            <a:r>
              <a:rPr lang="en-US" b="1" dirty="0"/>
              <a:t>Want or need?</a:t>
            </a:r>
          </a:p>
        </p:txBody>
      </p:sp>
      <p:sp>
        <p:nvSpPr>
          <p:cNvPr id="2" name="Title 1">
            <a:extLst>
              <a:ext uri="{FF2B5EF4-FFF2-40B4-BE49-F238E27FC236}">
                <a16:creationId xmlns:a16="http://schemas.microsoft.com/office/drawing/2014/main" id="{D957A5EF-147E-54F6-3F32-2B5A60B5AABF}"/>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211024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5" grpId="0"/>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AA1CF-A3DC-D488-4A09-53423B5BADC8}"/>
            </a:ext>
          </a:extLst>
        </p:cNvPr>
        <p:cNvGrpSpPr/>
        <p:nvPr/>
      </p:nvGrpSpPr>
      <p:grpSpPr>
        <a:xfrm>
          <a:off x="0" y="0"/>
          <a:ext cx="0" cy="0"/>
          <a:chOff x="0" y="0"/>
          <a:chExt cx="0" cy="0"/>
        </a:xfrm>
      </p:grpSpPr>
      <p:sp>
        <p:nvSpPr>
          <p:cNvPr id="7" name="Text Placeholder 3">
            <a:extLst>
              <a:ext uri="{FF2B5EF4-FFF2-40B4-BE49-F238E27FC236}">
                <a16:creationId xmlns:a16="http://schemas.microsoft.com/office/drawing/2014/main" id="{D211C8B1-A408-617A-0B32-A7DFE1E13714}"/>
              </a:ext>
            </a:extLst>
          </p:cNvPr>
          <p:cNvSpPr txBox="1">
            <a:spLocks/>
          </p:cNvSpPr>
          <p:nvPr/>
        </p:nvSpPr>
        <p:spPr>
          <a:xfrm>
            <a:off x="656063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Want. </a:t>
            </a:r>
          </a:p>
          <a:p>
            <a:pPr>
              <a:spcBef>
                <a:spcPts val="0"/>
              </a:spcBef>
            </a:pPr>
            <a:r>
              <a:rPr lang="en-US" dirty="0"/>
              <a:t>You don’t need a smartwatch</a:t>
            </a:r>
            <a:br>
              <a:rPr lang="en-US" dirty="0"/>
            </a:br>
            <a:r>
              <a:rPr lang="en-US" dirty="0"/>
              <a:t>to get by.</a:t>
            </a:r>
          </a:p>
        </p:txBody>
      </p:sp>
      <p:sp>
        <p:nvSpPr>
          <p:cNvPr id="6" name="Text Placeholder 3">
            <a:extLst>
              <a:ext uri="{FF2B5EF4-FFF2-40B4-BE49-F238E27FC236}">
                <a16:creationId xmlns:a16="http://schemas.microsoft.com/office/drawing/2014/main" id="{4312704D-0114-5701-E1CE-1E09C4E4854A}"/>
              </a:ext>
            </a:extLst>
          </p:cNvPr>
          <p:cNvSpPr txBox="1">
            <a:spLocks/>
          </p:cNvSpPr>
          <p:nvPr/>
        </p:nvSpPr>
        <p:spPr>
          <a:xfrm>
            <a:off x="105936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Need. </a:t>
            </a:r>
          </a:p>
          <a:p>
            <a:pPr>
              <a:spcBef>
                <a:spcPts val="0"/>
              </a:spcBef>
            </a:pPr>
            <a:r>
              <a:rPr lang="en-US" dirty="0"/>
              <a:t>You need clothing to protect</a:t>
            </a:r>
            <a:br>
              <a:rPr lang="en-US" dirty="0"/>
            </a:br>
            <a:r>
              <a:rPr lang="en-US" dirty="0"/>
              <a:t>your body.</a:t>
            </a:r>
          </a:p>
        </p:txBody>
      </p:sp>
      <p:sp>
        <p:nvSpPr>
          <p:cNvPr id="5" name="Text Placeholder 3">
            <a:extLst>
              <a:ext uri="{FF2B5EF4-FFF2-40B4-BE49-F238E27FC236}">
                <a16:creationId xmlns:a16="http://schemas.microsoft.com/office/drawing/2014/main" id="{8A58A795-667B-BCB7-3193-57421C1F1C7A}"/>
              </a:ext>
            </a:extLst>
          </p:cNvPr>
          <p:cNvSpPr txBox="1">
            <a:spLocks/>
          </p:cNvSpPr>
          <p:nvPr/>
        </p:nvSpPr>
        <p:spPr>
          <a:xfrm>
            <a:off x="6560636" y="3689195"/>
            <a:ext cx="4572000" cy="379142"/>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smartwatch</a:t>
            </a:r>
          </a:p>
        </p:txBody>
      </p:sp>
      <p:sp>
        <p:nvSpPr>
          <p:cNvPr id="4" name="Text Placeholder 3">
            <a:extLst>
              <a:ext uri="{FF2B5EF4-FFF2-40B4-BE49-F238E27FC236}">
                <a16:creationId xmlns:a16="http://schemas.microsoft.com/office/drawing/2014/main" id="{4058A71B-8D9D-B8D3-9E5E-ACF8430A6CF8}"/>
              </a:ext>
            </a:extLst>
          </p:cNvPr>
          <p:cNvSpPr>
            <a:spLocks noGrp="1"/>
          </p:cNvSpPr>
          <p:nvPr>
            <p:ph type="body" sz="quarter" idx="11"/>
          </p:nvPr>
        </p:nvSpPr>
        <p:spPr>
          <a:xfrm>
            <a:off x="1059366" y="3689195"/>
            <a:ext cx="4572000" cy="379142"/>
          </a:xfrm>
        </p:spPr>
        <p:txBody>
          <a:bodyPr/>
          <a:lstStyle/>
          <a:p>
            <a:r>
              <a:rPr lang="en-US" dirty="0"/>
              <a:t>The shoes you wear to school most days</a:t>
            </a:r>
          </a:p>
          <a:p>
            <a:endParaRPr lang="en-US" dirty="0"/>
          </a:p>
        </p:txBody>
      </p:sp>
      <p:sp>
        <p:nvSpPr>
          <p:cNvPr id="3" name="Content Placeholder 2">
            <a:extLst>
              <a:ext uri="{FF2B5EF4-FFF2-40B4-BE49-F238E27FC236}">
                <a16:creationId xmlns:a16="http://schemas.microsoft.com/office/drawing/2014/main" id="{7AC8A242-2274-5823-1A54-67E74EFE5A07}"/>
              </a:ext>
            </a:extLst>
          </p:cNvPr>
          <p:cNvSpPr>
            <a:spLocks noGrp="1"/>
          </p:cNvSpPr>
          <p:nvPr>
            <p:ph idx="1"/>
          </p:nvPr>
        </p:nvSpPr>
        <p:spPr>
          <a:xfrm>
            <a:off x="577516" y="2946952"/>
            <a:ext cx="11020926" cy="565682"/>
          </a:xfrm>
        </p:spPr>
        <p:txBody>
          <a:bodyPr/>
          <a:lstStyle/>
          <a:p>
            <a:r>
              <a:rPr lang="en-US" b="1" dirty="0"/>
              <a:t>Want or need?</a:t>
            </a:r>
          </a:p>
        </p:txBody>
      </p:sp>
      <p:sp>
        <p:nvSpPr>
          <p:cNvPr id="2" name="Title 1">
            <a:extLst>
              <a:ext uri="{FF2B5EF4-FFF2-40B4-BE49-F238E27FC236}">
                <a16:creationId xmlns:a16="http://schemas.microsoft.com/office/drawing/2014/main" id="{EF5CC6DD-FCC6-15E9-C21B-E70583EA76DC}"/>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43775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5" grpId="0"/>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EF84A-8781-186A-2E43-2CF6439112DA}"/>
            </a:ext>
          </a:extLst>
        </p:cNvPr>
        <p:cNvGrpSpPr/>
        <p:nvPr/>
      </p:nvGrpSpPr>
      <p:grpSpPr>
        <a:xfrm>
          <a:off x="0" y="0"/>
          <a:ext cx="0" cy="0"/>
          <a:chOff x="0" y="0"/>
          <a:chExt cx="0" cy="0"/>
        </a:xfrm>
      </p:grpSpPr>
      <p:sp>
        <p:nvSpPr>
          <p:cNvPr id="7" name="Text Placeholder 3">
            <a:extLst>
              <a:ext uri="{FF2B5EF4-FFF2-40B4-BE49-F238E27FC236}">
                <a16:creationId xmlns:a16="http://schemas.microsoft.com/office/drawing/2014/main" id="{111B2AAB-106A-B980-6482-CB0F3A3AFDDD}"/>
              </a:ext>
            </a:extLst>
          </p:cNvPr>
          <p:cNvSpPr txBox="1">
            <a:spLocks/>
          </p:cNvSpPr>
          <p:nvPr/>
        </p:nvSpPr>
        <p:spPr>
          <a:xfrm>
            <a:off x="656063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Need. </a:t>
            </a:r>
          </a:p>
          <a:p>
            <a:pPr>
              <a:spcBef>
                <a:spcPts val="0"/>
              </a:spcBef>
            </a:pPr>
            <a:r>
              <a:rPr lang="en-US" dirty="0"/>
              <a:t>Shelter, or a home, is</a:t>
            </a:r>
            <a:br>
              <a:rPr lang="en-US" dirty="0"/>
            </a:br>
            <a:r>
              <a:rPr lang="en-US" dirty="0"/>
              <a:t>always a need.</a:t>
            </a:r>
          </a:p>
        </p:txBody>
      </p:sp>
      <p:sp>
        <p:nvSpPr>
          <p:cNvPr id="6" name="Text Placeholder 3">
            <a:extLst>
              <a:ext uri="{FF2B5EF4-FFF2-40B4-BE49-F238E27FC236}">
                <a16:creationId xmlns:a16="http://schemas.microsoft.com/office/drawing/2014/main" id="{FF61C857-5A22-30F8-FE95-D60FA5DC6440}"/>
              </a:ext>
            </a:extLst>
          </p:cNvPr>
          <p:cNvSpPr txBox="1">
            <a:spLocks/>
          </p:cNvSpPr>
          <p:nvPr/>
        </p:nvSpPr>
        <p:spPr>
          <a:xfrm>
            <a:off x="1059366" y="4746703"/>
            <a:ext cx="4572000" cy="851209"/>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highlight>
                  <a:srgbClr val="DFE96C"/>
                </a:highlight>
              </a:rPr>
              <a:t>Want. </a:t>
            </a:r>
          </a:p>
          <a:p>
            <a:pPr>
              <a:spcBef>
                <a:spcPts val="0"/>
              </a:spcBef>
            </a:pPr>
            <a:r>
              <a:rPr lang="en-US" dirty="0"/>
              <a:t>It’s awesome family time, but vacations are a bonus.</a:t>
            </a:r>
          </a:p>
        </p:txBody>
      </p:sp>
      <p:sp>
        <p:nvSpPr>
          <p:cNvPr id="5" name="Text Placeholder 3">
            <a:extLst>
              <a:ext uri="{FF2B5EF4-FFF2-40B4-BE49-F238E27FC236}">
                <a16:creationId xmlns:a16="http://schemas.microsoft.com/office/drawing/2014/main" id="{5457407A-A99B-585A-14FE-BBB18E151A8B}"/>
              </a:ext>
            </a:extLst>
          </p:cNvPr>
          <p:cNvSpPr txBox="1">
            <a:spLocks/>
          </p:cNvSpPr>
          <p:nvPr/>
        </p:nvSpPr>
        <p:spPr>
          <a:xfrm>
            <a:off x="6560636" y="3689195"/>
            <a:ext cx="4572000" cy="379142"/>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place to live while your house</a:t>
            </a:r>
            <a:br>
              <a:rPr lang="en-US" dirty="0"/>
            </a:br>
            <a:r>
              <a:rPr lang="en-US" dirty="0"/>
              <a:t>is under construction</a:t>
            </a:r>
          </a:p>
        </p:txBody>
      </p:sp>
      <p:sp>
        <p:nvSpPr>
          <p:cNvPr id="4" name="Text Placeholder 3">
            <a:extLst>
              <a:ext uri="{FF2B5EF4-FFF2-40B4-BE49-F238E27FC236}">
                <a16:creationId xmlns:a16="http://schemas.microsoft.com/office/drawing/2014/main" id="{9ECEE4E0-8CAF-118D-A368-40D29773FEDA}"/>
              </a:ext>
            </a:extLst>
          </p:cNvPr>
          <p:cNvSpPr>
            <a:spLocks noGrp="1"/>
          </p:cNvSpPr>
          <p:nvPr>
            <p:ph type="body" sz="quarter" idx="11"/>
          </p:nvPr>
        </p:nvSpPr>
        <p:spPr>
          <a:xfrm>
            <a:off x="1059366" y="3689195"/>
            <a:ext cx="4572000" cy="379142"/>
          </a:xfrm>
        </p:spPr>
        <p:txBody>
          <a:bodyPr/>
          <a:lstStyle/>
          <a:p>
            <a:r>
              <a:rPr lang="en-US" dirty="0"/>
              <a:t>Your family’s annual trip to</a:t>
            </a:r>
            <a:br>
              <a:rPr lang="en-US" dirty="0"/>
            </a:br>
            <a:r>
              <a:rPr lang="en-US" dirty="0"/>
              <a:t>the beach</a:t>
            </a:r>
          </a:p>
        </p:txBody>
      </p:sp>
      <p:sp>
        <p:nvSpPr>
          <p:cNvPr id="3" name="Content Placeholder 2">
            <a:extLst>
              <a:ext uri="{FF2B5EF4-FFF2-40B4-BE49-F238E27FC236}">
                <a16:creationId xmlns:a16="http://schemas.microsoft.com/office/drawing/2014/main" id="{E5D07055-93AE-DCB6-6DFF-C28BBDEA9CCA}"/>
              </a:ext>
            </a:extLst>
          </p:cNvPr>
          <p:cNvSpPr>
            <a:spLocks noGrp="1"/>
          </p:cNvSpPr>
          <p:nvPr>
            <p:ph idx="1"/>
          </p:nvPr>
        </p:nvSpPr>
        <p:spPr>
          <a:xfrm>
            <a:off x="577516" y="2946952"/>
            <a:ext cx="11020926" cy="565682"/>
          </a:xfrm>
        </p:spPr>
        <p:txBody>
          <a:bodyPr/>
          <a:lstStyle/>
          <a:p>
            <a:r>
              <a:rPr lang="en-US" b="1" dirty="0"/>
              <a:t>Want or need?</a:t>
            </a:r>
          </a:p>
        </p:txBody>
      </p:sp>
      <p:sp>
        <p:nvSpPr>
          <p:cNvPr id="2" name="Title 1">
            <a:extLst>
              <a:ext uri="{FF2B5EF4-FFF2-40B4-BE49-F238E27FC236}">
                <a16:creationId xmlns:a16="http://schemas.microsoft.com/office/drawing/2014/main" id="{EDE4DA1E-A02A-2571-8CEC-36B076A2CDA0}"/>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306756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5" grpId="0"/>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8E00A5-423D-F3EB-5D13-9F71A67D6F3E}"/>
              </a:ext>
            </a:extLst>
          </p:cNvPr>
          <p:cNvSpPr>
            <a:spLocks noGrp="1"/>
          </p:cNvSpPr>
          <p:nvPr>
            <p:ph idx="1"/>
          </p:nvPr>
        </p:nvSpPr>
        <p:spPr/>
        <p:txBody>
          <a:bodyPr/>
          <a:lstStyle/>
          <a:p>
            <a:r>
              <a:rPr lang="en-US" dirty="0"/>
              <a:t>What’s a money goal you have right now? </a:t>
            </a:r>
          </a:p>
        </p:txBody>
      </p:sp>
      <p:sp>
        <p:nvSpPr>
          <p:cNvPr id="2" name="Title 1">
            <a:extLst>
              <a:ext uri="{FF2B5EF4-FFF2-40B4-BE49-F238E27FC236}">
                <a16:creationId xmlns:a16="http://schemas.microsoft.com/office/drawing/2014/main" id="{B9D3857A-0CA4-5A8E-1BF5-D73FDDECA9FE}"/>
              </a:ext>
            </a:extLst>
          </p:cNvPr>
          <p:cNvSpPr>
            <a:spLocks noGrp="1"/>
          </p:cNvSpPr>
          <p:nvPr>
            <p:ph type="title"/>
          </p:nvPr>
        </p:nvSpPr>
        <p:spPr/>
        <p:txBody>
          <a:bodyPr/>
          <a:lstStyle/>
          <a:p>
            <a:r>
              <a:rPr lang="en-US" dirty="0"/>
              <a:t>Let’s talk!</a:t>
            </a:r>
          </a:p>
        </p:txBody>
      </p:sp>
    </p:spTree>
    <p:extLst>
      <p:ext uri="{BB962C8B-B14F-4D97-AF65-F5344CB8AC3E}">
        <p14:creationId xmlns:p14="http://schemas.microsoft.com/office/powerpoint/2010/main" val="3530769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3C3B45-B046-4DD3-83EC-1D1DA031B3B8}"/>
              </a:ext>
            </a:extLst>
          </p:cNvPr>
          <p:cNvSpPr>
            <a:spLocks noGrp="1"/>
          </p:cNvSpPr>
          <p:nvPr>
            <p:ph idx="1"/>
          </p:nvPr>
        </p:nvSpPr>
        <p:spPr/>
        <p:txBody>
          <a:bodyPr/>
          <a:lstStyle/>
          <a:p>
            <a:r>
              <a:rPr lang="en-US" dirty="0"/>
              <a:t>What’s a money goal you think </a:t>
            </a:r>
            <a:br>
              <a:rPr lang="en-US" dirty="0"/>
            </a:br>
            <a:r>
              <a:rPr lang="en-US" dirty="0"/>
              <a:t>you’ll have in the future?</a:t>
            </a:r>
          </a:p>
        </p:txBody>
      </p:sp>
      <p:sp>
        <p:nvSpPr>
          <p:cNvPr id="2" name="Title 1">
            <a:extLst>
              <a:ext uri="{FF2B5EF4-FFF2-40B4-BE49-F238E27FC236}">
                <a16:creationId xmlns:a16="http://schemas.microsoft.com/office/drawing/2014/main" id="{C9D314E7-1477-0240-3369-A162145ADD68}"/>
              </a:ext>
            </a:extLst>
          </p:cNvPr>
          <p:cNvSpPr>
            <a:spLocks noGrp="1"/>
          </p:cNvSpPr>
          <p:nvPr>
            <p:ph type="title"/>
          </p:nvPr>
        </p:nvSpPr>
        <p:spPr/>
        <p:txBody>
          <a:bodyPr/>
          <a:lstStyle/>
          <a:p>
            <a:r>
              <a:rPr lang="en-US" dirty="0"/>
              <a:t>And another question</a:t>
            </a:r>
          </a:p>
        </p:txBody>
      </p:sp>
    </p:spTree>
    <p:extLst>
      <p:ext uri="{BB962C8B-B14F-4D97-AF65-F5344CB8AC3E}">
        <p14:creationId xmlns:p14="http://schemas.microsoft.com/office/powerpoint/2010/main" val="2832755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62CA95-9F80-BC77-BEE8-50476A56F2D1}"/>
              </a:ext>
            </a:extLst>
          </p:cNvPr>
          <p:cNvSpPr>
            <a:spLocks noGrp="1"/>
          </p:cNvSpPr>
          <p:nvPr>
            <p:ph idx="1"/>
          </p:nvPr>
        </p:nvSpPr>
        <p:spPr>
          <a:xfrm>
            <a:off x="952500" y="2061556"/>
            <a:ext cx="7908696" cy="4115406"/>
          </a:xfrm>
        </p:spPr>
        <p:txBody>
          <a:bodyPr/>
          <a:lstStyle/>
          <a:p>
            <a:pPr>
              <a:spcBef>
                <a:spcPts val="2400"/>
              </a:spcBef>
            </a:pPr>
            <a:r>
              <a:rPr lang="en-US" dirty="0"/>
              <a:t>Start </a:t>
            </a:r>
            <a:r>
              <a:rPr lang="en-US" dirty="0">
                <a:highlight>
                  <a:srgbClr val="DFE96C"/>
                </a:highlight>
              </a:rPr>
              <a:t>early</a:t>
            </a:r>
            <a:r>
              <a:rPr lang="en-US" dirty="0"/>
              <a:t>.</a:t>
            </a:r>
          </a:p>
          <a:p>
            <a:pPr>
              <a:spcBef>
                <a:spcPts val="2400"/>
              </a:spcBef>
            </a:pPr>
            <a:r>
              <a:rPr lang="en-US" dirty="0"/>
              <a:t>Set your </a:t>
            </a:r>
            <a:r>
              <a:rPr lang="en-US" dirty="0">
                <a:highlight>
                  <a:srgbClr val="DFE96C"/>
                </a:highlight>
              </a:rPr>
              <a:t>goal</a:t>
            </a:r>
            <a:r>
              <a:rPr lang="en-US" dirty="0"/>
              <a:t> and milestones.</a:t>
            </a:r>
          </a:p>
          <a:p>
            <a:pPr>
              <a:spcBef>
                <a:spcPts val="2400"/>
              </a:spcBef>
            </a:pPr>
            <a:r>
              <a:rPr lang="en-US" dirty="0"/>
              <a:t>Determine your </a:t>
            </a:r>
            <a:r>
              <a:rPr lang="en-US" dirty="0">
                <a:highlight>
                  <a:srgbClr val="DFE96C"/>
                </a:highlight>
              </a:rPr>
              <a:t>budget</a:t>
            </a:r>
            <a:r>
              <a:rPr lang="en-US" dirty="0"/>
              <a:t>.</a:t>
            </a:r>
          </a:p>
          <a:p>
            <a:pPr>
              <a:spcBef>
                <a:spcPts val="2400"/>
              </a:spcBef>
            </a:pPr>
            <a:r>
              <a:rPr lang="en-US" dirty="0"/>
              <a:t>Avoid </a:t>
            </a:r>
            <a:r>
              <a:rPr lang="en-US" dirty="0">
                <a:highlight>
                  <a:srgbClr val="DFE96C"/>
                </a:highlight>
              </a:rPr>
              <a:t>impulse purchases</a:t>
            </a:r>
            <a:r>
              <a:rPr lang="en-US" dirty="0"/>
              <a:t>.</a:t>
            </a:r>
          </a:p>
          <a:p>
            <a:pPr>
              <a:spcBef>
                <a:spcPts val="2400"/>
              </a:spcBef>
            </a:pPr>
            <a:r>
              <a:rPr lang="en-US" dirty="0"/>
              <a:t>Set up </a:t>
            </a:r>
            <a:r>
              <a:rPr lang="en-US" dirty="0">
                <a:highlight>
                  <a:srgbClr val="DFE96C"/>
                </a:highlight>
              </a:rPr>
              <a:t>checking</a:t>
            </a:r>
            <a:r>
              <a:rPr lang="en-US" dirty="0"/>
              <a:t> and </a:t>
            </a:r>
            <a:r>
              <a:rPr lang="en-US" dirty="0">
                <a:highlight>
                  <a:srgbClr val="DFE96C"/>
                </a:highlight>
              </a:rPr>
              <a:t>savings</a:t>
            </a:r>
            <a:r>
              <a:rPr lang="en-US" dirty="0"/>
              <a:t> accounts.</a:t>
            </a:r>
          </a:p>
          <a:p>
            <a:pPr>
              <a:spcBef>
                <a:spcPts val="2400"/>
              </a:spcBef>
            </a:pPr>
            <a:r>
              <a:rPr lang="en-US" dirty="0"/>
              <a:t>Make saving </a:t>
            </a:r>
            <a:r>
              <a:rPr lang="en-US" dirty="0">
                <a:highlight>
                  <a:srgbClr val="DFE96C"/>
                </a:highlight>
              </a:rPr>
              <a:t>automatic</a:t>
            </a:r>
            <a:r>
              <a:rPr lang="en-US" dirty="0"/>
              <a:t>.</a:t>
            </a:r>
          </a:p>
        </p:txBody>
      </p:sp>
      <p:sp>
        <p:nvSpPr>
          <p:cNvPr id="2" name="Title 1">
            <a:extLst>
              <a:ext uri="{FF2B5EF4-FFF2-40B4-BE49-F238E27FC236}">
                <a16:creationId xmlns:a16="http://schemas.microsoft.com/office/drawing/2014/main" id="{4BC992D4-85C1-3255-ED9E-6DD1459F9CF3}"/>
              </a:ext>
            </a:extLst>
          </p:cNvPr>
          <p:cNvSpPr>
            <a:spLocks noGrp="1"/>
          </p:cNvSpPr>
          <p:nvPr>
            <p:ph type="title"/>
          </p:nvPr>
        </p:nvSpPr>
        <p:spPr>
          <a:xfrm>
            <a:off x="571500" y="571500"/>
            <a:ext cx="8821882" cy="644457"/>
          </a:xfrm>
        </p:spPr>
        <p:txBody>
          <a:bodyPr/>
          <a:lstStyle/>
          <a:p>
            <a:r>
              <a:rPr lang="en-US" dirty="0"/>
              <a:t>Tips for saving </a:t>
            </a:r>
            <a:br>
              <a:rPr lang="en-US" dirty="0"/>
            </a:br>
            <a:r>
              <a:rPr lang="en-US" dirty="0"/>
              <a:t>for a big purchase</a:t>
            </a:r>
          </a:p>
        </p:txBody>
      </p:sp>
    </p:spTree>
    <p:extLst>
      <p:ext uri="{BB962C8B-B14F-4D97-AF65-F5344CB8AC3E}">
        <p14:creationId xmlns:p14="http://schemas.microsoft.com/office/powerpoint/2010/main" val="3885756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9D9DDB0-2844-5C12-D422-EB2F9F6462C3}"/>
              </a:ext>
            </a:extLst>
          </p:cNvPr>
          <p:cNvSpPr>
            <a:spLocks noGrp="1"/>
          </p:cNvSpPr>
          <p:nvPr>
            <p:ph type="body" sz="quarter" idx="13"/>
          </p:nvPr>
        </p:nvSpPr>
        <p:spPr/>
        <p:txBody>
          <a:bodyPr/>
          <a:lstStyle/>
          <a:p>
            <a:r>
              <a:rPr lang="en-US" dirty="0"/>
              <a:t>If you automatically move money to your savings account, you’ll be less tempted to spend it.</a:t>
            </a:r>
          </a:p>
        </p:txBody>
      </p:sp>
      <p:sp>
        <p:nvSpPr>
          <p:cNvPr id="5" name="Text Placeholder 4">
            <a:extLst>
              <a:ext uri="{FF2B5EF4-FFF2-40B4-BE49-F238E27FC236}">
                <a16:creationId xmlns:a16="http://schemas.microsoft.com/office/drawing/2014/main" id="{2A93E86D-0807-3819-1A31-DFCEE78BCA66}"/>
              </a:ext>
            </a:extLst>
          </p:cNvPr>
          <p:cNvSpPr>
            <a:spLocks noGrp="1"/>
          </p:cNvSpPr>
          <p:nvPr>
            <p:ph type="body" sz="quarter" idx="12"/>
          </p:nvPr>
        </p:nvSpPr>
        <p:spPr/>
        <p:txBody>
          <a:bodyPr/>
          <a:lstStyle/>
          <a:p>
            <a:r>
              <a:rPr lang="en-US" dirty="0"/>
              <a:t>Why save automatically?</a:t>
            </a:r>
          </a:p>
        </p:txBody>
      </p:sp>
      <p:pic>
        <p:nvPicPr>
          <p:cNvPr id="8" name="Picture Placeholder 7" descr="A couple holding papers looking at a computer&#10;">
            <a:extLst>
              <a:ext uri="{FF2B5EF4-FFF2-40B4-BE49-F238E27FC236}">
                <a16:creationId xmlns:a16="http://schemas.microsoft.com/office/drawing/2014/main" id="{698E253C-9823-6731-BF50-70F7E3C20FE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584140" y="1585695"/>
            <a:ext cx="2962257" cy="2961445"/>
          </a:xfrm>
        </p:spPr>
      </p:pic>
      <p:sp>
        <p:nvSpPr>
          <p:cNvPr id="4" name="Content Placeholder 3">
            <a:extLst>
              <a:ext uri="{FF2B5EF4-FFF2-40B4-BE49-F238E27FC236}">
                <a16:creationId xmlns:a16="http://schemas.microsoft.com/office/drawing/2014/main" id="{460F62E4-0B1C-25FB-B146-D5ACD087D69A}"/>
              </a:ext>
            </a:extLst>
          </p:cNvPr>
          <p:cNvSpPr>
            <a:spLocks noGrp="1"/>
          </p:cNvSpPr>
          <p:nvPr>
            <p:ph idx="1"/>
          </p:nvPr>
        </p:nvSpPr>
        <p:spPr>
          <a:xfrm>
            <a:off x="952500" y="2046083"/>
            <a:ext cx="5040894" cy="4130879"/>
          </a:xfrm>
        </p:spPr>
        <p:txBody>
          <a:bodyPr/>
          <a:lstStyle/>
          <a:p>
            <a:pPr marL="0" indent="0">
              <a:buNone/>
            </a:pPr>
            <a:r>
              <a:rPr lang="en-US" b="1" dirty="0"/>
              <a:t>Use the tools your bank provides to simplify saving.</a:t>
            </a:r>
          </a:p>
          <a:p>
            <a:r>
              <a:rPr lang="en-US" dirty="0"/>
              <a:t>Use </a:t>
            </a:r>
            <a:r>
              <a:rPr lang="en-US" dirty="0">
                <a:highlight>
                  <a:srgbClr val="DFE96C"/>
                </a:highlight>
              </a:rPr>
              <a:t>direct deposit</a:t>
            </a:r>
            <a:r>
              <a:rPr lang="en-US" dirty="0"/>
              <a:t> to deposit paychecks into your checking account.</a:t>
            </a:r>
          </a:p>
          <a:p>
            <a:r>
              <a:rPr lang="en-US" dirty="0"/>
              <a:t>Set </a:t>
            </a:r>
            <a:r>
              <a:rPr lang="en-US" dirty="0">
                <a:highlight>
                  <a:srgbClr val="DFE96C"/>
                </a:highlight>
              </a:rPr>
              <a:t>automatic transfers</a:t>
            </a:r>
            <a:r>
              <a:rPr lang="en-US" dirty="0"/>
              <a:t> from checking to savings accounts.</a:t>
            </a:r>
          </a:p>
        </p:txBody>
      </p:sp>
      <p:sp>
        <p:nvSpPr>
          <p:cNvPr id="2" name="Title 1">
            <a:extLst>
              <a:ext uri="{FF2B5EF4-FFF2-40B4-BE49-F238E27FC236}">
                <a16:creationId xmlns:a16="http://schemas.microsoft.com/office/drawing/2014/main" id="{180B94B0-A6DC-DA3C-8430-C715254DE2CE}"/>
              </a:ext>
            </a:extLst>
          </p:cNvPr>
          <p:cNvSpPr>
            <a:spLocks noGrp="1"/>
          </p:cNvSpPr>
          <p:nvPr>
            <p:ph type="title"/>
          </p:nvPr>
        </p:nvSpPr>
        <p:spPr/>
        <p:txBody>
          <a:bodyPr/>
          <a:lstStyle/>
          <a:p>
            <a:r>
              <a:rPr lang="en-US" dirty="0"/>
              <a:t>How to make </a:t>
            </a:r>
            <a:br>
              <a:rPr lang="en-US" dirty="0"/>
            </a:br>
            <a:r>
              <a:rPr lang="en-US" dirty="0"/>
              <a:t>saving automatic</a:t>
            </a:r>
          </a:p>
        </p:txBody>
      </p:sp>
    </p:spTree>
    <p:extLst>
      <p:ext uri="{BB962C8B-B14F-4D97-AF65-F5344CB8AC3E}">
        <p14:creationId xmlns:p14="http://schemas.microsoft.com/office/powerpoint/2010/main" val="3098200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262E2B-B5A1-8FA7-0796-B89F382A8B8F}"/>
              </a:ext>
            </a:extLst>
          </p:cNvPr>
          <p:cNvSpPr>
            <a:spLocks noGrp="1"/>
          </p:cNvSpPr>
          <p:nvPr>
            <p:ph idx="1"/>
          </p:nvPr>
        </p:nvSpPr>
        <p:spPr>
          <a:xfrm>
            <a:off x="952500" y="2055137"/>
            <a:ext cx="7908696" cy="4121825"/>
          </a:xfrm>
        </p:spPr>
        <p:txBody>
          <a:bodyPr/>
          <a:lstStyle/>
          <a:p>
            <a:r>
              <a:rPr lang="en-US" dirty="0">
                <a:highlight>
                  <a:srgbClr val="DFE96C"/>
                </a:highlight>
              </a:rPr>
              <a:t>Earning interest</a:t>
            </a:r>
            <a:r>
              <a:rPr lang="en-US" dirty="0"/>
              <a:t> is the main benefit of savings accounts.</a:t>
            </a:r>
          </a:p>
          <a:p>
            <a:r>
              <a:rPr lang="en-US" dirty="0">
                <a:highlight>
                  <a:srgbClr val="DFE96C"/>
                </a:highlight>
              </a:rPr>
              <a:t>Interest</a:t>
            </a:r>
            <a:r>
              <a:rPr lang="en-US" dirty="0"/>
              <a:t> is a payment for keeping your money with the bank. It’s calculated as a percentage of the amount you have in your bank account. </a:t>
            </a:r>
          </a:p>
          <a:p>
            <a:r>
              <a:rPr lang="en-US" dirty="0">
                <a:highlight>
                  <a:srgbClr val="DFE96C"/>
                </a:highlight>
              </a:rPr>
              <a:t>Compound interest</a:t>
            </a:r>
            <a:r>
              <a:rPr lang="en-US" dirty="0"/>
              <a:t> is earned on both the original money you put in the bank and the money that has been added through interest. Over time, this can really add up.</a:t>
            </a:r>
          </a:p>
        </p:txBody>
      </p:sp>
      <p:sp>
        <p:nvSpPr>
          <p:cNvPr id="2" name="Title 1">
            <a:extLst>
              <a:ext uri="{FF2B5EF4-FFF2-40B4-BE49-F238E27FC236}">
                <a16:creationId xmlns:a16="http://schemas.microsoft.com/office/drawing/2014/main" id="{59DBBF00-E0AA-3ACD-51F5-5BDB9CD53AF6}"/>
              </a:ext>
            </a:extLst>
          </p:cNvPr>
          <p:cNvSpPr>
            <a:spLocks noGrp="1"/>
          </p:cNvSpPr>
          <p:nvPr>
            <p:ph type="title"/>
          </p:nvPr>
        </p:nvSpPr>
        <p:spPr/>
        <p:txBody>
          <a:bodyPr/>
          <a:lstStyle/>
          <a:p>
            <a:r>
              <a:rPr lang="en-US" dirty="0"/>
              <a:t>How to get the most </a:t>
            </a:r>
            <a:br>
              <a:rPr lang="en-US" dirty="0"/>
            </a:br>
            <a:r>
              <a:rPr lang="en-US" dirty="0"/>
              <a:t>from a savings account</a:t>
            </a:r>
          </a:p>
        </p:txBody>
      </p:sp>
    </p:spTree>
    <p:extLst>
      <p:ext uri="{BB962C8B-B14F-4D97-AF65-F5344CB8AC3E}">
        <p14:creationId xmlns:p14="http://schemas.microsoft.com/office/powerpoint/2010/main" val="2158521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E29551-62FB-CF99-59B5-0CA276F5CC83}"/>
              </a:ext>
            </a:extLst>
          </p:cNvPr>
          <p:cNvSpPr>
            <a:spLocks noGrp="1"/>
          </p:cNvSpPr>
          <p:nvPr>
            <p:ph idx="1"/>
          </p:nvPr>
        </p:nvSpPr>
        <p:spPr>
          <a:xfrm>
            <a:off x="952500" y="2038350"/>
            <a:ext cx="6772275" cy="4138612"/>
          </a:xfrm>
        </p:spPr>
        <p:txBody>
          <a:bodyPr/>
          <a:lstStyle/>
          <a:p>
            <a:pPr>
              <a:spcBef>
                <a:spcPts val="2400"/>
              </a:spcBef>
            </a:pPr>
            <a:r>
              <a:rPr lang="en-US" dirty="0"/>
              <a:t>What do you usually do with money you earn? </a:t>
            </a:r>
            <a:br>
              <a:rPr lang="en-US" dirty="0"/>
            </a:br>
            <a:r>
              <a:rPr lang="en-US" dirty="0">
                <a:highlight>
                  <a:srgbClr val="DFE96C"/>
                </a:highlight>
              </a:rPr>
              <a:t>Do you spend it right away</a:t>
            </a:r>
            <a:r>
              <a:rPr lang="en-US" dirty="0"/>
              <a:t>? </a:t>
            </a:r>
          </a:p>
          <a:p>
            <a:pPr>
              <a:spcBef>
                <a:spcPts val="2400"/>
              </a:spcBef>
            </a:pPr>
            <a:r>
              <a:rPr lang="en-US" dirty="0"/>
              <a:t>How do you </a:t>
            </a:r>
            <a:r>
              <a:rPr lang="en-US" dirty="0">
                <a:highlight>
                  <a:srgbClr val="DFE96C"/>
                </a:highlight>
              </a:rPr>
              <a:t>decide what to buy</a:t>
            </a:r>
            <a:r>
              <a:rPr lang="en-US" dirty="0"/>
              <a:t>? And when do you hold back on buying?</a:t>
            </a:r>
          </a:p>
          <a:p>
            <a:pPr>
              <a:spcBef>
                <a:spcPts val="2400"/>
              </a:spcBef>
            </a:pPr>
            <a:r>
              <a:rPr lang="en-US" dirty="0"/>
              <a:t>Do you have any </a:t>
            </a:r>
            <a:r>
              <a:rPr lang="en-US" dirty="0">
                <a:highlight>
                  <a:srgbClr val="DFE96C"/>
                </a:highlight>
              </a:rPr>
              <a:t>ongoing expenses</a:t>
            </a:r>
            <a:r>
              <a:rPr lang="en-US" dirty="0"/>
              <a:t>, like your phone or a game subscription? How do you </a:t>
            </a:r>
            <a:r>
              <a:rPr lang="en-US" dirty="0">
                <a:highlight>
                  <a:srgbClr val="DFE96C"/>
                </a:highlight>
              </a:rPr>
              <a:t>plan</a:t>
            </a:r>
            <a:r>
              <a:rPr lang="en-US" dirty="0"/>
              <a:t> for those bills?</a:t>
            </a:r>
          </a:p>
          <a:p>
            <a:pPr>
              <a:spcBef>
                <a:spcPts val="2400"/>
              </a:spcBef>
            </a:pPr>
            <a:endParaRPr lang="en-US" dirty="0"/>
          </a:p>
        </p:txBody>
      </p:sp>
      <p:sp>
        <p:nvSpPr>
          <p:cNvPr id="2" name="Title 1">
            <a:extLst>
              <a:ext uri="{FF2B5EF4-FFF2-40B4-BE49-F238E27FC236}">
                <a16:creationId xmlns:a16="http://schemas.microsoft.com/office/drawing/2014/main" id="{CEC37727-523F-A9AF-9374-F2B8011516FA}"/>
              </a:ext>
            </a:extLst>
          </p:cNvPr>
          <p:cNvSpPr>
            <a:spLocks noGrp="1"/>
          </p:cNvSpPr>
          <p:nvPr>
            <p:ph type="title"/>
          </p:nvPr>
        </p:nvSpPr>
        <p:spPr/>
        <p:txBody>
          <a:bodyPr/>
          <a:lstStyle/>
          <a:p>
            <a:r>
              <a:rPr lang="en-US" dirty="0"/>
              <a:t>Let’s talk about the </a:t>
            </a:r>
            <a:br>
              <a:rPr lang="en-US" dirty="0"/>
            </a:br>
            <a:r>
              <a:rPr lang="en-US" dirty="0"/>
              <a:t>money you earn</a:t>
            </a:r>
          </a:p>
        </p:txBody>
      </p:sp>
    </p:spTree>
    <p:extLst>
      <p:ext uri="{BB962C8B-B14F-4D97-AF65-F5344CB8AC3E}">
        <p14:creationId xmlns:p14="http://schemas.microsoft.com/office/powerpoint/2010/main" val="3104650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0665DE5C-2086-1C6D-9060-DC00EB2A354C}"/>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grpSp>
        <p:nvGrpSpPr>
          <p:cNvPr id="8" name="Group 7">
            <a:extLst>
              <a:ext uri="{FF2B5EF4-FFF2-40B4-BE49-F238E27FC236}">
                <a16:creationId xmlns:a16="http://schemas.microsoft.com/office/drawing/2014/main" id="{AC4D46A0-EC59-D5FF-990F-F1107606A7F0}"/>
              </a:ext>
              <a:ext uri="{C183D7F6-B498-43B3-948B-1728B52AA6E4}">
                <adec:decorative xmlns:adec="http://schemas.microsoft.com/office/drawing/2017/decorative" val="1"/>
              </a:ext>
            </a:extLst>
          </p:cNvPr>
          <p:cNvGrpSpPr/>
          <p:nvPr/>
        </p:nvGrpSpPr>
        <p:grpSpPr>
          <a:xfrm rot="5400000">
            <a:off x="8809796" y="5784545"/>
            <a:ext cx="810470" cy="109172"/>
            <a:chOff x="11887200" y="3420917"/>
            <a:chExt cx="810470" cy="109172"/>
          </a:xfrm>
        </p:grpSpPr>
        <p:sp>
          <p:nvSpPr>
            <p:cNvPr id="9" name="Oval 8">
              <a:extLst>
                <a:ext uri="{FF2B5EF4-FFF2-40B4-BE49-F238E27FC236}">
                  <a16:creationId xmlns:a16="http://schemas.microsoft.com/office/drawing/2014/main" id="{41025C6D-B7EB-E689-CD0D-210BAE99416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E41F51D2-203A-6A1E-F34C-42E5D9EACA7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7E167229-67C8-4F24-4A9F-14B02CAC1C2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5" name="TextBox 4">
            <a:extLst>
              <a:ext uri="{FF2B5EF4-FFF2-40B4-BE49-F238E27FC236}">
                <a16:creationId xmlns:a16="http://schemas.microsoft.com/office/drawing/2014/main" id="{7D3E31E6-143A-91FF-8EF7-A70E301D58B7}"/>
              </a:ext>
            </a:extLst>
          </p:cNvPr>
          <p:cNvSpPr txBox="1"/>
          <p:nvPr/>
        </p:nvSpPr>
        <p:spPr>
          <a:xfrm>
            <a:off x="8064499" y="4543019"/>
            <a:ext cx="2286001" cy="738664"/>
          </a:xfrm>
          <a:prstGeom prst="rect">
            <a:avLst/>
          </a:prstGeom>
          <a:noFill/>
        </p:spPr>
        <p:txBody>
          <a:bodyPr wrap="square" lIns="0" tIns="0" rIns="0" bIns="0" rtlCol="0">
            <a:spAutoFit/>
          </a:bodyPr>
          <a:lstStyle/>
          <a:p>
            <a:pPr algn="ctr"/>
            <a:r>
              <a:rPr lang="en-US" sz="4800" b="1" dirty="0">
                <a:solidFill>
                  <a:schemeClr val="accent1"/>
                </a:solidFill>
                <a:latin typeface="DM Sans 14pt" pitchFamily="2" charset="77"/>
              </a:rPr>
              <a:t>$1,000</a:t>
            </a:r>
            <a:endParaRPr lang="en-US" sz="4800" dirty="0">
              <a:solidFill>
                <a:schemeClr val="accent1"/>
              </a:solidFill>
              <a:latin typeface="DM Sans 14pt" pitchFamily="2" charset="77"/>
            </a:endParaRPr>
          </a:p>
        </p:txBody>
      </p:sp>
      <p:sp>
        <p:nvSpPr>
          <p:cNvPr id="6" name="TextBox 5">
            <a:extLst>
              <a:ext uri="{FF2B5EF4-FFF2-40B4-BE49-F238E27FC236}">
                <a16:creationId xmlns:a16="http://schemas.microsoft.com/office/drawing/2014/main" id="{27B06C1A-AECE-E956-4710-0458E8B78408}"/>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Year 1</a:t>
            </a:r>
          </a:p>
        </p:txBody>
      </p:sp>
      <p:pic>
        <p:nvPicPr>
          <p:cNvPr id="14" name="Picture 13" descr="Illustration of a dollar bill with coins">
            <a:extLst>
              <a:ext uri="{FF2B5EF4-FFF2-40B4-BE49-F238E27FC236}">
                <a16:creationId xmlns:a16="http://schemas.microsoft.com/office/drawing/2014/main" id="{48123EE8-3412-CE0F-F530-1212C71845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5843" y="2381053"/>
            <a:ext cx="2711553" cy="1273029"/>
          </a:xfrm>
          <a:prstGeom prst="rect">
            <a:avLst/>
          </a:prstGeom>
        </p:spPr>
      </p:pic>
      <p:sp>
        <p:nvSpPr>
          <p:cNvPr id="7" name="TextBox 6">
            <a:extLst>
              <a:ext uri="{FF2B5EF4-FFF2-40B4-BE49-F238E27FC236}">
                <a16:creationId xmlns:a16="http://schemas.microsoft.com/office/drawing/2014/main" id="{90DC8767-C339-C6E7-CC02-0973EB3B86F1}"/>
              </a:ext>
            </a:extLst>
          </p:cNvPr>
          <p:cNvSpPr txBox="1"/>
          <p:nvPr/>
        </p:nvSpPr>
        <p:spPr>
          <a:xfrm>
            <a:off x="7896718" y="1549139"/>
            <a:ext cx="2619411" cy="369332"/>
          </a:xfrm>
          <a:prstGeom prst="rect">
            <a:avLst/>
          </a:prstGeom>
          <a:noFill/>
        </p:spPr>
        <p:txBody>
          <a:bodyPr wrap="square" lIns="0" tIns="0" rIns="0" bIns="0" rtlCol="0">
            <a:noAutofit/>
          </a:bodyPr>
          <a:lstStyle/>
          <a:p>
            <a:pPr algn="ctr"/>
            <a:r>
              <a:rPr lang="en-US" sz="2400" b="1" dirty="0">
                <a:solidFill>
                  <a:schemeClr val="accent4"/>
                </a:solidFill>
                <a:latin typeface="DM Sans 14pt" pitchFamily="2" charset="77"/>
              </a:rPr>
              <a:t>5% interest rate</a:t>
            </a:r>
          </a:p>
        </p:txBody>
      </p:sp>
      <p:sp>
        <p:nvSpPr>
          <p:cNvPr id="3" name="Content Placeholder 2">
            <a:extLst>
              <a:ext uri="{FF2B5EF4-FFF2-40B4-BE49-F238E27FC236}">
                <a16:creationId xmlns:a16="http://schemas.microsoft.com/office/drawing/2014/main" id="{4C431D71-341B-A602-59A8-11CBF370EC74}"/>
              </a:ext>
            </a:extLst>
          </p:cNvPr>
          <p:cNvSpPr>
            <a:spLocks noGrp="1"/>
          </p:cNvSpPr>
          <p:nvPr>
            <p:ph idx="1"/>
          </p:nvPr>
        </p:nvSpPr>
        <p:spPr>
          <a:xfrm>
            <a:off x="952501" y="1714500"/>
            <a:ext cx="3851781" cy="3719396"/>
          </a:xfrm>
        </p:spPr>
        <p:txBody>
          <a:bodyPr/>
          <a:lstStyle/>
          <a:p>
            <a:pPr marL="0" indent="0">
              <a:buNone/>
            </a:pPr>
            <a:r>
              <a:rPr lang="en-US" dirty="0"/>
              <a:t>Will saves the money from </a:t>
            </a:r>
            <a:br>
              <a:rPr lang="en-US" dirty="0"/>
            </a:br>
            <a:r>
              <a:rPr lang="en-US" dirty="0"/>
              <a:t>his summer job. </a:t>
            </a:r>
          </a:p>
          <a:p>
            <a:pPr marL="0" indent="0">
              <a:buNone/>
            </a:pPr>
            <a:r>
              <a:rPr lang="en-US" dirty="0"/>
              <a:t>At the end of summer, he has </a:t>
            </a:r>
            <a:r>
              <a:rPr lang="en-US" dirty="0">
                <a:highlight>
                  <a:srgbClr val="DFE96C"/>
                </a:highlight>
              </a:rPr>
              <a:t>$1,000 in a savings account</a:t>
            </a:r>
            <a:r>
              <a:rPr lang="en-US" dirty="0"/>
              <a:t>. </a:t>
            </a:r>
          </a:p>
          <a:p>
            <a:pPr marL="0" indent="0">
              <a:buNone/>
            </a:pPr>
            <a:r>
              <a:rPr lang="en-US" dirty="0"/>
              <a:t>But his savings account is earning </a:t>
            </a:r>
            <a:r>
              <a:rPr lang="en-US" dirty="0">
                <a:highlight>
                  <a:srgbClr val="DFE96C"/>
                </a:highlight>
              </a:rPr>
              <a:t>5% interest</a:t>
            </a:r>
            <a:r>
              <a:rPr lang="en-US" dirty="0"/>
              <a:t>.</a:t>
            </a:r>
          </a:p>
        </p:txBody>
      </p:sp>
      <p:sp>
        <p:nvSpPr>
          <p:cNvPr id="2" name="Title 1">
            <a:extLst>
              <a:ext uri="{FF2B5EF4-FFF2-40B4-BE49-F238E27FC236}">
                <a16:creationId xmlns:a16="http://schemas.microsoft.com/office/drawing/2014/main" id="{F419315D-B4A4-6AF3-79DD-0CD8A44D947D}"/>
              </a:ext>
            </a:extLst>
          </p:cNvPr>
          <p:cNvSpPr>
            <a:spLocks noGrp="1"/>
          </p:cNvSpPr>
          <p:nvPr>
            <p:ph type="title"/>
          </p:nvPr>
        </p:nvSpPr>
        <p:spPr/>
        <p:txBody>
          <a:bodyPr/>
          <a:lstStyle/>
          <a:p>
            <a:r>
              <a:rPr lang="en-US" dirty="0"/>
              <a:t>How compounding works</a:t>
            </a:r>
          </a:p>
        </p:txBody>
      </p:sp>
    </p:spTree>
    <p:extLst>
      <p:ext uri="{BB962C8B-B14F-4D97-AF65-F5344CB8AC3E}">
        <p14:creationId xmlns:p14="http://schemas.microsoft.com/office/powerpoint/2010/main" val="175190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53" presetClass="entr" presetSubtype="16"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5EB6B-80DE-6BFB-83FD-FB42F58A0475}"/>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BC48274A-A1A8-0D88-3742-D4D8D96FCCB7}"/>
              </a:ext>
              <a:ext uri="{C183D7F6-B498-43B3-948B-1728B52AA6E4}">
                <adec:decorative xmlns:adec="http://schemas.microsoft.com/office/drawing/2017/decorative" val="1"/>
              </a:ext>
            </a:extLst>
          </p:cNvPr>
          <p:cNvGrpSpPr/>
          <p:nvPr/>
        </p:nvGrpSpPr>
        <p:grpSpPr>
          <a:xfrm rot="5400000">
            <a:off x="8809796" y="5784545"/>
            <a:ext cx="810470" cy="109172"/>
            <a:chOff x="11887200" y="3420917"/>
            <a:chExt cx="810470" cy="109172"/>
          </a:xfrm>
        </p:grpSpPr>
        <p:sp>
          <p:nvSpPr>
            <p:cNvPr id="9" name="Oval 8">
              <a:extLst>
                <a:ext uri="{FF2B5EF4-FFF2-40B4-BE49-F238E27FC236}">
                  <a16:creationId xmlns:a16="http://schemas.microsoft.com/office/drawing/2014/main" id="{3E62D036-C430-60B5-24EF-133C8AD050B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4031D6CF-D0F7-7265-3DB8-3305F454755B}"/>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CA54226F-9BF7-432B-F352-F344B5FE4C8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4" name="Oval 3">
            <a:extLst>
              <a:ext uri="{FF2B5EF4-FFF2-40B4-BE49-F238E27FC236}">
                <a16:creationId xmlns:a16="http://schemas.microsoft.com/office/drawing/2014/main" id="{95DDEFA6-E97C-F237-3970-1F6A98F82EDA}"/>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sp>
        <p:nvSpPr>
          <p:cNvPr id="5" name="TextBox 4">
            <a:extLst>
              <a:ext uri="{FF2B5EF4-FFF2-40B4-BE49-F238E27FC236}">
                <a16:creationId xmlns:a16="http://schemas.microsoft.com/office/drawing/2014/main" id="{3F47D9B7-8E46-7EF6-9747-0A9DA1025E11}"/>
              </a:ext>
            </a:extLst>
          </p:cNvPr>
          <p:cNvSpPr txBox="1"/>
          <p:nvPr/>
        </p:nvSpPr>
        <p:spPr>
          <a:xfrm>
            <a:off x="7813141" y="4543019"/>
            <a:ext cx="2770360" cy="738664"/>
          </a:xfrm>
          <a:prstGeom prst="rect">
            <a:avLst/>
          </a:prstGeom>
          <a:noFill/>
        </p:spPr>
        <p:txBody>
          <a:bodyPr wrap="square" lIns="0" tIns="0" rIns="0" bIns="0" rtlCol="0">
            <a:spAutoFit/>
          </a:bodyPr>
          <a:lstStyle/>
          <a:p>
            <a:pPr algn="ctr"/>
            <a:r>
              <a:rPr lang="en-US" sz="4800" b="1" dirty="0">
                <a:solidFill>
                  <a:schemeClr val="accent1"/>
                </a:solidFill>
                <a:latin typeface="DM Sans 14pt" pitchFamily="2" charset="77"/>
              </a:rPr>
              <a:t>$1,276.28</a:t>
            </a:r>
          </a:p>
        </p:txBody>
      </p:sp>
      <p:sp>
        <p:nvSpPr>
          <p:cNvPr id="6" name="TextBox 5">
            <a:extLst>
              <a:ext uri="{FF2B5EF4-FFF2-40B4-BE49-F238E27FC236}">
                <a16:creationId xmlns:a16="http://schemas.microsoft.com/office/drawing/2014/main" id="{5DE00558-5064-3560-191E-84E77ABFBAD7}"/>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Year 5</a:t>
            </a:r>
          </a:p>
        </p:txBody>
      </p:sp>
      <p:pic>
        <p:nvPicPr>
          <p:cNvPr id="15" name="Picture 14" descr="Illustration of a dollar bill and stack of dollars with coins">
            <a:extLst>
              <a:ext uri="{FF2B5EF4-FFF2-40B4-BE49-F238E27FC236}">
                <a16:creationId xmlns:a16="http://schemas.microsoft.com/office/drawing/2014/main" id="{4CB54E06-9548-F8AB-D0C7-66BE5B98A0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58855" y="2193282"/>
            <a:ext cx="3411716" cy="1648571"/>
          </a:xfrm>
          <a:prstGeom prst="rect">
            <a:avLst/>
          </a:prstGeom>
        </p:spPr>
      </p:pic>
      <p:sp>
        <p:nvSpPr>
          <p:cNvPr id="7" name="TextBox 6">
            <a:extLst>
              <a:ext uri="{FF2B5EF4-FFF2-40B4-BE49-F238E27FC236}">
                <a16:creationId xmlns:a16="http://schemas.microsoft.com/office/drawing/2014/main" id="{D88EA590-6D6D-699C-8833-0CD7E0FF0B8C}"/>
              </a:ext>
            </a:extLst>
          </p:cNvPr>
          <p:cNvSpPr txBox="1"/>
          <p:nvPr/>
        </p:nvSpPr>
        <p:spPr>
          <a:xfrm>
            <a:off x="7896718" y="1549139"/>
            <a:ext cx="2619411" cy="369332"/>
          </a:xfrm>
          <a:prstGeom prst="rect">
            <a:avLst/>
          </a:prstGeom>
          <a:noFill/>
        </p:spPr>
        <p:txBody>
          <a:bodyPr wrap="square" lIns="0" tIns="0" rIns="0" bIns="0" rtlCol="0">
            <a:noAutofit/>
          </a:bodyPr>
          <a:lstStyle/>
          <a:p>
            <a:pPr algn="ctr"/>
            <a:r>
              <a:rPr lang="en-US" sz="2400" b="1" dirty="0">
                <a:solidFill>
                  <a:schemeClr val="accent4"/>
                </a:solidFill>
                <a:latin typeface="DM Sans 14pt" pitchFamily="2" charset="77"/>
              </a:rPr>
              <a:t>5% interest rate</a:t>
            </a:r>
          </a:p>
        </p:txBody>
      </p:sp>
      <p:grpSp>
        <p:nvGrpSpPr>
          <p:cNvPr id="16" name="Group 15">
            <a:extLst>
              <a:ext uri="{FF2B5EF4-FFF2-40B4-BE49-F238E27FC236}">
                <a16:creationId xmlns:a16="http://schemas.microsoft.com/office/drawing/2014/main" id="{D2D48673-07E7-3447-A58D-7719AAF7E7A3}"/>
              </a:ext>
              <a:ext uri="{C183D7F6-B498-43B3-948B-1728B52AA6E4}">
                <adec:decorative xmlns:adec="http://schemas.microsoft.com/office/drawing/2017/decorative" val="1"/>
              </a:ext>
            </a:extLst>
          </p:cNvPr>
          <p:cNvGrpSpPr/>
          <p:nvPr/>
        </p:nvGrpSpPr>
        <p:grpSpPr>
          <a:xfrm rot="5400000">
            <a:off x="8809796" y="524608"/>
            <a:ext cx="810470" cy="109172"/>
            <a:chOff x="11887200" y="3420917"/>
            <a:chExt cx="810470" cy="109172"/>
          </a:xfrm>
        </p:grpSpPr>
        <p:sp>
          <p:nvSpPr>
            <p:cNvPr id="17" name="Oval 16">
              <a:extLst>
                <a:ext uri="{FF2B5EF4-FFF2-40B4-BE49-F238E27FC236}">
                  <a16:creationId xmlns:a16="http://schemas.microsoft.com/office/drawing/2014/main" id="{906F3100-B3EF-1C14-1220-3F7BD8F21DC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73789FF3-30C3-8312-A42B-565F1C558C6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EAC7E210-2168-1F1E-19CF-5F03C6D44C0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E2695265-1FBE-F109-1931-6F7F594215A5}"/>
              </a:ext>
            </a:extLst>
          </p:cNvPr>
          <p:cNvSpPr>
            <a:spLocks noGrp="1"/>
          </p:cNvSpPr>
          <p:nvPr>
            <p:ph idx="1"/>
          </p:nvPr>
        </p:nvSpPr>
        <p:spPr>
          <a:xfrm>
            <a:off x="952500" y="1714500"/>
            <a:ext cx="4769290" cy="1809286"/>
          </a:xfrm>
        </p:spPr>
        <p:txBody>
          <a:bodyPr/>
          <a:lstStyle/>
          <a:p>
            <a:pPr marL="0" indent="0">
              <a:buNone/>
            </a:pPr>
            <a:r>
              <a:rPr lang="en-US" dirty="0"/>
              <a:t>Even if Will never adds more money, that $1,000 will become about </a:t>
            </a:r>
            <a:r>
              <a:rPr lang="en-US" dirty="0">
                <a:highlight>
                  <a:srgbClr val="DFE96C"/>
                </a:highlight>
              </a:rPr>
              <a:t>$1,276 over five years</a:t>
            </a:r>
            <a:r>
              <a:rPr lang="en-US" dirty="0"/>
              <a:t>, all because of interest. </a:t>
            </a:r>
          </a:p>
        </p:txBody>
      </p:sp>
      <p:sp>
        <p:nvSpPr>
          <p:cNvPr id="2" name="Title 1">
            <a:extLst>
              <a:ext uri="{FF2B5EF4-FFF2-40B4-BE49-F238E27FC236}">
                <a16:creationId xmlns:a16="http://schemas.microsoft.com/office/drawing/2014/main" id="{27F53C67-FF2F-12FC-5985-CB8A218B5186}"/>
              </a:ext>
            </a:extLst>
          </p:cNvPr>
          <p:cNvSpPr>
            <a:spLocks noGrp="1"/>
          </p:cNvSpPr>
          <p:nvPr>
            <p:ph type="title"/>
          </p:nvPr>
        </p:nvSpPr>
        <p:spPr/>
        <p:txBody>
          <a:bodyPr/>
          <a:lstStyle/>
          <a:p>
            <a:r>
              <a:rPr lang="en-US" dirty="0"/>
              <a:t>How compounding works</a:t>
            </a:r>
          </a:p>
        </p:txBody>
      </p:sp>
    </p:spTree>
    <p:extLst>
      <p:ext uri="{BB962C8B-B14F-4D97-AF65-F5344CB8AC3E}">
        <p14:creationId xmlns:p14="http://schemas.microsoft.com/office/powerpoint/2010/main" val="29333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53" presetClass="entr" presetSubtype="16"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EDA29-A02D-1B10-B25C-0F83F67857C5}"/>
            </a:ext>
          </a:extLst>
        </p:cNvPr>
        <p:cNvGrpSpPr/>
        <p:nvPr/>
      </p:nvGrpSpPr>
      <p:grpSpPr>
        <a:xfrm>
          <a:off x="0" y="0"/>
          <a:ext cx="0" cy="0"/>
          <a:chOff x="0" y="0"/>
          <a:chExt cx="0" cy="0"/>
        </a:xfrm>
      </p:grpSpPr>
      <p:sp>
        <p:nvSpPr>
          <p:cNvPr id="4" name="Oval 3">
            <a:extLst>
              <a:ext uri="{FF2B5EF4-FFF2-40B4-BE49-F238E27FC236}">
                <a16:creationId xmlns:a16="http://schemas.microsoft.com/office/drawing/2014/main" id="{7A0B8A4B-593C-4374-1573-DDEE0D0838C9}"/>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sp>
        <p:nvSpPr>
          <p:cNvPr id="12" name="TextBox 11">
            <a:extLst>
              <a:ext uri="{FF2B5EF4-FFF2-40B4-BE49-F238E27FC236}">
                <a16:creationId xmlns:a16="http://schemas.microsoft.com/office/drawing/2014/main" id="{CE151FC7-2B46-3E2A-5245-9CE86851B57C}"/>
              </a:ext>
            </a:extLst>
          </p:cNvPr>
          <p:cNvSpPr txBox="1"/>
          <p:nvPr/>
        </p:nvSpPr>
        <p:spPr>
          <a:xfrm>
            <a:off x="7292480" y="5325823"/>
            <a:ext cx="3954274"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$628.89 interest earned</a:t>
            </a:r>
          </a:p>
        </p:txBody>
      </p:sp>
      <p:sp>
        <p:nvSpPr>
          <p:cNvPr id="5" name="TextBox 4">
            <a:extLst>
              <a:ext uri="{FF2B5EF4-FFF2-40B4-BE49-F238E27FC236}">
                <a16:creationId xmlns:a16="http://schemas.microsoft.com/office/drawing/2014/main" id="{59A5D085-C17C-C2AA-5A42-C96FD5D7E0EB}"/>
              </a:ext>
            </a:extLst>
          </p:cNvPr>
          <p:cNvSpPr txBox="1"/>
          <p:nvPr/>
        </p:nvSpPr>
        <p:spPr>
          <a:xfrm>
            <a:off x="7799212" y="4543019"/>
            <a:ext cx="2831637" cy="738664"/>
          </a:xfrm>
          <a:prstGeom prst="rect">
            <a:avLst/>
          </a:prstGeom>
          <a:noFill/>
        </p:spPr>
        <p:txBody>
          <a:bodyPr wrap="square" lIns="0" tIns="0" rIns="0" bIns="0" rtlCol="0">
            <a:spAutoFit/>
          </a:bodyPr>
          <a:lstStyle/>
          <a:p>
            <a:pPr algn="ctr"/>
            <a:r>
              <a:rPr lang="en-US" sz="4800" b="1" dirty="0">
                <a:solidFill>
                  <a:srgbClr val="335B6F"/>
                </a:solidFill>
                <a:latin typeface="DM Sans 14pt" pitchFamily="2" charset="77"/>
              </a:rPr>
              <a:t>$1,628.89</a:t>
            </a:r>
          </a:p>
        </p:txBody>
      </p:sp>
      <p:sp>
        <p:nvSpPr>
          <p:cNvPr id="6" name="TextBox 5">
            <a:extLst>
              <a:ext uri="{FF2B5EF4-FFF2-40B4-BE49-F238E27FC236}">
                <a16:creationId xmlns:a16="http://schemas.microsoft.com/office/drawing/2014/main" id="{A760CF6E-7C25-68EE-3549-332C52A49A9B}"/>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Year 10</a:t>
            </a:r>
          </a:p>
        </p:txBody>
      </p:sp>
      <p:pic>
        <p:nvPicPr>
          <p:cNvPr id="16" name="Picture 15" descr="Illustration of a stack of dollars with coins">
            <a:extLst>
              <a:ext uri="{FF2B5EF4-FFF2-40B4-BE49-F238E27FC236}">
                <a16:creationId xmlns:a16="http://schemas.microsoft.com/office/drawing/2014/main" id="{DEC0F5AF-CF0C-AA03-C51A-C3FA6E8701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14347" y="1921183"/>
            <a:ext cx="3589941" cy="2215070"/>
          </a:xfrm>
          <a:prstGeom prst="rect">
            <a:avLst/>
          </a:prstGeom>
        </p:spPr>
      </p:pic>
      <p:sp>
        <p:nvSpPr>
          <p:cNvPr id="7" name="TextBox 6">
            <a:extLst>
              <a:ext uri="{FF2B5EF4-FFF2-40B4-BE49-F238E27FC236}">
                <a16:creationId xmlns:a16="http://schemas.microsoft.com/office/drawing/2014/main" id="{A282F6ED-085D-7394-7D38-6C67BD737532}"/>
              </a:ext>
            </a:extLst>
          </p:cNvPr>
          <p:cNvSpPr txBox="1"/>
          <p:nvPr/>
        </p:nvSpPr>
        <p:spPr>
          <a:xfrm>
            <a:off x="7896718" y="1549139"/>
            <a:ext cx="2619411" cy="369332"/>
          </a:xfrm>
          <a:prstGeom prst="rect">
            <a:avLst/>
          </a:prstGeom>
          <a:noFill/>
        </p:spPr>
        <p:txBody>
          <a:bodyPr wrap="square" lIns="0" tIns="0" rIns="0" bIns="0" rtlCol="0">
            <a:noAutofit/>
          </a:bodyPr>
          <a:lstStyle/>
          <a:p>
            <a:pPr algn="ctr"/>
            <a:r>
              <a:rPr lang="en-US" sz="2400" b="1" dirty="0">
                <a:solidFill>
                  <a:schemeClr val="accent4"/>
                </a:solidFill>
                <a:latin typeface="DM Sans 14pt" pitchFamily="2" charset="77"/>
              </a:rPr>
              <a:t>5% interest rate</a:t>
            </a:r>
          </a:p>
        </p:txBody>
      </p:sp>
      <p:grpSp>
        <p:nvGrpSpPr>
          <p:cNvPr id="17" name="Group 16">
            <a:extLst>
              <a:ext uri="{FF2B5EF4-FFF2-40B4-BE49-F238E27FC236}">
                <a16:creationId xmlns:a16="http://schemas.microsoft.com/office/drawing/2014/main" id="{CEF139F0-7451-5F28-64E1-D789DC1E690B}"/>
              </a:ext>
              <a:ext uri="{C183D7F6-B498-43B3-948B-1728B52AA6E4}">
                <adec:decorative xmlns:adec="http://schemas.microsoft.com/office/drawing/2017/decorative" val="1"/>
              </a:ext>
            </a:extLst>
          </p:cNvPr>
          <p:cNvGrpSpPr/>
          <p:nvPr/>
        </p:nvGrpSpPr>
        <p:grpSpPr>
          <a:xfrm rot="5400000">
            <a:off x="8809796" y="524608"/>
            <a:ext cx="810470" cy="109172"/>
            <a:chOff x="11887200" y="3420917"/>
            <a:chExt cx="810470" cy="109172"/>
          </a:xfrm>
        </p:grpSpPr>
        <p:sp>
          <p:nvSpPr>
            <p:cNvPr id="18" name="Oval 17">
              <a:extLst>
                <a:ext uri="{FF2B5EF4-FFF2-40B4-BE49-F238E27FC236}">
                  <a16:creationId xmlns:a16="http://schemas.microsoft.com/office/drawing/2014/main" id="{952D984D-B44D-BAA6-C06D-B7673B88DB6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C64F0623-ED6E-1203-6273-717EBDB5546B}"/>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0A0D17FF-FE5D-B2E5-6182-23254241795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41F62295-F992-6C57-0C1B-F32AFB948B36}"/>
              </a:ext>
            </a:extLst>
          </p:cNvPr>
          <p:cNvSpPr>
            <a:spLocks noGrp="1"/>
          </p:cNvSpPr>
          <p:nvPr>
            <p:ph idx="1"/>
          </p:nvPr>
        </p:nvSpPr>
        <p:spPr>
          <a:xfrm>
            <a:off x="952501" y="1714500"/>
            <a:ext cx="3958968" cy="3156264"/>
          </a:xfrm>
        </p:spPr>
        <p:txBody>
          <a:bodyPr/>
          <a:lstStyle/>
          <a:p>
            <a:pPr marL="0" indent="0">
              <a:buNone/>
            </a:pPr>
            <a:r>
              <a:rPr lang="en-US" dirty="0"/>
              <a:t>He earns an interest payment each month, plus all the interest he’s previously earned is earning interest.</a:t>
            </a:r>
          </a:p>
          <a:p>
            <a:pPr marL="0" indent="0">
              <a:buNone/>
            </a:pPr>
            <a:r>
              <a:rPr lang="en-US" dirty="0"/>
              <a:t>That’s </a:t>
            </a:r>
            <a:r>
              <a:rPr lang="en-US" dirty="0">
                <a:highlight>
                  <a:srgbClr val="DFE96C"/>
                </a:highlight>
              </a:rPr>
              <a:t>compound interest</a:t>
            </a:r>
            <a:r>
              <a:rPr lang="en-US" dirty="0"/>
              <a:t>.</a:t>
            </a:r>
          </a:p>
          <a:p>
            <a:pPr marL="0" indent="0">
              <a:buNone/>
            </a:pPr>
            <a:r>
              <a:rPr lang="en-US" dirty="0"/>
              <a:t>In 10 years? He’ll have </a:t>
            </a:r>
            <a:br>
              <a:rPr lang="en-US" dirty="0"/>
            </a:br>
            <a:r>
              <a:rPr lang="en-US" dirty="0"/>
              <a:t>almost </a:t>
            </a:r>
            <a:r>
              <a:rPr lang="en-US" dirty="0">
                <a:highlight>
                  <a:srgbClr val="DFE96C"/>
                </a:highlight>
              </a:rPr>
              <a:t>$1,629</a:t>
            </a:r>
            <a:r>
              <a:rPr lang="en-US" dirty="0"/>
              <a:t>.</a:t>
            </a:r>
          </a:p>
          <a:p>
            <a:pPr marL="0" indent="0">
              <a:buNone/>
            </a:pPr>
            <a:endParaRPr lang="en-US" dirty="0"/>
          </a:p>
        </p:txBody>
      </p:sp>
      <p:sp>
        <p:nvSpPr>
          <p:cNvPr id="2" name="Title 1">
            <a:extLst>
              <a:ext uri="{FF2B5EF4-FFF2-40B4-BE49-F238E27FC236}">
                <a16:creationId xmlns:a16="http://schemas.microsoft.com/office/drawing/2014/main" id="{59D8EBA7-DF83-90B3-BF34-32F197A6021A}"/>
              </a:ext>
            </a:extLst>
          </p:cNvPr>
          <p:cNvSpPr>
            <a:spLocks noGrp="1"/>
          </p:cNvSpPr>
          <p:nvPr>
            <p:ph type="title"/>
          </p:nvPr>
        </p:nvSpPr>
        <p:spPr/>
        <p:txBody>
          <a:bodyPr/>
          <a:lstStyle/>
          <a:p>
            <a:r>
              <a:rPr lang="en-US" dirty="0"/>
              <a:t>How compounding works</a:t>
            </a:r>
          </a:p>
        </p:txBody>
      </p:sp>
    </p:spTree>
    <p:extLst>
      <p:ext uri="{BB962C8B-B14F-4D97-AF65-F5344CB8AC3E}">
        <p14:creationId xmlns:p14="http://schemas.microsoft.com/office/powerpoint/2010/main" val="19653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53" presetClass="entr" presetSubtype="16"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6"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37B24-ADD9-550A-EE39-C6E393D003B0}"/>
              </a:ext>
            </a:extLst>
          </p:cNvPr>
          <p:cNvSpPr>
            <a:spLocks noGrp="1"/>
          </p:cNvSpPr>
          <p:nvPr>
            <p:ph type="body" sz="quarter" idx="11"/>
          </p:nvPr>
        </p:nvSpPr>
        <p:spPr>
          <a:xfrm>
            <a:off x="1961322" y="4560849"/>
            <a:ext cx="8256104" cy="1336368"/>
          </a:xfrm>
        </p:spPr>
        <p:txBody>
          <a:bodyPr/>
          <a:lstStyle/>
          <a:p>
            <a:r>
              <a:rPr lang="en-US" dirty="0">
                <a:highlight>
                  <a:srgbClr val="DFE96C"/>
                </a:highlight>
              </a:rPr>
              <a:t>Reach goals</a:t>
            </a:r>
            <a:r>
              <a:rPr lang="en-US" dirty="0"/>
              <a:t>, keep you from spending too much,</a:t>
            </a:r>
            <a:br>
              <a:rPr lang="en-US" dirty="0"/>
            </a:br>
            <a:r>
              <a:rPr lang="en-US" dirty="0"/>
              <a:t>help you </a:t>
            </a:r>
            <a:r>
              <a:rPr lang="en-US" dirty="0">
                <a:highlight>
                  <a:srgbClr val="DFE96C"/>
                </a:highlight>
              </a:rPr>
              <a:t>save</a:t>
            </a:r>
            <a:r>
              <a:rPr lang="en-US" dirty="0"/>
              <a:t>, or help you </a:t>
            </a:r>
            <a:r>
              <a:rPr lang="en-US" dirty="0">
                <a:highlight>
                  <a:srgbClr val="DFE96C"/>
                </a:highlight>
              </a:rPr>
              <a:t>prepare</a:t>
            </a:r>
            <a:r>
              <a:rPr lang="en-US" dirty="0"/>
              <a:t> for emergencies</a:t>
            </a:r>
          </a:p>
        </p:txBody>
      </p:sp>
      <p:sp>
        <p:nvSpPr>
          <p:cNvPr id="3" name="Content Placeholder 2">
            <a:extLst>
              <a:ext uri="{FF2B5EF4-FFF2-40B4-BE49-F238E27FC236}">
                <a16:creationId xmlns:a16="http://schemas.microsoft.com/office/drawing/2014/main" id="{B021CEF7-F6EE-FBB0-4358-E14C9456A15C}"/>
              </a:ext>
            </a:extLst>
          </p:cNvPr>
          <p:cNvSpPr>
            <a:spLocks noGrp="1"/>
          </p:cNvSpPr>
          <p:nvPr>
            <p:ph idx="1"/>
          </p:nvPr>
        </p:nvSpPr>
        <p:spPr/>
        <p:txBody>
          <a:bodyPr/>
          <a:lstStyle/>
          <a:p>
            <a:r>
              <a:rPr lang="en-US" b="1" dirty="0"/>
              <a:t>Question:</a:t>
            </a:r>
          </a:p>
          <a:p>
            <a:r>
              <a:rPr lang="en-US" dirty="0"/>
              <a:t>What’s one thing a budget can help you do?</a:t>
            </a:r>
          </a:p>
        </p:txBody>
      </p:sp>
      <p:sp>
        <p:nvSpPr>
          <p:cNvPr id="2" name="Title 1">
            <a:extLst>
              <a:ext uri="{FF2B5EF4-FFF2-40B4-BE49-F238E27FC236}">
                <a16:creationId xmlns:a16="http://schemas.microsoft.com/office/drawing/2014/main" id="{A5341A59-C9F0-DC45-859A-91BE26D94196}"/>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129835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EB5A3CC-ADE8-1AC2-CFC0-45840CFD9B34}"/>
              </a:ext>
            </a:extLst>
          </p:cNvPr>
          <p:cNvSpPr txBox="1"/>
          <p:nvPr/>
        </p:nvSpPr>
        <p:spPr>
          <a:xfrm>
            <a:off x="6554164" y="4090166"/>
            <a:ext cx="1175658" cy="652807"/>
          </a:xfrm>
          <a:prstGeom prst="rect">
            <a:avLst/>
          </a:prstGeom>
          <a:noFill/>
        </p:spPr>
        <p:txBody>
          <a:bodyPr wrap="square" rtlCol="0">
            <a:spAutoFit/>
          </a:bodyPr>
          <a:lstStyle/>
          <a:p>
            <a:pPr algn="ctr">
              <a:lnSpc>
                <a:spcPct val="120000"/>
              </a:lnSpc>
            </a:pPr>
            <a:r>
              <a:rPr lang="en-US" sz="3200" dirty="0">
                <a:solidFill>
                  <a:srgbClr val="335B6F"/>
                </a:solidFill>
                <a:highlight>
                  <a:srgbClr val="DFE96C"/>
                </a:highlight>
                <a:latin typeface="DM Sans 14pt" pitchFamily="2" charset="77"/>
              </a:rPr>
              <a:t>debt</a:t>
            </a:r>
          </a:p>
        </p:txBody>
      </p:sp>
      <p:sp>
        <p:nvSpPr>
          <p:cNvPr id="3" name="Content Placeholder 2">
            <a:extLst>
              <a:ext uri="{FF2B5EF4-FFF2-40B4-BE49-F238E27FC236}">
                <a16:creationId xmlns:a16="http://schemas.microsoft.com/office/drawing/2014/main" id="{004A96BE-FB43-88EF-DEA6-8DE9918A36D6}"/>
              </a:ext>
            </a:extLst>
          </p:cNvPr>
          <p:cNvSpPr>
            <a:spLocks noGrp="1"/>
          </p:cNvSpPr>
          <p:nvPr>
            <p:ph idx="1"/>
          </p:nvPr>
        </p:nvSpPr>
        <p:spPr>
          <a:xfrm>
            <a:off x="1986170" y="2946952"/>
            <a:ext cx="8231256" cy="1945682"/>
          </a:xfrm>
        </p:spPr>
        <p:txBody>
          <a:bodyPr/>
          <a:lstStyle/>
          <a:p>
            <a:r>
              <a:rPr lang="en-US" b="1" dirty="0"/>
              <a:t>Fill in the blank:</a:t>
            </a:r>
          </a:p>
          <a:p>
            <a:r>
              <a:rPr lang="en-US" dirty="0"/>
              <a:t>When you spend more than you earn, </a:t>
            </a:r>
            <a:br>
              <a:rPr lang="en-US" dirty="0"/>
            </a:br>
            <a:r>
              <a:rPr lang="en-US" dirty="0"/>
              <a:t>you go into </a:t>
            </a:r>
            <a:r>
              <a:rPr lang="en-US" u="sng" dirty="0"/>
              <a:t>        </a:t>
            </a:r>
            <a:r>
              <a:rPr lang="en-US" dirty="0"/>
              <a:t>.</a:t>
            </a:r>
          </a:p>
        </p:txBody>
      </p:sp>
      <p:sp>
        <p:nvSpPr>
          <p:cNvPr id="2" name="Title 1">
            <a:extLst>
              <a:ext uri="{FF2B5EF4-FFF2-40B4-BE49-F238E27FC236}">
                <a16:creationId xmlns:a16="http://schemas.microsoft.com/office/drawing/2014/main" id="{CADD11B5-E42C-0C54-3789-2203E521E2AC}"/>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88496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122E7-20FD-D0CC-BD1A-2CB2B3A635D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622ED85-9B53-0DC0-C755-6CFA120C8C85}"/>
              </a:ext>
            </a:extLst>
          </p:cNvPr>
          <p:cNvSpPr>
            <a:spLocks noGrp="1"/>
          </p:cNvSpPr>
          <p:nvPr>
            <p:ph type="body" sz="quarter" idx="11"/>
          </p:nvPr>
        </p:nvSpPr>
        <p:spPr>
          <a:xfrm>
            <a:off x="1041149" y="4798337"/>
            <a:ext cx="10565394" cy="1098880"/>
          </a:xfrm>
        </p:spPr>
        <p:txBody>
          <a:bodyPr/>
          <a:lstStyle/>
          <a:p>
            <a:r>
              <a:rPr lang="en-US" sz="4200" b="1" u="sng" dirty="0"/>
              <a:t>False.</a:t>
            </a:r>
          </a:p>
          <a:p>
            <a:r>
              <a:rPr lang="en-US" dirty="0">
                <a:highlight>
                  <a:srgbClr val="DFE96C"/>
                </a:highlight>
              </a:rPr>
              <a:t>Direct deposit</a:t>
            </a:r>
            <a:r>
              <a:rPr lang="en-US" dirty="0"/>
              <a:t> puts your paycheck earnings into your account.</a:t>
            </a:r>
          </a:p>
        </p:txBody>
      </p:sp>
      <p:sp>
        <p:nvSpPr>
          <p:cNvPr id="3" name="Content Placeholder 2">
            <a:extLst>
              <a:ext uri="{FF2B5EF4-FFF2-40B4-BE49-F238E27FC236}">
                <a16:creationId xmlns:a16="http://schemas.microsoft.com/office/drawing/2014/main" id="{B971CC24-4A95-D52C-6843-9283220B7E4E}"/>
              </a:ext>
            </a:extLst>
          </p:cNvPr>
          <p:cNvSpPr>
            <a:spLocks noGrp="1"/>
          </p:cNvSpPr>
          <p:nvPr>
            <p:ph idx="1"/>
          </p:nvPr>
        </p:nvSpPr>
        <p:spPr/>
        <p:txBody>
          <a:bodyPr/>
          <a:lstStyle/>
          <a:p>
            <a:r>
              <a:rPr lang="en-US" b="1" dirty="0"/>
              <a:t>True or false:</a:t>
            </a:r>
          </a:p>
          <a:p>
            <a:r>
              <a:rPr lang="en-US" dirty="0"/>
              <a:t>Automatic transfers can deposit your paycheck each month.</a:t>
            </a:r>
          </a:p>
        </p:txBody>
      </p:sp>
      <p:sp>
        <p:nvSpPr>
          <p:cNvPr id="2" name="Title 1">
            <a:extLst>
              <a:ext uri="{FF2B5EF4-FFF2-40B4-BE49-F238E27FC236}">
                <a16:creationId xmlns:a16="http://schemas.microsoft.com/office/drawing/2014/main" id="{FFD73AC3-E693-D35C-2F4A-71762ECA3C54}"/>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264741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8BA79F2-B46C-1190-9EB3-4E89C7835873}"/>
              </a:ext>
            </a:extLst>
          </p:cNvPr>
          <p:cNvSpPr>
            <a:spLocks noGrp="1"/>
          </p:cNvSpPr>
          <p:nvPr>
            <p:ph type="body" sz="quarter" idx="11"/>
          </p:nvPr>
        </p:nvSpPr>
        <p:spPr>
          <a:xfrm>
            <a:off x="1961322" y="5042779"/>
            <a:ext cx="8256104" cy="854437"/>
          </a:xfrm>
        </p:spPr>
        <p:txBody>
          <a:bodyPr/>
          <a:lstStyle/>
          <a:p>
            <a:r>
              <a:rPr lang="en-US" dirty="0">
                <a:highlight>
                  <a:srgbClr val="DFE96C"/>
                </a:highlight>
              </a:rPr>
              <a:t>Compound interest.</a:t>
            </a:r>
            <a:endParaRPr lang="en-US" dirty="0"/>
          </a:p>
        </p:txBody>
      </p:sp>
      <p:sp>
        <p:nvSpPr>
          <p:cNvPr id="3" name="Content Placeholder 2">
            <a:extLst>
              <a:ext uri="{FF2B5EF4-FFF2-40B4-BE49-F238E27FC236}">
                <a16:creationId xmlns:a16="http://schemas.microsoft.com/office/drawing/2014/main" id="{7CD381C4-9D89-35A6-0BFF-016BEC24CC9B}"/>
              </a:ext>
            </a:extLst>
          </p:cNvPr>
          <p:cNvSpPr>
            <a:spLocks noGrp="1"/>
          </p:cNvSpPr>
          <p:nvPr>
            <p:ph idx="1"/>
          </p:nvPr>
        </p:nvSpPr>
        <p:spPr/>
        <p:txBody>
          <a:bodyPr/>
          <a:lstStyle/>
          <a:p>
            <a:r>
              <a:rPr lang="en-US" b="1" dirty="0"/>
              <a:t>Question:</a:t>
            </a:r>
          </a:p>
          <a:p>
            <a:r>
              <a:rPr lang="en-US" dirty="0"/>
              <a:t>The money in your savings account can grow thanks to the power of what?</a:t>
            </a:r>
          </a:p>
        </p:txBody>
      </p:sp>
      <p:sp>
        <p:nvSpPr>
          <p:cNvPr id="2" name="Title 1">
            <a:extLst>
              <a:ext uri="{FF2B5EF4-FFF2-40B4-BE49-F238E27FC236}">
                <a16:creationId xmlns:a16="http://schemas.microsoft.com/office/drawing/2014/main" id="{63F43A18-0198-3766-E01A-1F6EBF7612EB}"/>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117409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35E71-90E2-EF1F-18EA-3C352074F4E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8F9394-3628-DA35-F462-ED66555BF94E}"/>
              </a:ext>
            </a:extLst>
          </p:cNvPr>
          <p:cNvSpPr>
            <a:spLocks noGrp="1"/>
          </p:cNvSpPr>
          <p:nvPr>
            <p:ph type="body" sz="quarter" idx="11"/>
          </p:nvPr>
        </p:nvSpPr>
        <p:spPr>
          <a:xfrm>
            <a:off x="1961322" y="4560849"/>
            <a:ext cx="8256104" cy="1336368"/>
          </a:xfrm>
        </p:spPr>
        <p:txBody>
          <a:bodyPr/>
          <a:lstStyle/>
          <a:p>
            <a:r>
              <a:rPr lang="en-US" sz="4200" b="1" u="sng" dirty="0"/>
              <a:t>True.</a:t>
            </a:r>
          </a:p>
          <a:p>
            <a:r>
              <a:rPr lang="en-US" dirty="0"/>
              <a:t>Over time, </a:t>
            </a:r>
            <a:r>
              <a:rPr lang="en-US" dirty="0">
                <a:highlight>
                  <a:srgbClr val="DFE96C"/>
                </a:highlight>
              </a:rPr>
              <a:t>compound interest</a:t>
            </a:r>
            <a:r>
              <a:rPr lang="en-US" dirty="0"/>
              <a:t> on your savings can add up.</a:t>
            </a:r>
          </a:p>
          <a:p>
            <a:endParaRPr lang="en-US" dirty="0">
              <a:highlight>
                <a:srgbClr val="DFE96C"/>
              </a:highlight>
            </a:endParaRPr>
          </a:p>
        </p:txBody>
      </p:sp>
      <p:sp>
        <p:nvSpPr>
          <p:cNvPr id="3" name="Content Placeholder 2">
            <a:extLst>
              <a:ext uri="{FF2B5EF4-FFF2-40B4-BE49-F238E27FC236}">
                <a16:creationId xmlns:a16="http://schemas.microsoft.com/office/drawing/2014/main" id="{283AE0CE-DC64-A9D9-C704-8A13AF20733E}"/>
              </a:ext>
            </a:extLst>
          </p:cNvPr>
          <p:cNvSpPr>
            <a:spLocks noGrp="1"/>
          </p:cNvSpPr>
          <p:nvPr>
            <p:ph idx="1"/>
          </p:nvPr>
        </p:nvSpPr>
        <p:spPr>
          <a:xfrm>
            <a:off x="595901" y="2946952"/>
            <a:ext cx="11003623" cy="1028700"/>
          </a:xfrm>
        </p:spPr>
        <p:txBody>
          <a:bodyPr/>
          <a:lstStyle/>
          <a:p>
            <a:r>
              <a:rPr lang="en-US" b="1" dirty="0"/>
              <a:t>True or false:</a:t>
            </a:r>
          </a:p>
          <a:p>
            <a:r>
              <a:rPr lang="en-US" dirty="0"/>
              <a:t>Compound interest takes time to add up to great savings.</a:t>
            </a:r>
          </a:p>
        </p:txBody>
      </p:sp>
      <p:sp>
        <p:nvSpPr>
          <p:cNvPr id="2" name="Title 1">
            <a:extLst>
              <a:ext uri="{FF2B5EF4-FFF2-40B4-BE49-F238E27FC236}">
                <a16:creationId xmlns:a16="http://schemas.microsoft.com/office/drawing/2014/main" id="{898803BB-FD32-672C-2A19-EC88B640D124}"/>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68047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F4219-96AA-D269-8F9B-A6C69C7E9051}"/>
              </a:ext>
            </a:extLst>
          </p:cNvPr>
          <p:cNvSpPr>
            <a:spLocks noGrp="1"/>
          </p:cNvSpPr>
          <p:nvPr>
            <p:ph idx="1"/>
          </p:nvPr>
        </p:nvSpPr>
        <p:spPr>
          <a:xfrm>
            <a:off x="952499" y="2065106"/>
            <a:ext cx="9685323" cy="4111856"/>
          </a:xfrm>
        </p:spPr>
        <p:txBody>
          <a:bodyPr/>
          <a:lstStyle/>
          <a:p>
            <a:pPr>
              <a:spcBef>
                <a:spcPts val="2400"/>
              </a:spcBef>
            </a:pPr>
            <a:r>
              <a:rPr lang="en-US" b="1" dirty="0">
                <a:hlinkClick r:id="rId3"/>
              </a:rPr>
              <a:t>Hands on Banking</a:t>
            </a:r>
            <a:br>
              <a:rPr lang="en-US" dirty="0"/>
            </a:br>
            <a:r>
              <a:rPr lang="en-US" dirty="0"/>
              <a:t>(Search online: Hands on Banking for Youth)</a:t>
            </a:r>
          </a:p>
          <a:p>
            <a:pPr>
              <a:spcBef>
                <a:spcPts val="2400"/>
              </a:spcBef>
            </a:pPr>
            <a:r>
              <a:rPr lang="en-US" b="1" dirty="0">
                <a:hlinkClick r:id="rId4"/>
              </a:rPr>
              <a:t>Bank On affordable bank accounts</a:t>
            </a:r>
            <a:br>
              <a:rPr lang="en-US" dirty="0"/>
            </a:br>
            <a:r>
              <a:rPr lang="en-US" dirty="0"/>
              <a:t>(Search online: Bank On finance)</a:t>
            </a:r>
          </a:p>
          <a:p>
            <a:pPr>
              <a:spcBef>
                <a:spcPts val="2400"/>
              </a:spcBef>
            </a:pPr>
            <a:r>
              <a:rPr lang="en-US" b="1" dirty="0">
                <a:hlinkClick r:id="rId5"/>
              </a:rPr>
              <a:t>FDIC Money Smart</a:t>
            </a:r>
            <a:br>
              <a:rPr lang="en-US" dirty="0"/>
            </a:br>
            <a:r>
              <a:rPr lang="en-US" dirty="0"/>
              <a:t>(Search online: FDIC Money Smart)</a:t>
            </a:r>
          </a:p>
          <a:p>
            <a:pPr>
              <a:spcBef>
                <a:spcPts val="2400"/>
              </a:spcBef>
            </a:pPr>
            <a:r>
              <a:rPr lang="en-US" b="1" dirty="0">
                <a:hlinkClick r:id="rId6"/>
              </a:rPr>
              <a:t>National Credit Union Administration learning tools</a:t>
            </a:r>
            <a:br>
              <a:rPr lang="en-US" dirty="0"/>
            </a:br>
            <a:r>
              <a:rPr lang="en-US" dirty="0"/>
              <a:t>(Search online: National Credit Union Administration learning tools)</a:t>
            </a:r>
          </a:p>
          <a:p>
            <a:pPr>
              <a:spcBef>
                <a:spcPts val="2400"/>
              </a:spcBef>
            </a:pPr>
            <a:endParaRPr lang="en-US" dirty="0"/>
          </a:p>
        </p:txBody>
      </p:sp>
      <p:sp>
        <p:nvSpPr>
          <p:cNvPr id="2" name="Title 1">
            <a:extLst>
              <a:ext uri="{FF2B5EF4-FFF2-40B4-BE49-F238E27FC236}">
                <a16:creationId xmlns:a16="http://schemas.microsoft.com/office/drawing/2014/main" id="{129BBDCA-ADB6-D811-993E-9B59595961C3}"/>
              </a:ext>
            </a:extLst>
          </p:cNvPr>
          <p:cNvSpPr>
            <a:spLocks noGrp="1"/>
          </p:cNvSpPr>
          <p:nvPr>
            <p:ph type="title"/>
          </p:nvPr>
        </p:nvSpPr>
        <p:spPr>
          <a:xfrm>
            <a:off x="571500" y="571500"/>
            <a:ext cx="7401246" cy="1142999"/>
          </a:xfrm>
        </p:spPr>
        <p:txBody>
          <a:bodyPr/>
          <a:lstStyle/>
          <a:p>
            <a:r>
              <a:rPr lang="en-US" dirty="0"/>
              <a:t>Where to keep learning about finance</a:t>
            </a:r>
          </a:p>
        </p:txBody>
      </p:sp>
    </p:spTree>
    <p:extLst>
      <p:ext uri="{BB962C8B-B14F-4D97-AF65-F5344CB8AC3E}">
        <p14:creationId xmlns:p14="http://schemas.microsoft.com/office/powerpoint/2010/main" val="2136755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6CA3DE-168A-D3D4-BC5F-0718BE65FCD0}"/>
              </a:ext>
            </a:extLst>
          </p:cNvPr>
          <p:cNvSpPr>
            <a:spLocks noGrp="1"/>
          </p:cNvSpPr>
          <p:nvPr>
            <p:ph type="body" sz="quarter" idx="13"/>
          </p:nvPr>
        </p:nvSpPr>
        <p:spPr/>
        <p:txBody>
          <a:bodyPr/>
          <a:lstStyle/>
          <a:p>
            <a:r>
              <a:rPr lang="en-US" dirty="0"/>
              <a:t>No! A budget can be as simple as you need it to be — you can decide what you need!</a:t>
            </a:r>
          </a:p>
        </p:txBody>
      </p:sp>
      <p:sp>
        <p:nvSpPr>
          <p:cNvPr id="5" name="Text Placeholder 4">
            <a:extLst>
              <a:ext uri="{FF2B5EF4-FFF2-40B4-BE49-F238E27FC236}">
                <a16:creationId xmlns:a16="http://schemas.microsoft.com/office/drawing/2014/main" id="{3AF7BFA4-E1B1-6BF5-56AB-705D819FD974}"/>
              </a:ext>
            </a:extLst>
          </p:cNvPr>
          <p:cNvSpPr>
            <a:spLocks noGrp="1"/>
          </p:cNvSpPr>
          <p:nvPr>
            <p:ph type="body" sz="quarter" idx="12"/>
          </p:nvPr>
        </p:nvSpPr>
        <p:spPr/>
        <p:txBody>
          <a:bodyPr/>
          <a:lstStyle/>
          <a:p>
            <a:r>
              <a:rPr lang="en-US" dirty="0"/>
              <a:t>Are budgets complicated?</a:t>
            </a:r>
          </a:p>
        </p:txBody>
      </p:sp>
      <p:pic>
        <p:nvPicPr>
          <p:cNvPr id="9" name="Picture Placeholder 8" descr="A teen talking to parents in front of a computer&#10;">
            <a:extLst>
              <a:ext uri="{FF2B5EF4-FFF2-40B4-BE49-F238E27FC236}">
                <a16:creationId xmlns:a16="http://schemas.microsoft.com/office/drawing/2014/main" id="{550561FB-8C76-AE15-D673-D09D55839A39}"/>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584140" y="1585695"/>
            <a:ext cx="2962257" cy="2961445"/>
          </a:xfrm>
        </p:spPr>
      </p:pic>
      <p:sp>
        <p:nvSpPr>
          <p:cNvPr id="4" name="Content Placeholder 3">
            <a:extLst>
              <a:ext uri="{FF2B5EF4-FFF2-40B4-BE49-F238E27FC236}">
                <a16:creationId xmlns:a16="http://schemas.microsoft.com/office/drawing/2014/main" id="{7FA50796-8ADD-EA3D-F877-4652CFD06F96}"/>
              </a:ext>
            </a:extLst>
          </p:cNvPr>
          <p:cNvSpPr>
            <a:spLocks noGrp="1"/>
          </p:cNvSpPr>
          <p:nvPr>
            <p:ph idx="1"/>
          </p:nvPr>
        </p:nvSpPr>
        <p:spPr>
          <a:xfrm>
            <a:off x="952500" y="2057400"/>
            <a:ext cx="5606796" cy="4119562"/>
          </a:xfrm>
        </p:spPr>
        <p:txBody>
          <a:bodyPr/>
          <a:lstStyle/>
          <a:p>
            <a:pPr marL="0" indent="0">
              <a:spcBef>
                <a:spcPts val="2400"/>
              </a:spcBef>
              <a:buNone/>
            </a:pPr>
            <a:r>
              <a:rPr lang="en-US" b="1" dirty="0"/>
              <a:t>A budget helps you answer </a:t>
            </a:r>
            <a:r>
              <a:rPr lang="en-US" b="1"/>
              <a:t>these questions:</a:t>
            </a:r>
            <a:endParaRPr lang="en-US" b="1" dirty="0"/>
          </a:p>
          <a:p>
            <a:pPr>
              <a:spcBef>
                <a:spcPts val="2400"/>
              </a:spcBef>
            </a:pPr>
            <a:r>
              <a:rPr lang="en-US" dirty="0">
                <a:highlight>
                  <a:srgbClr val="DFE96C"/>
                </a:highlight>
              </a:rPr>
              <a:t>Where is my money going</a:t>
            </a:r>
            <a:r>
              <a:rPr lang="en-US" dirty="0"/>
              <a:t> each month? </a:t>
            </a:r>
          </a:p>
          <a:p>
            <a:pPr>
              <a:spcBef>
                <a:spcPts val="2400"/>
              </a:spcBef>
            </a:pPr>
            <a:r>
              <a:rPr lang="en-US" dirty="0"/>
              <a:t>How can I </a:t>
            </a:r>
            <a:r>
              <a:rPr lang="en-US" dirty="0">
                <a:highlight>
                  <a:srgbClr val="DFE96C"/>
                </a:highlight>
              </a:rPr>
              <a:t>spend less</a:t>
            </a:r>
            <a:r>
              <a:rPr lang="en-US" dirty="0"/>
              <a:t> and save more?</a:t>
            </a:r>
          </a:p>
          <a:p>
            <a:pPr>
              <a:spcBef>
                <a:spcPts val="2400"/>
              </a:spcBef>
            </a:pPr>
            <a:r>
              <a:rPr lang="en-US" dirty="0"/>
              <a:t>How will I handle </a:t>
            </a:r>
            <a:r>
              <a:rPr lang="en-US" dirty="0">
                <a:highlight>
                  <a:srgbClr val="DFE96C"/>
                </a:highlight>
              </a:rPr>
              <a:t>surprise costs</a:t>
            </a:r>
            <a:r>
              <a:rPr lang="en-US" dirty="0"/>
              <a:t>?</a:t>
            </a:r>
          </a:p>
          <a:p>
            <a:pPr>
              <a:spcBef>
                <a:spcPts val="2400"/>
              </a:spcBef>
            </a:pPr>
            <a:r>
              <a:rPr lang="en-US" dirty="0"/>
              <a:t>How can </a:t>
            </a:r>
            <a:r>
              <a:rPr lang="en-US" dirty="0">
                <a:highlight>
                  <a:srgbClr val="DFE96C"/>
                </a:highlight>
              </a:rPr>
              <a:t>saving</a:t>
            </a:r>
            <a:r>
              <a:rPr lang="en-US" dirty="0"/>
              <a:t> help me?</a:t>
            </a:r>
          </a:p>
          <a:p>
            <a:pPr>
              <a:spcBef>
                <a:spcPts val="2400"/>
              </a:spcBef>
            </a:pPr>
            <a:endParaRPr lang="en-US" dirty="0"/>
          </a:p>
          <a:p>
            <a:pPr>
              <a:spcBef>
                <a:spcPts val="2400"/>
              </a:spcBef>
            </a:pPr>
            <a:endParaRPr lang="en-US" dirty="0"/>
          </a:p>
        </p:txBody>
      </p:sp>
      <p:sp>
        <p:nvSpPr>
          <p:cNvPr id="2" name="Title 1">
            <a:extLst>
              <a:ext uri="{FF2B5EF4-FFF2-40B4-BE49-F238E27FC236}">
                <a16:creationId xmlns:a16="http://schemas.microsoft.com/office/drawing/2014/main" id="{44C8959D-181A-7752-92FF-86EEB19C9F4A}"/>
              </a:ext>
            </a:extLst>
          </p:cNvPr>
          <p:cNvSpPr>
            <a:spLocks noGrp="1"/>
          </p:cNvSpPr>
          <p:nvPr>
            <p:ph type="title"/>
          </p:nvPr>
        </p:nvSpPr>
        <p:spPr/>
        <p:txBody>
          <a:bodyPr/>
          <a:lstStyle/>
          <a:p>
            <a:r>
              <a:rPr lang="en-US" dirty="0"/>
              <a:t>What is a budget?</a:t>
            </a:r>
            <a:br>
              <a:rPr lang="en-US" dirty="0"/>
            </a:br>
            <a:r>
              <a:rPr lang="en-US" sz="2800" dirty="0"/>
              <a:t>A budget is a plan for your money.</a:t>
            </a:r>
          </a:p>
        </p:txBody>
      </p:sp>
    </p:spTree>
    <p:extLst>
      <p:ext uri="{BB962C8B-B14F-4D97-AF65-F5344CB8AC3E}">
        <p14:creationId xmlns:p14="http://schemas.microsoft.com/office/powerpoint/2010/main" val="3516063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41D428-4A74-9B77-D331-4EFE87EC3A46}"/>
              </a:ext>
            </a:extLst>
          </p:cNvPr>
          <p:cNvSpPr>
            <a:spLocks noGrp="1"/>
          </p:cNvSpPr>
          <p:nvPr>
            <p:ph idx="1"/>
          </p:nvPr>
        </p:nvSpPr>
        <p:spPr>
          <a:xfrm>
            <a:off x="952500" y="2071688"/>
            <a:ext cx="7908696" cy="4105274"/>
          </a:xfrm>
        </p:spPr>
        <p:txBody>
          <a:bodyPr/>
          <a:lstStyle/>
          <a:p>
            <a:pPr marL="0" indent="0">
              <a:spcBef>
                <a:spcPts val="2400"/>
              </a:spcBef>
              <a:buNone/>
            </a:pPr>
            <a:r>
              <a:rPr lang="en-US" b="1" dirty="0"/>
              <a:t>A budget will:</a:t>
            </a:r>
          </a:p>
          <a:p>
            <a:pPr>
              <a:spcBef>
                <a:spcPts val="2400"/>
              </a:spcBef>
            </a:pPr>
            <a:r>
              <a:rPr lang="en-US" dirty="0"/>
              <a:t>Help you reach your </a:t>
            </a:r>
            <a:r>
              <a:rPr lang="en-US" dirty="0">
                <a:highlight>
                  <a:srgbClr val="DFE96C"/>
                </a:highlight>
              </a:rPr>
              <a:t>money goals</a:t>
            </a:r>
            <a:r>
              <a:rPr lang="en-US" dirty="0"/>
              <a:t>.</a:t>
            </a:r>
            <a:r>
              <a:rPr lang="en-US" dirty="0">
                <a:highlight>
                  <a:srgbClr val="DFE96C"/>
                </a:highlight>
              </a:rPr>
              <a:t> </a:t>
            </a:r>
          </a:p>
          <a:p>
            <a:pPr>
              <a:spcBef>
                <a:spcPts val="2400"/>
              </a:spcBef>
            </a:pPr>
            <a:r>
              <a:rPr lang="en-US" dirty="0"/>
              <a:t>Keep you from </a:t>
            </a:r>
            <a:r>
              <a:rPr lang="en-US" dirty="0">
                <a:highlight>
                  <a:srgbClr val="DFE96C"/>
                </a:highlight>
              </a:rPr>
              <a:t>spending</a:t>
            </a:r>
            <a:r>
              <a:rPr lang="en-US" dirty="0"/>
              <a:t> too much.</a:t>
            </a:r>
          </a:p>
          <a:p>
            <a:pPr>
              <a:spcBef>
                <a:spcPts val="2400"/>
              </a:spcBef>
            </a:pPr>
            <a:r>
              <a:rPr lang="en-US" dirty="0"/>
              <a:t>Help you </a:t>
            </a:r>
            <a:r>
              <a:rPr lang="en-US" dirty="0">
                <a:highlight>
                  <a:srgbClr val="DFE96C"/>
                </a:highlight>
              </a:rPr>
              <a:t>save</a:t>
            </a:r>
            <a:r>
              <a:rPr lang="en-US" dirty="0"/>
              <a:t> for things you want.</a:t>
            </a:r>
          </a:p>
          <a:p>
            <a:pPr>
              <a:spcBef>
                <a:spcPts val="2400"/>
              </a:spcBef>
            </a:pPr>
            <a:r>
              <a:rPr lang="en-US" dirty="0"/>
              <a:t>Prepare you for unexpected </a:t>
            </a:r>
            <a:r>
              <a:rPr lang="en-US" dirty="0">
                <a:highlight>
                  <a:srgbClr val="DFE96C"/>
                </a:highlight>
              </a:rPr>
              <a:t>expenses</a:t>
            </a:r>
            <a:r>
              <a:rPr lang="en-US" dirty="0"/>
              <a:t>.</a:t>
            </a:r>
          </a:p>
        </p:txBody>
      </p:sp>
      <p:sp>
        <p:nvSpPr>
          <p:cNvPr id="2" name="Title 1">
            <a:extLst>
              <a:ext uri="{FF2B5EF4-FFF2-40B4-BE49-F238E27FC236}">
                <a16:creationId xmlns:a16="http://schemas.microsoft.com/office/drawing/2014/main" id="{B66DB639-C0B8-3837-3D83-7A6868F164F9}"/>
              </a:ext>
            </a:extLst>
          </p:cNvPr>
          <p:cNvSpPr>
            <a:spLocks noGrp="1"/>
          </p:cNvSpPr>
          <p:nvPr>
            <p:ph type="title"/>
          </p:nvPr>
        </p:nvSpPr>
        <p:spPr/>
        <p:txBody>
          <a:bodyPr/>
          <a:lstStyle/>
          <a:p>
            <a:r>
              <a:rPr lang="en-US" dirty="0"/>
              <a:t>Why you should </a:t>
            </a:r>
            <a:br>
              <a:rPr lang="en-US" dirty="0"/>
            </a:br>
            <a:r>
              <a:rPr lang="en-US" dirty="0"/>
              <a:t>create a budget</a:t>
            </a:r>
            <a:br>
              <a:rPr lang="en-US" dirty="0"/>
            </a:br>
            <a:br>
              <a:rPr lang="en-US" dirty="0"/>
            </a:br>
            <a:endParaRPr lang="en-US" dirty="0"/>
          </a:p>
        </p:txBody>
      </p:sp>
    </p:spTree>
    <p:extLst>
      <p:ext uri="{BB962C8B-B14F-4D97-AF65-F5344CB8AC3E}">
        <p14:creationId xmlns:p14="http://schemas.microsoft.com/office/powerpoint/2010/main" val="3113058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A17653F-B9FD-EBEA-13E7-DBCA17D928C0}"/>
              </a:ext>
            </a:extLst>
          </p:cNvPr>
          <p:cNvSpPr>
            <a:spLocks noGrp="1"/>
          </p:cNvSpPr>
          <p:nvPr>
            <p:ph type="body" sz="quarter" idx="13"/>
          </p:nvPr>
        </p:nvSpPr>
        <p:spPr/>
        <p:txBody>
          <a:bodyPr/>
          <a:lstStyle/>
          <a:p>
            <a:r>
              <a:rPr lang="en-US" dirty="0"/>
              <a:t>Keep it simple to start: Keep track of your spending on paper or in a note on your phone.</a:t>
            </a:r>
          </a:p>
        </p:txBody>
      </p:sp>
      <p:sp>
        <p:nvSpPr>
          <p:cNvPr id="5" name="Text Placeholder 4">
            <a:extLst>
              <a:ext uri="{FF2B5EF4-FFF2-40B4-BE49-F238E27FC236}">
                <a16:creationId xmlns:a16="http://schemas.microsoft.com/office/drawing/2014/main" id="{30D4A35C-46BE-8E1F-7520-196686097B73}"/>
              </a:ext>
            </a:extLst>
          </p:cNvPr>
          <p:cNvSpPr>
            <a:spLocks noGrp="1"/>
          </p:cNvSpPr>
          <p:nvPr>
            <p:ph type="body" sz="quarter" idx="12"/>
          </p:nvPr>
        </p:nvSpPr>
        <p:spPr/>
        <p:txBody>
          <a:bodyPr/>
          <a:lstStyle/>
          <a:p>
            <a:r>
              <a:rPr lang="en-US" dirty="0"/>
              <a:t>How should I keep track?</a:t>
            </a:r>
          </a:p>
        </p:txBody>
      </p:sp>
      <p:pic>
        <p:nvPicPr>
          <p:cNvPr id="8" name="Picture Placeholder 7" descr="A person holding a phone looking at budget onscreen&#10;">
            <a:extLst>
              <a:ext uri="{FF2B5EF4-FFF2-40B4-BE49-F238E27FC236}">
                <a16:creationId xmlns:a16="http://schemas.microsoft.com/office/drawing/2014/main" id="{7173B07B-DDA4-0C2F-A7A6-7CED9428030C}"/>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584140" y="1585695"/>
            <a:ext cx="2962257" cy="2961445"/>
          </a:xfrm>
        </p:spPr>
      </p:pic>
      <p:sp>
        <p:nvSpPr>
          <p:cNvPr id="4" name="Content Placeholder 3">
            <a:extLst>
              <a:ext uri="{FF2B5EF4-FFF2-40B4-BE49-F238E27FC236}">
                <a16:creationId xmlns:a16="http://schemas.microsoft.com/office/drawing/2014/main" id="{147E3C92-CC83-8588-8CD1-44B3648DA47B}"/>
              </a:ext>
            </a:extLst>
          </p:cNvPr>
          <p:cNvSpPr>
            <a:spLocks noGrp="1"/>
          </p:cNvSpPr>
          <p:nvPr>
            <p:ph idx="1"/>
          </p:nvPr>
        </p:nvSpPr>
        <p:spPr>
          <a:xfrm>
            <a:off x="952500" y="1714499"/>
            <a:ext cx="5029200" cy="4462463"/>
          </a:xfrm>
        </p:spPr>
        <p:txBody>
          <a:bodyPr/>
          <a:lstStyle/>
          <a:p>
            <a:pPr marL="0" indent="0">
              <a:buNone/>
            </a:pPr>
            <a:r>
              <a:rPr lang="en-US" dirty="0"/>
              <a:t>Start by keeping track when you </a:t>
            </a:r>
            <a:r>
              <a:rPr lang="en-US" dirty="0">
                <a:highlight>
                  <a:srgbClr val="DFE96C"/>
                </a:highlight>
              </a:rPr>
              <a:t>receive</a:t>
            </a:r>
            <a:r>
              <a:rPr lang="en-US" dirty="0"/>
              <a:t> or </a:t>
            </a:r>
            <a:r>
              <a:rPr lang="en-US" dirty="0">
                <a:highlight>
                  <a:srgbClr val="DFE96C"/>
                </a:highlight>
              </a:rPr>
              <a:t>spend</a:t>
            </a:r>
            <a:r>
              <a:rPr lang="en-US" dirty="0"/>
              <a:t> money.</a:t>
            </a:r>
          </a:p>
          <a:p>
            <a:pPr marL="0" indent="0">
              <a:buNone/>
            </a:pPr>
            <a:r>
              <a:rPr lang="en-US" dirty="0"/>
              <a:t>Make a note of </a:t>
            </a:r>
            <a:r>
              <a:rPr lang="en-US" dirty="0">
                <a:highlight>
                  <a:srgbClr val="DFE96C"/>
                </a:highlight>
              </a:rPr>
              <a:t>every purchase you make</a:t>
            </a:r>
            <a:r>
              <a:rPr lang="en-US" dirty="0"/>
              <a:t> for a month to see how much you spend.</a:t>
            </a:r>
          </a:p>
        </p:txBody>
      </p:sp>
      <p:sp>
        <p:nvSpPr>
          <p:cNvPr id="2" name="Title 1">
            <a:extLst>
              <a:ext uri="{FF2B5EF4-FFF2-40B4-BE49-F238E27FC236}">
                <a16:creationId xmlns:a16="http://schemas.microsoft.com/office/drawing/2014/main" id="{F1594299-FA35-FB3F-5D01-DCF4DCABD03C}"/>
              </a:ext>
            </a:extLst>
          </p:cNvPr>
          <p:cNvSpPr>
            <a:spLocks noGrp="1"/>
          </p:cNvSpPr>
          <p:nvPr>
            <p:ph type="title"/>
          </p:nvPr>
        </p:nvSpPr>
        <p:spPr/>
        <p:txBody>
          <a:bodyPr/>
          <a:lstStyle/>
          <a:p>
            <a:r>
              <a:rPr lang="en-US" dirty="0"/>
              <a:t>Let’s get a budget going!</a:t>
            </a:r>
          </a:p>
        </p:txBody>
      </p:sp>
    </p:spTree>
    <p:extLst>
      <p:ext uri="{BB962C8B-B14F-4D97-AF65-F5344CB8AC3E}">
        <p14:creationId xmlns:p14="http://schemas.microsoft.com/office/powerpoint/2010/main" val="1290208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C646DC9-3F74-9F20-8E42-54F400822A8E}"/>
              </a:ext>
            </a:extLst>
          </p:cNvPr>
          <p:cNvGrpSpPr/>
          <p:nvPr/>
        </p:nvGrpSpPr>
        <p:grpSpPr>
          <a:xfrm>
            <a:off x="5453960" y="1714499"/>
            <a:ext cx="5193163" cy="3875291"/>
            <a:chOff x="5453960" y="1714499"/>
            <a:chExt cx="5193163" cy="3875291"/>
          </a:xfrm>
        </p:grpSpPr>
        <p:sp>
          <p:nvSpPr>
            <p:cNvPr id="4" name="TextBox 3">
              <a:extLst>
                <a:ext uri="{FF2B5EF4-FFF2-40B4-BE49-F238E27FC236}">
                  <a16:creationId xmlns:a16="http://schemas.microsoft.com/office/drawing/2014/main" id="{9785A56B-126D-6EBD-B490-3BD175CD9359}"/>
                </a:ext>
              </a:extLst>
            </p:cNvPr>
            <p:cNvSpPr txBox="1"/>
            <p:nvPr/>
          </p:nvSpPr>
          <p:spPr>
            <a:xfrm>
              <a:off x="5453961" y="1714499"/>
              <a:ext cx="4304402" cy="711001"/>
            </a:xfrm>
            <a:prstGeom prst="rect">
              <a:avLst/>
            </a:prstGeom>
            <a:noFill/>
          </p:spPr>
          <p:txBody>
            <a:bodyPr wrap="square" lIns="0" tIns="0" rIns="0" bIns="0" rtlCol="0">
              <a:noAutofit/>
            </a:bodyPr>
            <a:lstStyle/>
            <a:p>
              <a:r>
                <a:rPr lang="en-US" sz="2000" b="1" dirty="0">
                  <a:solidFill>
                    <a:srgbClr val="335B6F"/>
                  </a:solidFill>
                  <a:latin typeface="DM Sans 14pt" pitchFamily="2" charset="77"/>
                </a:rPr>
                <a:t>Example of tracking some </a:t>
              </a:r>
              <a:br>
                <a:rPr lang="en-US" sz="2000" b="1" dirty="0">
                  <a:solidFill>
                    <a:srgbClr val="335B6F"/>
                  </a:solidFill>
                  <a:latin typeface="DM Sans 14pt" pitchFamily="2" charset="77"/>
                </a:rPr>
              </a:br>
              <a:r>
                <a:rPr lang="en-US" sz="2000" b="1" dirty="0">
                  <a:solidFill>
                    <a:srgbClr val="335B6F"/>
                  </a:solidFill>
                  <a:latin typeface="DM Sans 14pt" pitchFamily="2" charset="77"/>
                </a:rPr>
                <a:t>family expenses:</a:t>
              </a:r>
            </a:p>
          </p:txBody>
        </p:sp>
        <p:pic>
          <p:nvPicPr>
            <p:cNvPr id="10" name="Picture 9">
              <a:extLst>
                <a:ext uri="{FF2B5EF4-FFF2-40B4-BE49-F238E27FC236}">
                  <a16:creationId xmlns:a16="http://schemas.microsoft.com/office/drawing/2014/main" id="{4C44F78E-705B-47F1-505A-0CF68F2D766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53960" y="4541989"/>
              <a:ext cx="434855" cy="434855"/>
            </a:xfrm>
            <a:prstGeom prst="rect">
              <a:avLst/>
            </a:prstGeom>
          </p:spPr>
        </p:pic>
        <p:pic>
          <p:nvPicPr>
            <p:cNvPr id="5" name="Picture 4">
              <a:extLst>
                <a:ext uri="{FF2B5EF4-FFF2-40B4-BE49-F238E27FC236}">
                  <a16:creationId xmlns:a16="http://schemas.microsoft.com/office/drawing/2014/main" id="{EC511F67-42AD-BEE6-38D9-6936A59523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53960" y="3929042"/>
              <a:ext cx="434855" cy="434855"/>
            </a:xfrm>
            <a:prstGeom prst="rect">
              <a:avLst/>
            </a:prstGeom>
          </p:spPr>
        </p:pic>
        <p:pic>
          <p:nvPicPr>
            <p:cNvPr id="6" name="Picture 5">
              <a:extLst>
                <a:ext uri="{FF2B5EF4-FFF2-40B4-BE49-F238E27FC236}">
                  <a16:creationId xmlns:a16="http://schemas.microsoft.com/office/drawing/2014/main" id="{B5926C2E-9D4D-EA9A-C5EF-A13786111AB9}"/>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5453960" y="3316095"/>
              <a:ext cx="434855" cy="434855"/>
            </a:xfrm>
            <a:prstGeom prst="rect">
              <a:avLst/>
            </a:prstGeom>
          </p:spPr>
        </p:pic>
        <p:pic>
          <p:nvPicPr>
            <p:cNvPr id="7" name="Picture 6">
              <a:extLst>
                <a:ext uri="{FF2B5EF4-FFF2-40B4-BE49-F238E27FC236}">
                  <a16:creationId xmlns:a16="http://schemas.microsoft.com/office/drawing/2014/main" id="{3FEA63C0-D46D-FDFF-D64F-B0A27DA7D0BF}"/>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5453960" y="2703148"/>
              <a:ext cx="434855" cy="434855"/>
            </a:xfrm>
            <a:prstGeom prst="rect">
              <a:avLst/>
            </a:prstGeom>
          </p:spPr>
        </p:pic>
        <p:sp>
          <p:nvSpPr>
            <p:cNvPr id="8" name="TextBox 7">
              <a:extLst>
                <a:ext uri="{FF2B5EF4-FFF2-40B4-BE49-F238E27FC236}">
                  <a16:creationId xmlns:a16="http://schemas.microsoft.com/office/drawing/2014/main" id="{9BDC67F1-9209-F4EA-3CE6-840E37490D05}"/>
                </a:ext>
              </a:extLst>
            </p:cNvPr>
            <p:cNvSpPr txBox="1"/>
            <p:nvPr/>
          </p:nvSpPr>
          <p:spPr>
            <a:xfrm>
              <a:off x="5966749" y="2554087"/>
              <a:ext cx="4680374" cy="3035703"/>
            </a:xfrm>
            <a:prstGeom prst="rect">
              <a:avLst/>
            </a:prstGeom>
            <a:noFill/>
          </p:spPr>
          <p:txBody>
            <a:bodyPr wrap="square" numCol="1" rtlCol="0">
              <a:spAutoFit/>
            </a:bodyPr>
            <a:lstStyle/>
            <a:p>
              <a:pPr>
                <a:lnSpc>
                  <a:spcPct val="160000"/>
                </a:lnSpc>
                <a:spcAft>
                  <a:spcPts val="800"/>
                </a:spcAft>
                <a:tabLst>
                  <a:tab pos="3200400" algn="l"/>
                </a:tabLst>
              </a:pPr>
              <a:r>
                <a:rPr lang="en-US" sz="2100" dirty="0">
                  <a:solidFill>
                    <a:srgbClr val="335B6F"/>
                  </a:solidFill>
                  <a:latin typeface="DM Sans 14pt" pitchFamily="2" charset="77"/>
                </a:rPr>
                <a:t>Mortgage	$2,000</a:t>
              </a:r>
            </a:p>
            <a:p>
              <a:pPr>
                <a:lnSpc>
                  <a:spcPct val="160000"/>
                </a:lnSpc>
                <a:spcAft>
                  <a:spcPts val="800"/>
                </a:spcAft>
                <a:tabLst>
                  <a:tab pos="3200400" algn="l"/>
                </a:tabLst>
              </a:pPr>
              <a:r>
                <a:rPr lang="en-US" sz="2100" dirty="0">
                  <a:solidFill>
                    <a:srgbClr val="335B6F"/>
                  </a:solidFill>
                  <a:latin typeface="DM Sans 14pt" pitchFamily="2" charset="77"/>
                </a:rPr>
                <a:t>Utilities and internet	$260</a:t>
              </a:r>
            </a:p>
            <a:p>
              <a:pPr>
                <a:lnSpc>
                  <a:spcPct val="160000"/>
                </a:lnSpc>
                <a:spcAft>
                  <a:spcPts val="800"/>
                </a:spcAft>
                <a:tabLst>
                  <a:tab pos="3200400" algn="l"/>
                </a:tabLst>
              </a:pPr>
              <a:r>
                <a:rPr lang="en-US" sz="2100" dirty="0">
                  <a:solidFill>
                    <a:srgbClr val="335B6F"/>
                  </a:solidFill>
                  <a:latin typeface="DM Sans 14pt" pitchFamily="2" charset="77"/>
                </a:rPr>
                <a:t>Groceries and meals out	$400</a:t>
              </a:r>
            </a:p>
            <a:p>
              <a:pPr>
                <a:lnSpc>
                  <a:spcPct val="160000"/>
                </a:lnSpc>
                <a:spcAft>
                  <a:spcPts val="800"/>
                </a:spcAft>
                <a:tabLst>
                  <a:tab pos="3200400" algn="l"/>
                </a:tabLst>
              </a:pPr>
              <a:r>
                <a:rPr lang="en-US" sz="2100" dirty="0">
                  <a:solidFill>
                    <a:srgbClr val="335B6F"/>
                  </a:solidFill>
                  <a:latin typeface="DM Sans 14pt" pitchFamily="2" charset="77"/>
                </a:rPr>
                <a:t>Gas and car payment	$375</a:t>
              </a:r>
            </a:p>
            <a:p>
              <a:pPr>
                <a:lnSpc>
                  <a:spcPct val="160000"/>
                </a:lnSpc>
                <a:spcAft>
                  <a:spcPts val="800"/>
                </a:spcAft>
                <a:tabLst>
                  <a:tab pos="3200400" algn="l"/>
                </a:tabLst>
              </a:pPr>
              <a:r>
                <a:rPr lang="en-US" sz="2100" b="1" dirty="0">
                  <a:solidFill>
                    <a:srgbClr val="335B6F"/>
                  </a:solidFill>
                  <a:latin typeface="DM Sans 14pt" pitchFamily="2" charset="77"/>
                </a:rPr>
                <a:t>Total	$3,035</a:t>
              </a:r>
              <a:r>
                <a:rPr lang="en-US" sz="2100" dirty="0">
                  <a:solidFill>
                    <a:srgbClr val="335B6F"/>
                  </a:solidFill>
                  <a:latin typeface="DM Sans 14pt" pitchFamily="2" charset="77"/>
                </a:rPr>
                <a:t> </a:t>
              </a:r>
            </a:p>
          </p:txBody>
        </p:sp>
      </p:grpSp>
      <p:sp>
        <p:nvSpPr>
          <p:cNvPr id="3" name="Content Placeholder 2">
            <a:extLst>
              <a:ext uri="{FF2B5EF4-FFF2-40B4-BE49-F238E27FC236}">
                <a16:creationId xmlns:a16="http://schemas.microsoft.com/office/drawing/2014/main" id="{4CC48797-5D36-CFBF-0C2E-A80DEEC95A9B}"/>
              </a:ext>
            </a:extLst>
          </p:cNvPr>
          <p:cNvSpPr>
            <a:spLocks noGrp="1"/>
          </p:cNvSpPr>
          <p:nvPr>
            <p:ph idx="1"/>
          </p:nvPr>
        </p:nvSpPr>
        <p:spPr>
          <a:xfrm>
            <a:off x="952500" y="1714499"/>
            <a:ext cx="3633788" cy="4462463"/>
          </a:xfrm>
        </p:spPr>
        <p:txBody>
          <a:bodyPr/>
          <a:lstStyle/>
          <a:p>
            <a:pPr marL="0" indent="0">
              <a:buNone/>
            </a:pPr>
            <a:r>
              <a:rPr lang="en-US" dirty="0"/>
              <a:t>Use that information to help </a:t>
            </a:r>
            <a:r>
              <a:rPr lang="en-US" dirty="0">
                <a:highlight>
                  <a:srgbClr val="DFE96C"/>
                </a:highlight>
              </a:rPr>
              <a:t>plan next month’s budget</a:t>
            </a:r>
            <a:r>
              <a:rPr lang="en-US" dirty="0"/>
              <a:t>.</a:t>
            </a:r>
          </a:p>
          <a:p>
            <a:pPr marL="0" indent="0">
              <a:buNone/>
            </a:pPr>
            <a:r>
              <a:rPr lang="en-US" dirty="0"/>
              <a:t>Your goal should be to have money left over each month for </a:t>
            </a:r>
            <a:r>
              <a:rPr lang="en-US" dirty="0">
                <a:highlight>
                  <a:srgbClr val="DFE96C"/>
                </a:highlight>
              </a:rPr>
              <a:t>savings</a:t>
            </a:r>
            <a:r>
              <a:rPr lang="en-US" dirty="0"/>
              <a:t>. </a:t>
            </a:r>
          </a:p>
          <a:p>
            <a:endParaRPr lang="en-US" dirty="0"/>
          </a:p>
          <a:p>
            <a:endParaRPr lang="en-US" dirty="0"/>
          </a:p>
        </p:txBody>
      </p:sp>
      <p:sp>
        <p:nvSpPr>
          <p:cNvPr id="2" name="Title 1">
            <a:extLst>
              <a:ext uri="{FF2B5EF4-FFF2-40B4-BE49-F238E27FC236}">
                <a16:creationId xmlns:a16="http://schemas.microsoft.com/office/drawing/2014/main" id="{07CEB938-ED74-E96A-88D0-E7CD900C84DF}"/>
              </a:ext>
            </a:extLst>
          </p:cNvPr>
          <p:cNvSpPr>
            <a:spLocks noGrp="1"/>
          </p:cNvSpPr>
          <p:nvPr>
            <p:ph type="title"/>
          </p:nvPr>
        </p:nvSpPr>
        <p:spPr/>
        <p:txBody>
          <a:bodyPr/>
          <a:lstStyle/>
          <a:p>
            <a:r>
              <a:rPr lang="en-US" dirty="0"/>
              <a:t>Let’s get a budget going!</a:t>
            </a:r>
          </a:p>
        </p:txBody>
      </p:sp>
    </p:spTree>
    <p:extLst>
      <p:ext uri="{BB962C8B-B14F-4D97-AF65-F5344CB8AC3E}">
        <p14:creationId xmlns:p14="http://schemas.microsoft.com/office/powerpoint/2010/main" val="189096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Illustration of a hand holding a coin over a stack of coins and arrow">
            <a:extLst>
              <a:ext uri="{FF2B5EF4-FFF2-40B4-BE49-F238E27FC236}">
                <a16:creationId xmlns:a16="http://schemas.microsoft.com/office/drawing/2014/main" id="{606E3F62-C694-9993-7111-6D6C33CB5EEA}"/>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407586" y="2654452"/>
            <a:ext cx="1233580" cy="1210220"/>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16" name="Group 15">
            <a:extLst>
              <a:ext uri="{FF2B5EF4-FFF2-40B4-BE49-F238E27FC236}">
                <a16:creationId xmlns:a16="http://schemas.microsoft.com/office/drawing/2014/main" id="{9F58F7D7-9739-887D-7FE0-37B0FCC1A7FA}"/>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C0D86B30-5FA9-62CF-60A4-140EBB1C2FD7}"/>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7719C3A-3E88-BE96-6BC1-94909100B15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B14944D6-F1AF-AEAA-D735-2565B1DB818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8" name="Picture 27" descr="Illustration of a stack of money">
            <a:extLst>
              <a:ext uri="{FF2B5EF4-FFF2-40B4-BE49-F238E27FC236}">
                <a16:creationId xmlns:a16="http://schemas.microsoft.com/office/drawing/2014/main" id="{5C0EEABF-8F10-A3B7-32EC-DF23A3160341}"/>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672474" y="2938802"/>
            <a:ext cx="1402338" cy="644457"/>
          </a:xfrm>
          <a:prstGeom prst="rect">
            <a:avLst/>
          </a:prstGeom>
        </p:spPr>
      </p:pic>
      <p:grpSp>
        <p:nvGrpSpPr>
          <p:cNvPr id="12" name="Group 11">
            <a:extLst>
              <a:ext uri="{FF2B5EF4-FFF2-40B4-BE49-F238E27FC236}">
                <a16:creationId xmlns:a16="http://schemas.microsoft.com/office/drawing/2014/main" id="{DE86F0B0-BF2D-1328-0DC0-3A58CD9F89E0}"/>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91A7D536-9522-ED9B-1CA3-499571008FA2}"/>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3A7A7EB4-1F39-ED2F-3425-67B3D5FA1EE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8B9321CC-B05D-F490-07FA-8DF49155443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CD74AE95-217D-B998-D700-567059BB233B}"/>
              </a:ext>
            </a:extLst>
          </p:cNvPr>
          <p:cNvSpPr>
            <a:spLocks noGrp="1"/>
          </p:cNvSpPr>
          <p:nvPr>
            <p:ph idx="1"/>
          </p:nvPr>
        </p:nvSpPr>
        <p:spPr/>
        <p:txBody>
          <a:bodyPr/>
          <a:lstStyle/>
          <a:p>
            <a:r>
              <a:rPr lang="en-US" dirty="0"/>
              <a:t>Margo is 17 years old and wants to </a:t>
            </a:r>
            <a:r>
              <a:rPr lang="en-US" dirty="0">
                <a:highlight>
                  <a:srgbClr val="DFE96C"/>
                </a:highlight>
              </a:rPr>
              <a:t>start a budget</a:t>
            </a:r>
            <a:r>
              <a:rPr lang="en-US" dirty="0"/>
              <a:t>.</a:t>
            </a:r>
          </a:p>
        </p:txBody>
      </p:sp>
      <p:pic>
        <p:nvPicPr>
          <p:cNvPr id="7" name="Picture 6" descr="Illustration of a person sitting cross legged with a wallet, credit cards, phone, shopping bag and coins in the background">
            <a:extLst>
              <a:ext uri="{FF2B5EF4-FFF2-40B4-BE49-F238E27FC236}">
                <a16:creationId xmlns:a16="http://schemas.microsoft.com/office/drawing/2014/main" id="{DE30456B-F42B-7F5F-0910-704127F2776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53461" y="1987013"/>
            <a:ext cx="2485076" cy="2269108"/>
          </a:xfrm>
          <a:prstGeom prst="rect">
            <a:avLst/>
          </a:prstGeom>
        </p:spPr>
      </p:pic>
      <p:sp>
        <p:nvSpPr>
          <p:cNvPr id="2" name="Title 1">
            <a:extLst>
              <a:ext uri="{FF2B5EF4-FFF2-40B4-BE49-F238E27FC236}">
                <a16:creationId xmlns:a16="http://schemas.microsoft.com/office/drawing/2014/main" id="{2839D49F-8665-C267-035F-FDC63C17C32A}"/>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2214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7B779-0181-58D7-E328-78687B0B734F}"/>
            </a:ext>
          </a:extLst>
        </p:cNvPr>
        <p:cNvGrpSpPr/>
        <p:nvPr/>
      </p:nvGrpSpPr>
      <p:grpSpPr>
        <a:xfrm>
          <a:off x="0" y="0"/>
          <a:ext cx="0" cy="0"/>
          <a:chOff x="0" y="0"/>
          <a:chExt cx="0" cy="0"/>
        </a:xfrm>
      </p:grpSpPr>
      <p:pic>
        <p:nvPicPr>
          <p:cNvPr id="5" name="Picture 4" descr="Illustration of shopping bags">
            <a:extLst>
              <a:ext uri="{FF2B5EF4-FFF2-40B4-BE49-F238E27FC236}">
                <a16:creationId xmlns:a16="http://schemas.microsoft.com/office/drawing/2014/main" id="{D10021EE-FF70-3696-9265-F3752303B1A6}"/>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315755" y="2591929"/>
            <a:ext cx="1413125" cy="1242284"/>
          </a:xfrm>
          <a:prstGeom prst="rect">
            <a:avLst/>
          </a:prstGeom>
        </p:spPr>
      </p:pic>
      <p:grpSp>
        <p:nvGrpSpPr>
          <p:cNvPr id="16" name="Group 15">
            <a:extLst>
              <a:ext uri="{FF2B5EF4-FFF2-40B4-BE49-F238E27FC236}">
                <a16:creationId xmlns:a16="http://schemas.microsoft.com/office/drawing/2014/main" id="{7A743956-5EC7-16AE-B9B3-7CFCE43D551C}"/>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F35CC1D8-A8F6-771C-4120-F125F33A7F3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C766A82F-8C31-796D-F709-9042D6503F0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71C48FF0-1A7D-B019-2F47-304211318C3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 coin over a stack of coins and arrow">
            <a:extLst>
              <a:ext uri="{FF2B5EF4-FFF2-40B4-BE49-F238E27FC236}">
                <a16:creationId xmlns:a16="http://schemas.microsoft.com/office/drawing/2014/main" id="{87320D76-B016-1A95-F10A-71DB03DDF84B}"/>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756853" y="2654452"/>
            <a:ext cx="1233580" cy="1210220"/>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12" name="Group 11">
            <a:extLst>
              <a:ext uri="{FF2B5EF4-FFF2-40B4-BE49-F238E27FC236}">
                <a16:creationId xmlns:a16="http://schemas.microsoft.com/office/drawing/2014/main" id="{56C7274A-062A-99A9-7FCC-9454EE451CE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07E3E0E1-C48A-BE19-DE83-FF1EF1A3F0A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519EEF55-7C2E-E603-1718-5DCEC490996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018BD474-79A9-FDB4-8A9C-606FD97E07B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9B193A4A-1795-31AA-B8E7-9367D0ADA343}"/>
              </a:ext>
            </a:extLst>
          </p:cNvPr>
          <p:cNvSpPr>
            <a:spLocks noGrp="1"/>
          </p:cNvSpPr>
          <p:nvPr>
            <p:ph idx="1"/>
          </p:nvPr>
        </p:nvSpPr>
        <p:spPr/>
        <p:txBody>
          <a:bodyPr/>
          <a:lstStyle/>
          <a:p>
            <a:r>
              <a:rPr lang="en-US" dirty="0"/>
              <a:t>She earns about </a:t>
            </a:r>
            <a:r>
              <a:rPr lang="en-US" dirty="0">
                <a:highlight>
                  <a:srgbClr val="DFE96C"/>
                </a:highlight>
              </a:rPr>
              <a:t>$200 a week</a:t>
            </a:r>
            <a:r>
              <a:rPr lang="en-US" dirty="0"/>
              <a:t> through her</a:t>
            </a:r>
            <a:br>
              <a:rPr lang="en-US" dirty="0"/>
            </a:br>
            <a:r>
              <a:rPr lang="en-US" dirty="0"/>
              <a:t>job as a cashier.</a:t>
            </a:r>
          </a:p>
        </p:txBody>
      </p:sp>
      <p:pic>
        <p:nvPicPr>
          <p:cNvPr id="22" name="Picture 21" descr="Illustration of a stack of money">
            <a:extLst>
              <a:ext uri="{FF2B5EF4-FFF2-40B4-BE49-F238E27FC236}">
                <a16:creationId xmlns:a16="http://schemas.microsoft.com/office/drawing/2014/main" id="{CC60A3A7-DDBF-23FB-6C33-2A44F83C916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95176" y="2775475"/>
            <a:ext cx="2385605" cy="1096326"/>
          </a:xfrm>
          <a:prstGeom prst="rect">
            <a:avLst/>
          </a:prstGeom>
        </p:spPr>
      </p:pic>
      <p:grpSp>
        <p:nvGrpSpPr>
          <p:cNvPr id="8" name="Group 7">
            <a:extLst>
              <a:ext uri="{FF2B5EF4-FFF2-40B4-BE49-F238E27FC236}">
                <a16:creationId xmlns:a16="http://schemas.microsoft.com/office/drawing/2014/main" id="{B7020C47-A2C0-0240-3D0F-FFB5FA52EBAD}"/>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C0728FED-E0AE-A3F8-3F8C-7D243EFB814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ECCE1D47-7A6B-1236-4E43-9946E135E0F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D1467B85-D4B9-1087-DB5B-AD7D6C7F03B8}"/>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4" name="Picture 3" descr="Illustration of a person sitting cross legged with a wallet, credit cards, phone, shopping bag and coins in the background">
            <a:extLst>
              <a:ext uri="{FF2B5EF4-FFF2-40B4-BE49-F238E27FC236}">
                <a16:creationId xmlns:a16="http://schemas.microsoft.com/office/drawing/2014/main" id="{2E000596-EB2B-0D8B-2B93-7B683610618C}"/>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p:blipFill>
        <p:spPr>
          <a:xfrm>
            <a:off x="2133374" y="2629757"/>
            <a:ext cx="1333191" cy="1217328"/>
          </a:xfrm>
          <a:prstGeom prst="rect">
            <a:avLst/>
          </a:prstGeom>
        </p:spPr>
      </p:pic>
      <p:sp>
        <p:nvSpPr>
          <p:cNvPr id="2" name="Title 1">
            <a:extLst>
              <a:ext uri="{FF2B5EF4-FFF2-40B4-BE49-F238E27FC236}">
                <a16:creationId xmlns:a16="http://schemas.microsoft.com/office/drawing/2014/main" id="{40CB7314-E626-D4C9-A842-7E7C4C7AA330}"/>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373520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2"/>
</p:tagLst>
</file>

<file path=ppt/theme/theme1.xml><?xml version="1.0" encoding="utf-8"?>
<a:theme xmlns:a="http://schemas.openxmlformats.org/drawingml/2006/main" name="Office Theme">
  <a:themeElements>
    <a:clrScheme name="Hand on Banking">
      <a:dk1>
        <a:srgbClr val="000000"/>
      </a:dk1>
      <a:lt1>
        <a:srgbClr val="FFFFFF"/>
      </a:lt1>
      <a:dk2>
        <a:srgbClr val="1C4800"/>
      </a:dk2>
      <a:lt2>
        <a:srgbClr val="50BBBD"/>
      </a:lt2>
      <a:accent1>
        <a:srgbClr val="335C6F"/>
      </a:accent1>
      <a:accent2>
        <a:srgbClr val="D6F5F3"/>
      </a:accent2>
      <a:accent3>
        <a:srgbClr val="DFE96C"/>
      </a:accent3>
      <a:accent4>
        <a:srgbClr val="0E8789"/>
      </a:accent4>
      <a:accent5>
        <a:srgbClr val="FF691B"/>
      </a:accent5>
      <a:accent6>
        <a:srgbClr val="C3D214"/>
      </a:accent6>
      <a:hlink>
        <a:srgbClr val="0E8789"/>
      </a:hlink>
      <a:folHlink>
        <a:srgbClr val="FF691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2200" dirty="0">
            <a:solidFill>
              <a:schemeClr val="accent1"/>
            </a:solidFill>
            <a:latin typeface="DM Sans 14pt" pitchFamily="2" charset="77"/>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CAB33008C52A4D96EEF64CBF960425" ma:contentTypeVersion="13" ma:contentTypeDescription="Create a new document." ma:contentTypeScope="" ma:versionID="7d1465f168e02f5698cbabc76ee91276">
  <xsd:schema xmlns:xsd="http://www.w3.org/2001/XMLSchema" xmlns:xs="http://www.w3.org/2001/XMLSchema" xmlns:p="http://schemas.microsoft.com/office/2006/metadata/properties" xmlns:ns2="bf1e4ce9-c82d-4b1f-b382-3339a5800fe3" xmlns:ns3="c115091d-318f-48c7-945b-81e9afa18044" targetNamespace="http://schemas.microsoft.com/office/2006/metadata/properties" ma:root="true" ma:fieldsID="25bc7f586145f7c05553483a57623064" ns2:_="" ns3:_="">
    <xsd:import namespace="bf1e4ce9-c82d-4b1f-b382-3339a5800fe3"/>
    <xsd:import namespace="c115091d-318f-48c7-945b-81e9afa180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1e4ce9-c82d-4b1f-b382-3339a5800f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63636ca-1ab4-4f97-9e78-4e9d02c5475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15091d-318f-48c7-945b-81e9afa180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4207f4f-c49a-440b-8bda-11b337373db5}" ma:internalName="TaxCatchAll" ma:showField="CatchAllData" ma:web="c115091d-318f-48c7-945b-81e9afa180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115091d-318f-48c7-945b-81e9afa18044" xsi:nil="true"/>
    <lcf76f155ced4ddcb4097134ff3c332f xmlns="bf1e4ce9-c82d-4b1f-b382-3339a5800fe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B194F9-FEEC-44F7-9FD1-6AB00E0AEC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1e4ce9-c82d-4b1f-b382-3339a5800fe3"/>
    <ds:schemaRef ds:uri="c115091d-318f-48c7-945b-81e9afa18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9BA726-F489-4B0F-8C36-69344AA52955}">
  <ds:schemaRefs>
    <ds:schemaRef ds:uri="http://schemas.microsoft.com/office/2006/metadata/properties"/>
    <ds:schemaRef ds:uri="http://purl.org/dc/elements/1.1/"/>
    <ds:schemaRef ds:uri="http://purl.org/dc/terms/"/>
    <ds:schemaRef ds:uri="http://schemas.openxmlformats.org/package/2006/metadata/core-properties"/>
    <ds:schemaRef ds:uri="c115091d-318f-48c7-945b-81e9afa18044"/>
    <ds:schemaRef ds:uri="http://www.w3.org/XML/1998/namespace"/>
    <ds:schemaRef ds:uri="http://schemas.microsoft.com/office/2006/documentManagement/types"/>
    <ds:schemaRef ds:uri="http://schemas.microsoft.com/office/infopath/2007/PartnerControls"/>
    <ds:schemaRef ds:uri="bf1e4ce9-c82d-4b1f-b382-3339a5800fe3"/>
    <ds:schemaRef ds:uri="http://purl.org/dc/dcmitype/"/>
  </ds:schemaRefs>
</ds:datastoreItem>
</file>

<file path=customXml/itemProps3.xml><?xml version="1.0" encoding="utf-8"?>
<ds:datastoreItem xmlns:ds="http://schemas.openxmlformats.org/officeDocument/2006/customXml" ds:itemID="{073EF43C-00A2-44ED-9A5A-54770EB53D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13610</TotalTime>
  <Words>5230</Words>
  <Application>Microsoft Macintosh PowerPoint</Application>
  <PresentationFormat>Widescreen</PresentationFormat>
  <Paragraphs>539</Paragraphs>
  <Slides>38</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Aptos</vt:lpstr>
      <vt:lpstr>Arial</vt:lpstr>
      <vt:lpstr>DM Sans 14pt</vt:lpstr>
      <vt:lpstr>DM Sans 14pt SemiBold</vt:lpstr>
      <vt:lpstr>PT Serif</vt:lpstr>
      <vt:lpstr>Symbol</vt:lpstr>
      <vt:lpstr>Office Theme</vt:lpstr>
      <vt:lpstr>Spending  and saving</vt:lpstr>
      <vt:lpstr>What we’ll talk about</vt:lpstr>
      <vt:lpstr>Let’s talk about the  money you earn</vt:lpstr>
      <vt:lpstr>What is a budget? A budget is a plan for your money.</vt:lpstr>
      <vt:lpstr>Why you should  create a budget  </vt:lpstr>
      <vt:lpstr>Let’s get a budget going!</vt:lpstr>
      <vt:lpstr>Let’s get a budget going!</vt:lpstr>
      <vt:lpstr>Hands on example: Building a budget </vt:lpstr>
      <vt:lpstr>Hands on example: Building a budget </vt:lpstr>
      <vt:lpstr>Hands on example: Building a budget </vt:lpstr>
      <vt:lpstr>Hands on example: Building a budget </vt:lpstr>
      <vt:lpstr>Hands on example: Building a budget </vt:lpstr>
      <vt:lpstr>Your goal: Don’t spend it all!</vt:lpstr>
      <vt:lpstr>Let’s talk!</vt:lpstr>
      <vt:lpstr>5 questions to ask yourself before you buy something</vt:lpstr>
      <vt:lpstr>Hands on example: Need vs. want</vt:lpstr>
      <vt:lpstr>Hands on example: Need vs. want</vt:lpstr>
      <vt:lpstr>Hands on example: Need vs. want</vt:lpstr>
      <vt:lpstr>Hands on example: Need vs. want</vt:lpstr>
      <vt:lpstr>Needs vs. wants</vt:lpstr>
      <vt:lpstr>Needs vs. wants</vt:lpstr>
      <vt:lpstr>Quiz time!</vt:lpstr>
      <vt:lpstr>Quiz time!</vt:lpstr>
      <vt:lpstr>Quiz time!</vt:lpstr>
      <vt:lpstr>Let’s talk!</vt:lpstr>
      <vt:lpstr>And another question</vt:lpstr>
      <vt:lpstr>Tips for saving  for a big purchase</vt:lpstr>
      <vt:lpstr>How to make  saving automatic</vt:lpstr>
      <vt:lpstr>How to get the most  from a savings account</vt:lpstr>
      <vt:lpstr>How compounding works</vt:lpstr>
      <vt:lpstr>How compounding works</vt:lpstr>
      <vt:lpstr>How compounding works</vt:lpstr>
      <vt:lpstr>Quiz time!</vt:lpstr>
      <vt:lpstr>Quiz time!</vt:lpstr>
      <vt:lpstr>Quiz time!</vt:lpstr>
      <vt:lpstr>Quiz time!</vt:lpstr>
      <vt:lpstr>Quiz time!</vt:lpstr>
      <vt:lpstr>Where to keep learning about finance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Josh Johnson</dc:creator>
  <cp:keywords/>
  <dc:description/>
  <cp:lastModifiedBy>Brian Fiske</cp:lastModifiedBy>
  <cp:revision>186</cp:revision>
  <cp:lastPrinted>2025-04-24T21:53:39Z</cp:lastPrinted>
  <dcterms:created xsi:type="dcterms:W3CDTF">2024-11-25T17:00:50Z</dcterms:created>
  <dcterms:modified xsi:type="dcterms:W3CDTF">2025-05-01T18:27:32Z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c9bcd-f315-4c3b-87a0-7682e230e7e4_Enabled">
    <vt:lpwstr>true</vt:lpwstr>
  </property>
  <property fmtid="{D5CDD505-2E9C-101B-9397-08002B2CF9AE}" pid="3" name="MSIP_Label_1f9c9bcd-f315-4c3b-87a0-7682e230e7e4_SetDate">
    <vt:lpwstr>2025-01-06T03:27:39Z</vt:lpwstr>
  </property>
  <property fmtid="{D5CDD505-2E9C-101B-9397-08002B2CF9AE}" pid="4" name="MSIP_Label_1f9c9bcd-f315-4c3b-87a0-7682e230e7e4_Method">
    <vt:lpwstr>Privileged</vt:lpwstr>
  </property>
  <property fmtid="{D5CDD505-2E9C-101B-9397-08002B2CF9AE}" pid="5" name="MSIP_Label_1f9c9bcd-f315-4c3b-87a0-7682e230e7e4_Name">
    <vt:lpwstr>Internal Use</vt:lpwstr>
  </property>
  <property fmtid="{D5CDD505-2E9C-101B-9397-08002B2CF9AE}" pid="6" name="MSIP_Label_1f9c9bcd-f315-4c3b-87a0-7682e230e7e4_SiteId">
    <vt:lpwstr>e122af3c-4c68-4e49-9c52-4ae1e25e91ae</vt:lpwstr>
  </property>
  <property fmtid="{D5CDD505-2E9C-101B-9397-08002B2CF9AE}" pid="7" name="MSIP_Label_1f9c9bcd-f315-4c3b-87a0-7682e230e7e4_ActionId">
    <vt:lpwstr>e18095ca-83fc-4e3e-a31f-be0f8bb0319a</vt:lpwstr>
  </property>
  <property fmtid="{D5CDD505-2E9C-101B-9397-08002B2CF9AE}" pid="8" name="MSIP_Label_1f9c9bcd-f315-4c3b-87a0-7682e230e7e4_ContentBits">
    <vt:lpwstr>0</vt:lpwstr>
  </property>
  <property fmtid="{D5CDD505-2E9C-101B-9397-08002B2CF9AE}" pid="9" name="ArticulateGUID">
    <vt:lpwstr>E12AF98F-B875-4610-84E1-D7688831AA43</vt:lpwstr>
  </property>
  <property fmtid="{D5CDD505-2E9C-101B-9397-08002B2CF9AE}" pid="10" name="ArticulatePath">
    <vt:lpwstr>HOB - Presentation - What Banks Can Do for You - Middle and High School_R2_legal BW comments</vt:lpwstr>
  </property>
  <property fmtid="{D5CDD505-2E9C-101B-9397-08002B2CF9AE}" pid="11" name="ContentTypeId">
    <vt:lpwstr>0x01010079CAB33008C52A4D96EEF64CBF960425</vt:lpwstr>
  </property>
  <property fmtid="{D5CDD505-2E9C-101B-9397-08002B2CF9AE}" pid="12" name="MediaServiceImageTags">
    <vt:lpwstr/>
  </property>
</Properties>
</file>