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4"/>
  </p:sldMasterIdLst>
  <p:notesMasterIdLst>
    <p:notesMasterId r:id="rId40"/>
  </p:notesMasterIdLst>
  <p:sldIdLst>
    <p:sldId id="434" r:id="rId5"/>
    <p:sldId id="435" r:id="rId6"/>
    <p:sldId id="524" r:id="rId7"/>
    <p:sldId id="525" r:id="rId8"/>
    <p:sldId id="527" r:id="rId9"/>
    <p:sldId id="530" r:id="rId10"/>
    <p:sldId id="528" r:id="rId11"/>
    <p:sldId id="531" r:id="rId12"/>
    <p:sldId id="532" r:id="rId13"/>
    <p:sldId id="533" r:id="rId14"/>
    <p:sldId id="482" r:id="rId15"/>
    <p:sldId id="483" r:id="rId16"/>
    <p:sldId id="484" r:id="rId17"/>
    <p:sldId id="485" r:id="rId18"/>
    <p:sldId id="486" r:id="rId19"/>
    <p:sldId id="548" r:id="rId20"/>
    <p:sldId id="535" r:id="rId21"/>
    <p:sldId id="536" r:id="rId22"/>
    <p:sldId id="537" r:id="rId23"/>
    <p:sldId id="538" r:id="rId24"/>
    <p:sldId id="539" r:id="rId25"/>
    <p:sldId id="540" r:id="rId26"/>
    <p:sldId id="541" r:id="rId27"/>
    <p:sldId id="542" r:id="rId28"/>
    <p:sldId id="543" r:id="rId29"/>
    <p:sldId id="544" r:id="rId30"/>
    <p:sldId id="546" r:id="rId31"/>
    <p:sldId id="547" r:id="rId32"/>
    <p:sldId id="508" r:id="rId33"/>
    <p:sldId id="509" r:id="rId34"/>
    <p:sldId id="510" r:id="rId35"/>
    <p:sldId id="513" r:id="rId36"/>
    <p:sldId id="514" r:id="rId37"/>
    <p:sldId id="516" r:id="rId38"/>
    <p:sldId id="517" r:id="rId39"/>
  </p:sldIdLst>
  <p:sldSz cx="12192000" cy="6858000"/>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279907-1AB5-8B04-4507-FADBBC72A0BB}" name="Brian Fiske" initials="BF" userId="Brian Fiske" providerId="None"/>
  <p188:author id="{67E48E0C-FA79-282A-C45B-705CA1AAD119}" name="Ryan Sullivan" initials="" userId="S::ryan.sullivan@paceco.com::8c0f1c1b-5a1d-41dc-8172-32306e179e16" providerId="AD"/>
  <p188:author id="{DA97622E-5477-8997-ABF4-70728B902ABE}" name="Ellis Harman" initials="" userId="S::ellis.harman@paceco.com::9aa1f1be-24d8-4f37-bbc9-43ffc96b175d" providerId="AD"/>
  <p188:author id="{829A7B50-57F5-8D02-FBC6-FFCE48C0E3B5}" name="Annemarie Tankersley" initials="" userId="S::annemarie.tankersley@paceco.com::81122f53-0e09-42dd-ac09-d0d33beae836" providerId="AD"/>
  <p188:author id="{C5F37171-774A-4F6E-8EBF-9594D12DEFD8}" name="Josh Johnson" initials="" userId="S::josh.johnson@paceco.com::587288b8-4aa3-4c73-b61a-4ac8ff153cf8" providerId="AD"/>
  <p188:author id="{4C18C69B-933D-AFF9-5CA2-EE5463AC61B5}" name="Liz Olech" initials="LO" userId="S::Liz@departmentc.com::fe9f73e2-3368-49f0-b87e-e6d5c4c3dc93" providerId="AD"/>
  <p188:author id="{20B9C89B-D721-7A06-D237-B27B9549DF7E}" name="Wallace, Bonnie J" initials="BW" userId="S::bonnie.wallace@wellsfargo.com::aca0fa15-0c16-49f9-abbc-7e676f0bfe20" providerId="AD"/>
  <p188:author id="{0B5177D6-04D9-5B3D-2489-ACAD2B37B9FE}" name="Michael Meder" initials="" userId="S::michael.meder@paceco.com::1b339ae4-55ae-4fed-9448-e307f236df6e" providerId="AD"/>
  <p188:author id="{317B8EDA-091B-692F-10D7-8207944963E8}" name="Bendixen, Stacie A." initials="SB" userId="S::Stacie.A.Bendixen@wellsfargo.com::698840ef-b525-4155-9ab0-c0c06c6a244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96C"/>
    <a:srgbClr val="F9F8F5"/>
    <a:srgbClr val="FAF8F5"/>
    <a:srgbClr val="FF691B"/>
    <a:srgbClr val="335B6F"/>
    <a:srgbClr val="0E8789"/>
    <a:srgbClr val="D9E8E5"/>
    <a:srgbClr val="E6F0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42" autoAdjust="0"/>
    <p:restoredTop sz="67325" autoAdjust="0"/>
  </p:normalViewPr>
  <p:slideViewPr>
    <p:cSldViewPr snapToGrid="0">
      <p:cViewPr varScale="1">
        <p:scale>
          <a:sx n="130" d="100"/>
          <a:sy n="130" d="100"/>
        </p:scale>
        <p:origin x="3016" y="176"/>
      </p:cViewPr>
      <p:guideLst/>
    </p:cSldViewPr>
  </p:slideViewPr>
  <p:outlineViewPr>
    <p:cViewPr>
      <p:scale>
        <a:sx n="33" d="100"/>
        <a:sy n="33" d="100"/>
      </p:scale>
      <p:origin x="0" y="0"/>
    </p:cViewPr>
  </p:outlineViewPr>
  <p:notesTextViewPr>
    <p:cViewPr>
      <p:scale>
        <a:sx n="105" d="100"/>
        <a:sy n="105" d="100"/>
      </p:scale>
      <p:origin x="0" y="0"/>
    </p:cViewPr>
  </p:notesTextViewPr>
  <p:notesViewPr>
    <p:cSldViewPr snapToGrid="0">
      <p:cViewPr varScale="1">
        <p:scale>
          <a:sx n="118" d="100"/>
          <a:sy n="118" d="100"/>
        </p:scale>
        <p:origin x="4576" y="21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tags" Target="tags/tag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335C6F"/>
            </a:solidFill>
            <a:ln>
              <a:noFill/>
            </a:ln>
          </c:spPr>
          <c:dPt>
            <c:idx val="0"/>
            <c:bubble3D val="0"/>
            <c:spPr>
              <a:solidFill>
                <a:srgbClr val="335C6F"/>
              </a:solidFill>
              <a:ln w="19050">
                <a:noFill/>
              </a:ln>
              <a:effectLst/>
            </c:spPr>
            <c:extLst>
              <c:ext xmlns:c16="http://schemas.microsoft.com/office/drawing/2014/chart" uri="{C3380CC4-5D6E-409C-BE32-E72D297353CC}">
                <c16:uniqueId val="{00000001-895C-7B40-AF37-6C42D9977A00}"/>
              </c:ext>
            </c:extLst>
          </c:dPt>
          <c:dPt>
            <c:idx val="1"/>
            <c:bubble3D val="0"/>
            <c:spPr>
              <a:solidFill>
                <a:srgbClr val="0E8789"/>
              </a:solidFill>
              <a:ln w="19050">
                <a:noFill/>
              </a:ln>
              <a:effectLst/>
            </c:spPr>
            <c:extLst>
              <c:ext xmlns:c16="http://schemas.microsoft.com/office/drawing/2014/chart" uri="{C3380CC4-5D6E-409C-BE32-E72D297353CC}">
                <c16:uniqueId val="{00000003-895C-7B40-AF37-6C42D9977A00}"/>
              </c:ext>
            </c:extLst>
          </c:dPt>
          <c:cat>
            <c:strRef>
              <c:f>Sheet1!$A$2:$A$3</c:f>
              <c:strCache>
                <c:ptCount val="2"/>
                <c:pt idx="0">
                  <c:v>Can</c:v>
                </c:pt>
                <c:pt idx="1">
                  <c:v>Cant</c:v>
                </c:pt>
              </c:strCache>
            </c:strRef>
          </c:cat>
          <c:val>
            <c:numRef>
              <c:f>Sheet1!$B$2:$B$3</c:f>
              <c:numCache>
                <c:formatCode>General</c:formatCode>
                <c:ptCount val="2"/>
                <c:pt idx="0">
                  <c:v>63</c:v>
                </c:pt>
                <c:pt idx="1">
                  <c:v>37</c:v>
                </c:pt>
              </c:numCache>
            </c:numRef>
          </c:val>
          <c:extLst>
            <c:ext xmlns:c16="http://schemas.microsoft.com/office/drawing/2014/chart" uri="{C3380CC4-5D6E-409C-BE32-E72D297353CC}">
              <c16:uniqueId val="{00000004-895C-7B40-AF37-6C42D9977A00}"/>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DM Sans 14pt" pitchFamily="2"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DM Sans 14pt" pitchFamily="2" charset="77"/>
              </a:defRPr>
            </a:lvl1pPr>
          </a:lstStyle>
          <a:p>
            <a:fld id="{EF0BC26A-DE73-5146-9E43-5B76E5120D95}" type="datetimeFigureOut">
              <a:rPr lang="en-US" smtClean="0"/>
              <a:pPr/>
              <a:t>5/1/25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DM Sans 14pt"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DM Sans 14pt" pitchFamily="2" charset="77"/>
              </a:defRPr>
            </a:lvl1pPr>
          </a:lstStyle>
          <a:p>
            <a:fld id="{D1FAD281-2645-F444-92DF-A66E3942A68D}" type="slidenum">
              <a:rPr lang="en-US" smtClean="0"/>
              <a:pPr/>
              <a:t>‹#›</a:t>
            </a:fld>
            <a:endParaRPr lang="en-US" dirty="0"/>
          </a:p>
        </p:txBody>
      </p:sp>
    </p:spTree>
    <p:extLst>
      <p:ext uri="{BB962C8B-B14F-4D97-AF65-F5344CB8AC3E}">
        <p14:creationId xmlns:p14="http://schemas.microsoft.com/office/powerpoint/2010/main" val="507251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DM Sans 14pt" pitchFamily="2" charset="77"/>
        <a:ea typeface="+mn-ea"/>
        <a:cs typeface="+mn-cs"/>
      </a:defRPr>
    </a:lvl1pPr>
    <a:lvl2pPr marL="457200" algn="l" defTabSz="914400" rtl="0" eaLnBrk="1" latinLnBrk="0" hangingPunct="1">
      <a:defRPr sz="1200" b="0" i="0" kern="1200">
        <a:solidFill>
          <a:schemeClr val="tx1"/>
        </a:solidFill>
        <a:latin typeface="DM Sans 14pt" pitchFamily="2" charset="77"/>
        <a:ea typeface="+mn-ea"/>
        <a:cs typeface="+mn-cs"/>
      </a:defRPr>
    </a:lvl2pPr>
    <a:lvl3pPr marL="914400" algn="l" defTabSz="914400" rtl="0" eaLnBrk="1" latinLnBrk="0" hangingPunct="1">
      <a:defRPr sz="1200" b="0" i="0" kern="1200">
        <a:solidFill>
          <a:schemeClr val="tx1"/>
        </a:solidFill>
        <a:latin typeface="DM Sans 14pt" pitchFamily="2" charset="77"/>
        <a:ea typeface="+mn-ea"/>
        <a:cs typeface="+mn-cs"/>
      </a:defRPr>
    </a:lvl3pPr>
    <a:lvl4pPr marL="1371600" algn="l" defTabSz="914400" rtl="0" eaLnBrk="1" latinLnBrk="0" hangingPunct="1">
      <a:defRPr sz="1200" b="0" i="0" kern="1200">
        <a:solidFill>
          <a:schemeClr val="tx1"/>
        </a:solidFill>
        <a:latin typeface="DM Sans 14pt" pitchFamily="2" charset="77"/>
        <a:ea typeface="+mn-ea"/>
        <a:cs typeface="+mn-cs"/>
      </a:defRPr>
    </a:lvl4pPr>
    <a:lvl5pPr marL="1828800" algn="l" defTabSz="914400" rtl="0" eaLnBrk="1" latinLnBrk="0" hangingPunct="1">
      <a:defRPr sz="1200" b="0" i="0" kern="1200">
        <a:solidFill>
          <a:schemeClr val="tx1"/>
        </a:solidFill>
        <a:latin typeface="DM Sans 14pt"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ATTENTION SPEAKER!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dirty="0">
                <a:solidFill>
                  <a:srgbClr val="3F3F3F"/>
                </a:solidFill>
                <a:effectLst/>
                <a:latin typeface="Arial" panose="020B0604020202020204" pitchFamily="34" charset="0"/>
                <a:ea typeface="Aptos" panose="020B0004020202020204" pitchFamily="34" charset="0"/>
                <a:cs typeface="Times New Roman" panose="02020603050405020304" pitchFamily="18" charset="0"/>
              </a:rPr>
              <a:t>Please do not change any of the content on the slides!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1" dirty="0">
              <a:solidFill>
                <a:srgbClr val="3F3F3F"/>
              </a:solidFill>
              <a:effectLst/>
              <a:latin typeface="Arial" panose="020B06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dirty="0">
                <a:solidFill>
                  <a:srgbClr val="3F3F3F"/>
                </a:solidFill>
                <a:effectLst/>
                <a:latin typeface="Arial" panose="020B0604020202020204" pitchFamily="34" charset="0"/>
                <a:ea typeface="Aptos" panose="020B0004020202020204" pitchFamily="34" charset="0"/>
                <a:cs typeface="Times New Roman" panose="02020603050405020304" pitchFamily="18" charset="0"/>
              </a:rPr>
              <a:t>Please share in Presenter Mode/Slide Show Mode because there are animations and transitions to help emphasize points and help keep your audience engaged.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1" dirty="0">
              <a:solidFill>
                <a:srgbClr val="3F3F3F"/>
              </a:solidFill>
              <a:effectLst/>
              <a:latin typeface="Arial" panose="020B06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dirty="0">
                <a:solidFill>
                  <a:srgbClr val="3F3F3F"/>
                </a:solidFill>
                <a:effectLst/>
                <a:latin typeface="Arial" panose="020B0604020202020204" pitchFamily="34" charset="0"/>
                <a:ea typeface="Aptos" panose="020B0004020202020204" pitchFamily="34" charset="0"/>
                <a:cs typeface="Times New Roman" panose="02020603050405020304" pitchFamily="18" charset="0"/>
              </a:rPr>
              <a:t>Practice your presentation in advance </a:t>
            </a:r>
            <a:r>
              <a:rPr lang="en-US" sz="1200" b="0" i="1" dirty="0">
                <a:solidFill>
                  <a:srgbClr val="3F3F3F"/>
                </a:solidFill>
                <a:effectLst/>
                <a:latin typeface="Arial" panose="020B0604020202020204" pitchFamily="34" charset="0"/>
                <a:ea typeface="Aptos" panose="020B0004020202020204" pitchFamily="34" charset="0"/>
                <a:cs typeface="Times New Roman" panose="02020603050405020304" pitchFamily="18" charset="0"/>
              </a:rPr>
              <a:t>to make sure you know how the slide transitions work, especially for the quizzes.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dirty="0">
              <a:solidFill>
                <a:srgbClr val="3F3F3F"/>
              </a:solidFill>
              <a:effectLst/>
              <a:latin typeface="Arial" panose="020B06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Each slide includes voiceover notes to help you, but reviewing and practicing the entire presentation before sharing it with an audience will help you prepare. </a:t>
            </a:r>
            <a:r>
              <a:rPr lang="en-US" sz="1000" i="1" dirty="0">
                <a:solidFill>
                  <a:srgbClr val="3F3F3F"/>
                </a:solidFill>
                <a:effectLst/>
                <a:latin typeface="Arial" panose="020B0604020202020204" pitchFamily="34" charset="0"/>
                <a:cs typeface="Times New Roman" panose="02020603050405020304" pitchFamily="18" charset="0"/>
              </a:rPr>
              <a:t>W</a:t>
            </a:r>
            <a:r>
              <a:rPr lang="en-US" sz="1000" i="1" dirty="0">
                <a:solidFill>
                  <a:srgbClr val="3F3F3F"/>
                </a:solidFill>
                <a:effectLst/>
                <a:latin typeface="Arial" panose="020B0604020202020204" pitchFamily="34" charset="0"/>
                <a:ea typeface="Aptos" panose="020B0004020202020204" pitchFamily="34" charset="0"/>
                <a:cs typeface="Times New Roman" panose="02020603050405020304" pitchFamily="18" charset="0"/>
              </a:rPr>
              <a:t>e suggest that you customize the voiceover notes to help you speak to your particular audience.</a:t>
            </a: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This presentation is all about the basics of spending and saving, which are the building blocks of learning how to manage your money. </a:t>
            </a:r>
          </a:p>
          <a:p>
            <a:endParaRPr lang="en-US" dirty="0"/>
          </a:p>
          <a:p>
            <a:r>
              <a:rPr lang="en-US" dirty="0"/>
              <a:t>Because the truth is, understanding the basics of managing money can really set you up for success in the future. This isn’t just about not spending all the money you get. It’s about knowing where your money goes so you can make decisions that help you get ahead. </a:t>
            </a:r>
          </a:p>
          <a:p>
            <a:endParaRPr lang="en-US" dirty="0"/>
          </a:p>
          <a:p>
            <a:r>
              <a:rPr lang="en-US" dirty="0"/>
              <a:t>Of course, we’ll cover a lot of information in this presentation. But another key thing to think about is the role a bank could play in how you manage your spending and saving. Bank accounts like checking and savings accounts can really simplify the process of knowing where your money goes. </a:t>
            </a:r>
          </a:p>
          <a:p>
            <a:endParaRPr lang="en-US" dirty="0"/>
          </a:p>
          <a:p>
            <a:r>
              <a:rPr lang="en-US" dirty="0"/>
              <a:t>But before we go too deep into that subject, let’s talk about spending and saving. </a:t>
            </a:r>
          </a:p>
        </p:txBody>
      </p:sp>
      <p:sp>
        <p:nvSpPr>
          <p:cNvPr id="4" name="Slide Number Placeholder 3"/>
          <p:cNvSpPr>
            <a:spLocks noGrp="1"/>
          </p:cNvSpPr>
          <p:nvPr>
            <p:ph type="sldNum" sz="quarter" idx="5"/>
          </p:nvPr>
        </p:nvSpPr>
        <p:spPr/>
        <p:txBody>
          <a:bodyPr/>
          <a:lstStyle/>
          <a:p>
            <a:fld id="{D1FAD281-2645-F444-92DF-A66E3942A68D}" type="slidenum">
              <a:rPr lang="en-US" smtClean="0"/>
              <a:pPr/>
              <a:t>1</a:t>
            </a:fld>
            <a:endParaRPr lang="en-US" dirty="0"/>
          </a:p>
        </p:txBody>
      </p:sp>
    </p:spTree>
    <p:extLst>
      <p:ext uri="{BB962C8B-B14F-4D97-AF65-F5344CB8AC3E}">
        <p14:creationId xmlns:p14="http://schemas.microsoft.com/office/powerpoint/2010/main" val="4068632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VOICEOVER FOR THIS SLIDE:</a:t>
            </a:r>
          </a:p>
          <a:p>
            <a:endParaRPr lang="en-US" dirty="0"/>
          </a:p>
          <a:p>
            <a:r>
              <a:rPr lang="en-US" dirty="0"/>
              <a:t>Use this information to plan for next month. Are there places you might be able to cut back on your spending, maybe by packing your lunch one day instead of eating out or canceling your Netflix subscription if you haven’t signed on in months? </a:t>
            </a:r>
          </a:p>
          <a:p>
            <a:endParaRPr lang="en-US" dirty="0"/>
          </a:p>
          <a:p>
            <a:r>
              <a:rPr lang="en-US" dirty="0"/>
              <a:t>Your goal should be to create a budget you can stick to and that ensures that you have money left over each month for savings. </a:t>
            </a:r>
          </a:p>
          <a:p>
            <a:endParaRPr lang="en-US" dirty="0"/>
          </a:p>
          <a:p>
            <a:r>
              <a:rPr lang="en-US" dirty="0"/>
              <a:t>But don’t get overwhelmed. It’s OK if your monthly savings start small. As you get more used to budgeting and managing your money, you can increase the amount you save over time.</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10</a:t>
            </a:fld>
            <a:endParaRPr lang="en-US" dirty="0"/>
          </a:p>
        </p:txBody>
      </p:sp>
    </p:spTree>
    <p:extLst>
      <p:ext uri="{BB962C8B-B14F-4D97-AF65-F5344CB8AC3E}">
        <p14:creationId xmlns:p14="http://schemas.microsoft.com/office/powerpoint/2010/main" val="14971527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indent="0">
              <a:buNone/>
            </a:pPr>
            <a:endParaRPr lang="en-US" sz="1200" dirty="0"/>
          </a:p>
          <a:p>
            <a:pPr marL="0" indent="0">
              <a:buNone/>
            </a:pPr>
            <a:r>
              <a:rPr lang="en-US" sz="1200" dirty="0"/>
              <a:t>Let’s go through an example of building a budget with the Barretts, a family with three young children. They want to create a budget so they can start working toward goals like saving for a family vacation.</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11</a:t>
            </a:fld>
            <a:endParaRPr lang="en-US" dirty="0"/>
          </a:p>
        </p:txBody>
      </p:sp>
    </p:spTree>
    <p:extLst>
      <p:ext uri="{BB962C8B-B14F-4D97-AF65-F5344CB8AC3E}">
        <p14:creationId xmlns:p14="http://schemas.microsoft.com/office/powerpoint/2010/main" val="5295708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A1D71-8A54-04A4-4686-75F730F792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F4AC8A-6E1B-10CA-C344-3A09A68BC2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7A23CD-EBEA-8424-AA1F-4DFFA6B6D91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[Presenter: Share the info that’s on the slide.]</a:t>
            </a:r>
          </a:p>
          <a:p>
            <a:endParaRPr lang="en-US" dirty="0"/>
          </a:p>
        </p:txBody>
      </p:sp>
      <p:sp>
        <p:nvSpPr>
          <p:cNvPr id="4" name="Slide Number Placeholder 3">
            <a:extLst>
              <a:ext uri="{FF2B5EF4-FFF2-40B4-BE49-F238E27FC236}">
                <a16:creationId xmlns:a16="http://schemas.microsoft.com/office/drawing/2014/main" id="{B4A7F4BB-D001-2FAA-36A8-D6949949D9B5}"/>
              </a:ext>
            </a:extLst>
          </p:cNvPr>
          <p:cNvSpPr>
            <a:spLocks noGrp="1"/>
          </p:cNvSpPr>
          <p:nvPr>
            <p:ph type="sldNum" sz="quarter" idx="5"/>
          </p:nvPr>
        </p:nvSpPr>
        <p:spPr/>
        <p:txBody>
          <a:bodyPr/>
          <a:lstStyle/>
          <a:p>
            <a:fld id="{D1FAD281-2645-F444-92DF-A66E3942A68D}" type="slidenum">
              <a:rPr lang="en-US" smtClean="0"/>
              <a:pPr/>
              <a:t>12</a:t>
            </a:fld>
            <a:endParaRPr lang="en-US" dirty="0"/>
          </a:p>
        </p:txBody>
      </p:sp>
    </p:spTree>
    <p:extLst>
      <p:ext uri="{BB962C8B-B14F-4D97-AF65-F5344CB8AC3E}">
        <p14:creationId xmlns:p14="http://schemas.microsoft.com/office/powerpoint/2010/main" val="3009269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58A11-C0BA-1720-4E71-C026138C03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47D2B2-3365-39EE-A279-17CE35750F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CABA15-BD5E-0CF9-9C23-0EC060DAC58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[Presenter: Share the info that’s on the slide.]</a:t>
            </a:r>
          </a:p>
          <a:p>
            <a:endParaRPr lang="en-US" dirty="0"/>
          </a:p>
        </p:txBody>
      </p:sp>
      <p:sp>
        <p:nvSpPr>
          <p:cNvPr id="4" name="Slide Number Placeholder 3">
            <a:extLst>
              <a:ext uri="{FF2B5EF4-FFF2-40B4-BE49-F238E27FC236}">
                <a16:creationId xmlns:a16="http://schemas.microsoft.com/office/drawing/2014/main" id="{4DF03E63-156F-9876-255E-210558CE222A}"/>
              </a:ext>
            </a:extLst>
          </p:cNvPr>
          <p:cNvSpPr>
            <a:spLocks noGrp="1"/>
          </p:cNvSpPr>
          <p:nvPr>
            <p:ph type="sldNum" sz="quarter" idx="5"/>
          </p:nvPr>
        </p:nvSpPr>
        <p:spPr/>
        <p:txBody>
          <a:bodyPr/>
          <a:lstStyle/>
          <a:p>
            <a:fld id="{D1FAD281-2645-F444-92DF-A66E3942A68D}" type="slidenum">
              <a:rPr lang="en-US" smtClean="0"/>
              <a:pPr/>
              <a:t>13</a:t>
            </a:fld>
            <a:endParaRPr lang="en-US" dirty="0"/>
          </a:p>
        </p:txBody>
      </p:sp>
    </p:spTree>
    <p:extLst>
      <p:ext uri="{BB962C8B-B14F-4D97-AF65-F5344CB8AC3E}">
        <p14:creationId xmlns:p14="http://schemas.microsoft.com/office/powerpoint/2010/main" val="41311697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7EE93-672F-34E2-D013-8E84D24B7E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E06CA5-6BB6-9EDC-5E37-302A074954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35A6EC-C1E6-2591-EB1A-3294B707D91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[Presenter: Share the info that’s on the slide.]</a:t>
            </a:r>
          </a:p>
          <a:p>
            <a:endParaRPr lang="en-US" dirty="0"/>
          </a:p>
        </p:txBody>
      </p:sp>
      <p:sp>
        <p:nvSpPr>
          <p:cNvPr id="4" name="Slide Number Placeholder 3">
            <a:extLst>
              <a:ext uri="{FF2B5EF4-FFF2-40B4-BE49-F238E27FC236}">
                <a16:creationId xmlns:a16="http://schemas.microsoft.com/office/drawing/2014/main" id="{385F22C3-0693-C37B-64EF-E24CDBB05D9F}"/>
              </a:ext>
            </a:extLst>
          </p:cNvPr>
          <p:cNvSpPr>
            <a:spLocks noGrp="1"/>
          </p:cNvSpPr>
          <p:nvPr>
            <p:ph type="sldNum" sz="quarter" idx="5"/>
          </p:nvPr>
        </p:nvSpPr>
        <p:spPr/>
        <p:txBody>
          <a:bodyPr/>
          <a:lstStyle/>
          <a:p>
            <a:fld id="{D1FAD281-2645-F444-92DF-A66E3942A68D}" type="slidenum">
              <a:rPr lang="en-US" smtClean="0"/>
              <a:pPr/>
              <a:t>14</a:t>
            </a:fld>
            <a:endParaRPr lang="en-US" dirty="0"/>
          </a:p>
        </p:txBody>
      </p:sp>
    </p:spTree>
    <p:extLst>
      <p:ext uri="{BB962C8B-B14F-4D97-AF65-F5344CB8AC3E}">
        <p14:creationId xmlns:p14="http://schemas.microsoft.com/office/powerpoint/2010/main" val="19181545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CE8F1-37C2-9762-535D-20C99D6E41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82CB6D-CDAC-5F90-5B73-542198B9C7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662F9A-CF20-D389-C622-AB2D42E0244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[Presenter: Share the info that’s on the slide.]</a:t>
            </a:r>
          </a:p>
          <a:p>
            <a:endParaRPr lang="en-US" dirty="0"/>
          </a:p>
          <a:p>
            <a:r>
              <a:rPr lang="en-US" dirty="0"/>
              <a:t>VOICEOVER FOR THIS SLIDE:</a:t>
            </a:r>
          </a:p>
          <a:p>
            <a:endParaRPr lang="en-US" dirty="0"/>
          </a:p>
          <a:p>
            <a:r>
              <a:rPr lang="en-US" b="0" dirty="0"/>
              <a:t>By budgeting for their regular expenses — like retirement savings, their car payment, and student loan payments — they can make sure they’ve got enough left over to contribute to their emergency fund and save for something fun, like a family vacation.</a:t>
            </a:r>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[Presenter: Pause for animation.]</a:t>
            </a:r>
          </a:p>
          <a:p>
            <a:endParaRPr lang="en-US" b="0" dirty="0"/>
          </a:p>
          <a:p>
            <a:r>
              <a:rPr lang="en-US" b="0" dirty="0"/>
              <a:t>When you know where each dollar you earn is going, it’s easier to prioritize your goals.</a:t>
            </a:r>
          </a:p>
          <a:p>
            <a:endParaRPr lang="en-US" dirty="0"/>
          </a:p>
        </p:txBody>
      </p:sp>
      <p:sp>
        <p:nvSpPr>
          <p:cNvPr id="4" name="Slide Number Placeholder 3">
            <a:extLst>
              <a:ext uri="{FF2B5EF4-FFF2-40B4-BE49-F238E27FC236}">
                <a16:creationId xmlns:a16="http://schemas.microsoft.com/office/drawing/2014/main" id="{9B0F8EA5-AF08-476B-DD3E-07A72FA40830}"/>
              </a:ext>
            </a:extLst>
          </p:cNvPr>
          <p:cNvSpPr>
            <a:spLocks noGrp="1"/>
          </p:cNvSpPr>
          <p:nvPr>
            <p:ph type="sldNum" sz="quarter" idx="5"/>
          </p:nvPr>
        </p:nvSpPr>
        <p:spPr/>
        <p:txBody>
          <a:bodyPr/>
          <a:lstStyle/>
          <a:p>
            <a:fld id="{D1FAD281-2645-F444-92DF-A66E3942A68D}" type="slidenum">
              <a:rPr lang="en-US" smtClean="0"/>
              <a:pPr/>
              <a:t>15</a:t>
            </a:fld>
            <a:endParaRPr lang="en-US" dirty="0"/>
          </a:p>
        </p:txBody>
      </p:sp>
    </p:spTree>
    <p:extLst>
      <p:ext uri="{BB962C8B-B14F-4D97-AF65-F5344CB8AC3E}">
        <p14:creationId xmlns:p14="http://schemas.microsoft.com/office/powerpoint/2010/main" val="35226245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VOICEOVER FOR THIS SLIDE:</a:t>
            </a:r>
          </a:p>
          <a:p>
            <a:endParaRPr lang="en-US" dirty="0"/>
          </a:p>
          <a:p>
            <a:r>
              <a:rPr lang="en-US" dirty="0"/>
              <a:t>As an adult, you have a lot of financial responsibilities: rent or a mortgage, utilities, child care, groceries … it can all add up quickly. </a:t>
            </a:r>
          </a:p>
          <a:p>
            <a:endParaRPr lang="en-US" dirty="0"/>
          </a:p>
          <a:p>
            <a:r>
              <a:rPr lang="en-US" dirty="0"/>
              <a:t>Some of those costs stay the same every month, and some you can estimate based on previous months.</a:t>
            </a:r>
          </a:p>
          <a:p>
            <a:endParaRPr lang="en-US" dirty="0"/>
          </a:p>
          <a:p>
            <a:r>
              <a:rPr lang="en-US" b="0" dirty="0"/>
              <a:t>For example, let’s say these are your monthly expenses:</a:t>
            </a:r>
          </a:p>
          <a:p>
            <a:endParaRPr lang="en-US" b="0" dirty="0"/>
          </a:p>
          <a:p>
            <a:pPr marL="171450" indent="-171450">
              <a:buFontTx/>
              <a:buChar char="-"/>
            </a:pPr>
            <a:r>
              <a:rPr lang="en-US" b="0" dirty="0"/>
              <a:t>Mortgage is $2,300</a:t>
            </a:r>
          </a:p>
          <a:p>
            <a:pPr marL="171450" indent="-171450">
              <a:buFontTx/>
              <a:buChar char="-"/>
            </a:pPr>
            <a:r>
              <a:rPr lang="en-US" b="0" dirty="0"/>
              <a:t>Car lease, gas, and insurance are $740</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dirty="0"/>
              <a:t>Groceries are $1,000</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dirty="0"/>
              <a:t>Utilities like gas and electric add up to $450</a:t>
            </a:r>
          </a:p>
          <a:p>
            <a:pPr marL="171450" indent="-171450">
              <a:buFontTx/>
              <a:buChar char="-"/>
            </a:pPr>
            <a:r>
              <a:rPr lang="en-US" b="0" dirty="0"/>
              <a:t>Day care is $1,300</a:t>
            </a:r>
          </a:p>
          <a:p>
            <a:pPr marL="171450" indent="-171450">
              <a:buFontTx/>
              <a:buChar char="-"/>
            </a:pPr>
            <a:r>
              <a:rPr lang="en-US" b="0" dirty="0"/>
              <a:t>Student loan payment is $200</a:t>
            </a:r>
          </a:p>
          <a:p>
            <a:pPr marL="171450" indent="-171450">
              <a:buFontTx/>
              <a:buChar char="-"/>
            </a:pPr>
            <a:r>
              <a:rPr lang="en-US" b="0" dirty="0"/>
              <a:t>Other expenses, including a family gym membership, dining out, extracurricular activities for your kids, and contributing to your emergency savings</a:t>
            </a:r>
          </a:p>
          <a:p>
            <a:endParaRPr lang="en-US" dirty="0"/>
          </a:p>
          <a:p>
            <a:r>
              <a:rPr lang="en-US" dirty="0"/>
              <a:t>When you add it all up, your total expenses for the month are $6,290.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16</a:t>
            </a:fld>
            <a:endParaRPr lang="en-US" dirty="0"/>
          </a:p>
        </p:txBody>
      </p:sp>
    </p:spTree>
    <p:extLst>
      <p:ext uri="{BB962C8B-B14F-4D97-AF65-F5344CB8AC3E}">
        <p14:creationId xmlns:p14="http://schemas.microsoft.com/office/powerpoint/2010/main" val="22746542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VOICEOVER FOR THIS SLIDE:</a:t>
            </a:r>
          </a:p>
          <a:p>
            <a:endParaRPr lang="en-US" dirty="0"/>
          </a:p>
          <a:p>
            <a:r>
              <a:rPr lang="en-US" dirty="0"/>
              <a:t>If your family’s total income for the month (after taxes and retirement contributions are deducted from your paycheck) is $6,750, you have $460 left over for “extras.”</a:t>
            </a:r>
          </a:p>
          <a:p>
            <a:endParaRPr lang="en-US" dirty="0"/>
          </a:p>
          <a:p>
            <a:r>
              <a:rPr lang="en-US" dirty="0"/>
              <a:t>When you budget with your financial goals in mind, you can decide the best way to use that leftover money, such as making “fun” purchases, like new clothes, or saving it for a specific purpose, like a vacation.</a:t>
            </a:r>
          </a:p>
        </p:txBody>
      </p:sp>
      <p:sp>
        <p:nvSpPr>
          <p:cNvPr id="4" name="Slide Number Placeholder 3"/>
          <p:cNvSpPr>
            <a:spLocks noGrp="1"/>
          </p:cNvSpPr>
          <p:nvPr>
            <p:ph type="sldNum" sz="quarter" idx="5"/>
          </p:nvPr>
        </p:nvSpPr>
        <p:spPr/>
        <p:txBody>
          <a:bodyPr/>
          <a:lstStyle/>
          <a:p>
            <a:fld id="{D1FAD281-2645-F444-92DF-A66E3942A68D}" type="slidenum">
              <a:rPr lang="en-US" smtClean="0"/>
              <a:pPr/>
              <a:t>17</a:t>
            </a:fld>
            <a:endParaRPr lang="en-US" dirty="0"/>
          </a:p>
        </p:txBody>
      </p:sp>
    </p:spTree>
    <p:extLst>
      <p:ext uri="{BB962C8B-B14F-4D97-AF65-F5344CB8AC3E}">
        <p14:creationId xmlns:p14="http://schemas.microsoft.com/office/powerpoint/2010/main" val="33526962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a:t>
            </a:r>
          </a:p>
          <a:p>
            <a:endParaRPr lang="en-US" dirty="0"/>
          </a:p>
          <a:p>
            <a:r>
              <a:rPr lang="en-US" dirty="0"/>
              <a:t>Your goal every month is to have money left over after all your essential expenses are covered. By spending less, you can save more, which will allow you to worry less (you will be able to cover unexpected expenses and hit money goals, as we talked about) and give you financial freedom. Living paycheck to paycheck — with no savings — can be stressful.</a:t>
            </a:r>
          </a:p>
          <a:p>
            <a:endParaRPr lang="en-US" dirty="0"/>
          </a:p>
          <a:p>
            <a:r>
              <a:rPr lang="en-US" b="0" i="0" dirty="0">
                <a:solidFill>
                  <a:srgbClr val="1F323F"/>
                </a:solidFill>
                <a:effectLst/>
                <a:latin typeface="Outfit"/>
              </a:rPr>
              <a:t>Having debt will impact your credit score, which is important when it comes to buying a car or home. If you’re overextended, you might be seen as a riskier borrower, so lenders may not want to give you a loan.</a:t>
            </a:r>
          </a:p>
          <a:p>
            <a:endParaRPr lang="en-US" b="0" i="0" dirty="0">
              <a:solidFill>
                <a:srgbClr val="1F323F"/>
              </a:solidFill>
              <a:effectLst/>
              <a:latin typeface="Outfit"/>
            </a:endParaRPr>
          </a:p>
          <a:p>
            <a:r>
              <a:rPr lang="en-US" b="0" i="0" dirty="0">
                <a:solidFill>
                  <a:srgbClr val="1F323F"/>
                </a:solidFill>
                <a:effectLst/>
                <a:latin typeface="Outfit"/>
              </a:rPr>
              <a:t>Debt from car loans, student loans, or mortgages isn’t a bad thing, but overall, you want to aim to be debt-free.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18</a:t>
            </a:fld>
            <a:endParaRPr lang="en-US" dirty="0"/>
          </a:p>
        </p:txBody>
      </p:sp>
    </p:spTree>
    <p:extLst>
      <p:ext uri="{BB962C8B-B14F-4D97-AF65-F5344CB8AC3E}">
        <p14:creationId xmlns:p14="http://schemas.microsoft.com/office/powerpoint/2010/main" val="17821183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[Ask:]</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Have you ever spent money on something and regretted it later?</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19</a:t>
            </a:fld>
            <a:endParaRPr lang="en-US" dirty="0"/>
          </a:p>
        </p:txBody>
      </p:sp>
    </p:spTree>
    <p:extLst>
      <p:ext uri="{BB962C8B-B14F-4D97-AF65-F5344CB8AC3E}">
        <p14:creationId xmlns:p14="http://schemas.microsoft.com/office/powerpoint/2010/main" val="1465840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Here are some of the topics we’ll be talking about today. We’ll start with some of the basics, which really starts with understanding what a budget is and how to create one. </a:t>
            </a:r>
          </a:p>
          <a:p>
            <a:endParaRPr lang="en-US" dirty="0"/>
          </a:p>
          <a:p>
            <a:r>
              <a:rPr lang="en-US" dirty="0"/>
              <a:t>We’ll talk about why it’s important to spend less than you earn. </a:t>
            </a:r>
          </a:p>
          <a:p>
            <a:endParaRPr lang="en-US" dirty="0"/>
          </a:p>
          <a:p>
            <a:r>
              <a:rPr lang="en-US" dirty="0"/>
              <a:t>We’ll look at how an emergency fund can help you be prepared for unexpected expenses like car repairs or medical bills. </a:t>
            </a:r>
          </a:p>
          <a:p>
            <a:endParaRPr lang="en-US" dirty="0"/>
          </a:p>
          <a:p>
            <a:r>
              <a:rPr lang="en-US" dirty="0"/>
              <a:t>We’ll discuss things like strategies to help you save for a big purchase. </a:t>
            </a:r>
          </a:p>
          <a:p>
            <a:endParaRPr lang="en-US" dirty="0"/>
          </a:p>
          <a:p>
            <a:r>
              <a:rPr lang="en-US" dirty="0"/>
              <a:t>We’ll also explain a bit about compound interest and how it can impact your ability to save. </a:t>
            </a:r>
          </a:p>
          <a:p>
            <a:endParaRPr lang="en-US" dirty="0"/>
          </a:p>
          <a:p>
            <a:r>
              <a:rPr lang="en-US" dirty="0"/>
              <a:t>And we’ll talk about where you can go to keep learning more about managing your money to reach financial stability.</a:t>
            </a:r>
          </a:p>
        </p:txBody>
      </p:sp>
      <p:sp>
        <p:nvSpPr>
          <p:cNvPr id="4" name="Slide Number Placeholder 3"/>
          <p:cNvSpPr>
            <a:spLocks noGrp="1"/>
          </p:cNvSpPr>
          <p:nvPr>
            <p:ph type="sldNum" sz="quarter" idx="5"/>
          </p:nvPr>
        </p:nvSpPr>
        <p:spPr/>
        <p:txBody>
          <a:bodyPr/>
          <a:lstStyle/>
          <a:p>
            <a:fld id="{D1FAD281-2645-F444-92DF-A66E3942A68D}" type="slidenum">
              <a:rPr lang="en-US" smtClean="0"/>
              <a:pPr/>
              <a:t>2</a:t>
            </a:fld>
            <a:endParaRPr lang="en-US" dirty="0"/>
          </a:p>
        </p:txBody>
      </p:sp>
    </p:spTree>
    <p:extLst>
      <p:ext uri="{BB962C8B-B14F-4D97-AF65-F5344CB8AC3E}">
        <p14:creationId xmlns:p14="http://schemas.microsoft.com/office/powerpoint/2010/main" val="8185187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Running through these questions can help you think through a purchase and hold back if you need to. What other questions could you ask yourself if you’re on the fence about buying something?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could also try to follow the five-day rule: If you’re thinking about making a purchase, wait five days to see if you’re still thinking about or needing the item you were going to buy. This is a great way to curb impulse purchases and can also be useful when shopping online. Leave the item in your virtual cart for a few days, and if you forget to come back and check out, you likely don’t need it and can save the money.</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20</a:t>
            </a:fld>
            <a:endParaRPr lang="en-US" dirty="0"/>
          </a:p>
        </p:txBody>
      </p:sp>
    </p:spTree>
    <p:extLst>
      <p:ext uri="{BB962C8B-B14F-4D97-AF65-F5344CB8AC3E}">
        <p14:creationId xmlns:p14="http://schemas.microsoft.com/office/powerpoint/2010/main" val="1556834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Budgeting is not just about cutting back on expenses and saving for a rainy day.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It’s also about aligning your spending with what you care about so you feel good about your spending and about taking control of your finances.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an example, let’s look at Katie and Matt. They like to travel and are always looking ahead to their next trip.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21</a:t>
            </a:fld>
            <a:endParaRPr lang="en-US" dirty="0"/>
          </a:p>
        </p:txBody>
      </p:sp>
    </p:spTree>
    <p:extLst>
      <p:ext uri="{BB962C8B-B14F-4D97-AF65-F5344CB8AC3E}">
        <p14:creationId xmlns:p14="http://schemas.microsoft.com/office/powerpoint/2010/main" val="33784780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a:t>
            </a:r>
          </a:p>
          <a:p>
            <a:endParaRPr lang="en-US" dirty="0"/>
          </a:p>
          <a:p>
            <a:r>
              <a:rPr lang="en-US" dirty="0"/>
              <a:t>They make sure to pay their monthly bills and save for retirement each month, but they know that they also want to be able to afford to travel. So they’ve started to adjust some of their spending, like cutting back on expenses, so they can save for that goal.</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22</a:t>
            </a:fld>
            <a:endParaRPr lang="en-US" dirty="0"/>
          </a:p>
        </p:txBody>
      </p:sp>
    </p:spTree>
    <p:extLst>
      <p:ext uri="{BB962C8B-B14F-4D97-AF65-F5344CB8AC3E}">
        <p14:creationId xmlns:p14="http://schemas.microsoft.com/office/powerpoint/2010/main" val="38344017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917C7-75E1-8864-C1AE-FC0DFBA270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18C607-99ED-4D45-5785-3F32E67B5F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6B2282-EBAA-42D6-F424-9D7C7D92B88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[Presenter: Share the info that’s on the slide.]</a:t>
            </a:r>
          </a:p>
          <a:p>
            <a:endParaRPr lang="en-US" dirty="0"/>
          </a:p>
        </p:txBody>
      </p:sp>
      <p:sp>
        <p:nvSpPr>
          <p:cNvPr id="4" name="Slide Number Placeholder 3">
            <a:extLst>
              <a:ext uri="{FF2B5EF4-FFF2-40B4-BE49-F238E27FC236}">
                <a16:creationId xmlns:a16="http://schemas.microsoft.com/office/drawing/2014/main" id="{1F199D9D-4EC7-2597-49F9-4EA0C4C0B807}"/>
              </a:ext>
            </a:extLst>
          </p:cNvPr>
          <p:cNvSpPr>
            <a:spLocks noGrp="1"/>
          </p:cNvSpPr>
          <p:nvPr>
            <p:ph type="sldNum" sz="quarter" idx="5"/>
          </p:nvPr>
        </p:nvSpPr>
        <p:spPr/>
        <p:txBody>
          <a:bodyPr/>
          <a:lstStyle/>
          <a:p>
            <a:fld id="{D1FAD281-2645-F444-92DF-A66E3942A68D}" type="slidenum">
              <a:rPr lang="en-US" smtClean="0"/>
              <a:pPr/>
              <a:t>23</a:t>
            </a:fld>
            <a:endParaRPr lang="en-US" dirty="0"/>
          </a:p>
        </p:txBody>
      </p:sp>
    </p:spTree>
    <p:extLst>
      <p:ext uri="{BB962C8B-B14F-4D97-AF65-F5344CB8AC3E}">
        <p14:creationId xmlns:p14="http://schemas.microsoft.com/office/powerpoint/2010/main" val="4153357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30A63-0B55-C7D4-7432-25C365050A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95A5C7-2F4E-04EC-4035-4126F9626D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58CD36-986E-0EC0-20C7-1F043189BC6F}"/>
              </a:ext>
            </a:extLst>
          </p:cNvPr>
          <p:cNvSpPr>
            <a:spLocks noGrp="1"/>
          </p:cNvSpPr>
          <p:nvPr>
            <p:ph type="body" idx="1"/>
          </p:nvPr>
        </p:nvSpPr>
        <p:spPr/>
        <p:txBody>
          <a:bodyPr/>
          <a:lstStyle/>
          <a:p>
            <a:r>
              <a:rPr lang="en-US" dirty="0"/>
              <a:t>VOICEOVER FOR THIS SLIDE: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[Presenter: Pause for animation.]</a:t>
            </a:r>
          </a:p>
          <a:p>
            <a:endParaRPr lang="en-US" dirty="0"/>
          </a:p>
          <a:p>
            <a:r>
              <a:rPr lang="en-US" b="0" dirty="0"/>
              <a:t>By budgeting for the things they value and want to prioritize, they can live the lifestyle they want without having to worry about their finances.</a:t>
            </a:r>
          </a:p>
          <a:p>
            <a:endParaRPr lang="en-US" dirty="0"/>
          </a:p>
        </p:txBody>
      </p:sp>
      <p:sp>
        <p:nvSpPr>
          <p:cNvPr id="4" name="Slide Number Placeholder 3">
            <a:extLst>
              <a:ext uri="{FF2B5EF4-FFF2-40B4-BE49-F238E27FC236}">
                <a16:creationId xmlns:a16="http://schemas.microsoft.com/office/drawing/2014/main" id="{1D4C97B5-6DF3-770B-FB42-9F5D5A6DF099}"/>
              </a:ext>
            </a:extLst>
          </p:cNvPr>
          <p:cNvSpPr>
            <a:spLocks noGrp="1"/>
          </p:cNvSpPr>
          <p:nvPr>
            <p:ph type="sldNum" sz="quarter" idx="5"/>
          </p:nvPr>
        </p:nvSpPr>
        <p:spPr/>
        <p:txBody>
          <a:bodyPr/>
          <a:lstStyle/>
          <a:p>
            <a:fld id="{D1FAD281-2645-F444-92DF-A66E3942A68D}" type="slidenum">
              <a:rPr lang="en-US" smtClean="0"/>
              <a:pPr/>
              <a:t>24</a:t>
            </a:fld>
            <a:endParaRPr lang="en-US" dirty="0"/>
          </a:p>
        </p:txBody>
      </p:sp>
    </p:spTree>
    <p:extLst>
      <p:ext uri="{BB962C8B-B14F-4D97-AF65-F5344CB8AC3E}">
        <p14:creationId xmlns:p14="http://schemas.microsoft.com/office/powerpoint/2010/main" val="5451240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VOICEOVER FOR THIS SLIDE:</a:t>
            </a:r>
          </a:p>
          <a:p>
            <a:endParaRPr lang="en-US" dirty="0"/>
          </a:p>
          <a:p>
            <a:r>
              <a:rPr lang="en-US" dirty="0"/>
              <a:t>To help ease financial stress, an emergency fund should be part of any budget. </a:t>
            </a:r>
          </a:p>
          <a:p>
            <a:endParaRPr lang="en-US" dirty="0"/>
          </a:p>
          <a:p>
            <a:r>
              <a:rPr lang="en-US" dirty="0"/>
              <a:t>That way, you can allocate money for your emergency savings each month so you’re prepared for the unexpected, like home repairs, medical bills, or loss of income. If you were to lose your job, would you be able to pay your bills while you looked for a new one? </a:t>
            </a:r>
          </a:p>
          <a:p>
            <a:endParaRPr lang="en-US" dirty="0"/>
          </a:p>
          <a:p>
            <a:r>
              <a:rPr lang="en-US" dirty="0"/>
              <a:t>A good rule of thumb is to have enough money saved to cover three to six months of living expenses. Multiply your monthly budget by three or six months and aim for that total. </a:t>
            </a:r>
          </a:p>
          <a:p>
            <a:endParaRPr lang="en-US" dirty="0"/>
          </a:p>
          <a:p>
            <a:r>
              <a:rPr lang="en-US" dirty="0"/>
              <a:t>Sometimes, that number can feel overwhelming. But it’s OK to start small. Set a smaller goal, like $1,000, and work toward that. Then keep adding to your emergency fund until you’ve reached your bigger goal.</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25</a:t>
            </a:fld>
            <a:endParaRPr lang="en-US" dirty="0"/>
          </a:p>
        </p:txBody>
      </p:sp>
    </p:spTree>
    <p:extLst>
      <p:ext uri="{BB962C8B-B14F-4D97-AF65-F5344CB8AC3E}">
        <p14:creationId xmlns:p14="http://schemas.microsoft.com/office/powerpoint/2010/main" val="30942885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VOICEOVER FOR THIS SLIDE:</a:t>
            </a:r>
          </a:p>
          <a:p>
            <a:endParaRPr lang="en-US" dirty="0"/>
          </a:p>
          <a:p>
            <a:r>
              <a:rPr lang="en-US" dirty="0"/>
              <a:t>Whether you’re trying to save for emergencies or for another financial goal, there are a few tried-and-true ways to efficiently save.</a:t>
            </a:r>
          </a:p>
          <a:p>
            <a:endParaRPr lang="en-US" dirty="0"/>
          </a:p>
          <a:p>
            <a:r>
              <a:rPr lang="en-US" b="1" dirty="0"/>
              <a:t>Set your goal and milestones. </a:t>
            </a:r>
            <a:r>
              <a:rPr lang="en-US" dirty="0"/>
              <a:t>Big goals can feel daunting, but if you set and celebrate milestones along the way, it can give you the motivation you need to keep going. For instance, you could try and save $500 for a car over three months. Then set another milestone to save another $500 over another three months.</a:t>
            </a:r>
          </a:p>
          <a:p>
            <a:endParaRPr lang="en-US" dirty="0"/>
          </a:p>
          <a:p>
            <a:r>
              <a:rPr lang="en-US" b="1" dirty="0"/>
              <a:t>Determine your budget.</a:t>
            </a:r>
            <a:r>
              <a:rPr lang="en-US" dirty="0"/>
              <a:t> Again, having a budget controls your spending so it doesn’t eat into your savings.</a:t>
            </a:r>
          </a:p>
          <a:p>
            <a:endParaRPr lang="en-US" dirty="0"/>
          </a:p>
          <a:p>
            <a:r>
              <a:rPr lang="en-US" b="1" dirty="0"/>
              <a:t>Avoid impulse purchases.</a:t>
            </a:r>
            <a:r>
              <a:rPr lang="en-US" dirty="0"/>
              <a:t> Make it a habit to avoid buying things you didn’t plan to buy — this is where the wait-a-week rule that we discussed earlier can really help. If you want the item in a week, it will still be there.</a:t>
            </a:r>
          </a:p>
          <a:p>
            <a:endParaRPr lang="en-US" dirty="0"/>
          </a:p>
          <a:p>
            <a:r>
              <a:rPr lang="en-US" b="1" dirty="0"/>
              <a:t>Set up checking and savings accounts.</a:t>
            </a:r>
            <a:r>
              <a:rPr lang="en-US" dirty="0"/>
              <a:t> Dividing your money will help you resist spending it all. Keep the money you want to save in your savings account so you aren’t tempted to spend it, and use your checking account to keep money you know you need for your bills and other expenses.</a:t>
            </a:r>
          </a:p>
          <a:p>
            <a:endParaRPr lang="en-US" dirty="0"/>
          </a:p>
          <a:p>
            <a:r>
              <a:rPr lang="en-US" b="1" dirty="0"/>
              <a:t>Automate your savings.</a:t>
            </a:r>
            <a:r>
              <a:rPr lang="en-US" dirty="0"/>
              <a:t> This can be done in your bank account app. Set up an automatic transfer to move money from checking to savings after each paycheck so you don’t even have to think about saving. </a:t>
            </a:r>
          </a:p>
          <a:p>
            <a:endParaRPr lang="en-US" b="1" dirty="0"/>
          </a:p>
          <a:p>
            <a:r>
              <a:rPr lang="en-US" b="1" dirty="0"/>
              <a:t>Use investment vehicles.</a:t>
            </a:r>
            <a:r>
              <a:rPr lang="en-US" dirty="0"/>
              <a:t> Many times, these accounts have tax benefits, so you can park your money there and watch it grow over time.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26</a:t>
            </a:fld>
            <a:endParaRPr lang="en-US" dirty="0"/>
          </a:p>
        </p:txBody>
      </p:sp>
    </p:spTree>
    <p:extLst>
      <p:ext uri="{BB962C8B-B14F-4D97-AF65-F5344CB8AC3E}">
        <p14:creationId xmlns:p14="http://schemas.microsoft.com/office/powerpoint/2010/main" val="31852558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VOICEOVER FOR THIS SLIDE:</a:t>
            </a:r>
          </a:p>
          <a:p>
            <a:endParaRPr lang="en-US" dirty="0"/>
          </a:p>
          <a:p>
            <a:r>
              <a:rPr lang="en-US" dirty="0"/>
              <a:t>Automating your savings is an easy way to make sure you’re saving — you don’t even have to think about it!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your employer offers it, get your paycheck deposited directly into your checking account. Then there’s no way you will lose or spend the money as it sits in your wallet. Y</a:t>
            </a:r>
            <a:r>
              <a:rPr lang="en-US" dirty="0">
                <a:solidFill>
                  <a:srgbClr val="3F3F3F"/>
                </a:solidFill>
                <a:effectLst/>
                <a:latin typeface="Helvetica" pitchFamily="2" charset="0"/>
              </a:rPr>
              <a:t>our employer might even provide the ability to split your direct deposit, so you can send a certain amount from each paycheck to your savings account and the rest to your checking account, for example.</a:t>
            </a:r>
            <a:endParaRPr lang="en-US" dirty="0"/>
          </a:p>
          <a:p>
            <a:endParaRPr lang="en-US" dirty="0"/>
          </a:p>
          <a:p>
            <a:r>
              <a:rPr lang="en-US" dirty="0"/>
              <a:t>If that isn’t offered by your employer, you can use your bank’s tools to set up an automatic transfer right after each paycheck is deposited to move a set amount from your checking account to your savings account. </a:t>
            </a:r>
          </a:p>
          <a:p>
            <a:endParaRPr lang="en-US" dirty="0"/>
          </a:p>
          <a:p>
            <a:r>
              <a:rPr lang="en-US" dirty="0"/>
              <a:t>Automating your savings can have big benefits. One, it gives you consistent growth. If you’re automatically saving $100 each month, you know you’ll have $1,200 at the end of the year — no guessing about how much you may be able to save each month. </a:t>
            </a:r>
          </a:p>
          <a:p>
            <a:endParaRPr lang="en-US" dirty="0"/>
          </a:p>
          <a:p>
            <a:r>
              <a:rPr lang="en-US" dirty="0"/>
              <a:t>Two, it helps you avoid the temptation to spend. If the money isn’t in your checking account, you’ll be less tempted to spend it.</a:t>
            </a:r>
          </a:p>
          <a:p>
            <a:endParaRPr lang="en-US" dirty="0"/>
          </a:p>
          <a:p>
            <a:r>
              <a:rPr lang="en-US" dirty="0"/>
              <a:t>And three, it can help you meet your saving goals. Automating saving allows you to save a specific amount so you can plan for and hit goals by a specific date.</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27</a:t>
            </a:fld>
            <a:endParaRPr lang="en-US" dirty="0"/>
          </a:p>
        </p:txBody>
      </p:sp>
    </p:spTree>
    <p:extLst>
      <p:ext uri="{BB962C8B-B14F-4D97-AF65-F5344CB8AC3E}">
        <p14:creationId xmlns:p14="http://schemas.microsoft.com/office/powerpoint/2010/main" val="40399787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savings account can also help your money work for you by earning interest.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Think of interest as free money — it’s money the bank gives you for keeping your money in an account at the bank. It’s calculated as a percentage of the amount you have in your bank account.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1F1F1F"/>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1F1F1F"/>
                </a:solidFill>
                <a:effectLst/>
                <a:latin typeface="Google Sans"/>
              </a:rPr>
              <a:t>There are two types of interest: Simple interest is how much you earn monthly on the original amount deposited in your account. So if you open a savings account with $200, your interest each month will be based on that $200, no matter how much your balance has grown over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1F1F1F"/>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1F1F1F"/>
                </a:solidFill>
                <a:effectLst/>
                <a:latin typeface="Google Sans"/>
              </a:rPr>
              <a:t>But compound interest is earned on both the original amount you deposited when opening the account and the money you earn in interest over time. In other words, it’s interest on interest. If you open the account with $200, the first year you’ll get interest on that $200. The second year, you’ll earn interest on the initial $200 plus the interest you earned on it previously.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1F1F1F"/>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1F1F1F"/>
                </a:solidFill>
                <a:effectLst/>
                <a:latin typeface="Google Sans"/>
              </a:rPr>
              <a:t>While interest isn’t necessarily the fastest way to build your savings, it will steadily add a little bit to your balance every month, and that can add up over time.</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28</a:t>
            </a:fld>
            <a:endParaRPr lang="en-US" dirty="0"/>
          </a:p>
        </p:txBody>
      </p:sp>
    </p:spTree>
    <p:extLst>
      <p:ext uri="{BB962C8B-B14F-4D97-AF65-F5344CB8AC3E}">
        <p14:creationId xmlns:p14="http://schemas.microsoft.com/office/powerpoint/2010/main" val="24304823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Let’s talk about Lucas and his money. When Lucas gets a new job, his new employer gives him $5,000 as a signing bonus.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He decides he wants to use that money to create an emergency fund.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To make his money work even harder for him, he decides to open a high-yield savings account, which pays higher interest than a traditional savings account. His new savings account has a 5% interest rate.</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29</a:t>
            </a:fld>
            <a:endParaRPr lang="en-US" dirty="0"/>
          </a:p>
        </p:txBody>
      </p:sp>
    </p:spTree>
    <p:extLst>
      <p:ext uri="{BB962C8B-B14F-4D97-AF65-F5344CB8AC3E}">
        <p14:creationId xmlns:p14="http://schemas.microsoft.com/office/powerpoint/2010/main" val="1435324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Payday can be really satisfying. You’ve worked hard for your money, and you’ve earned every penny. But part of being financially responsible means understanding what you do with that money — what you spend your money on and what you save your money for. </a:t>
            </a:r>
          </a:p>
          <a:p>
            <a:endParaRPr lang="en-US" dirty="0"/>
          </a:p>
          <a:p>
            <a:r>
              <a:rPr lang="en-US" dirty="0"/>
              <a:t>Let’s talk about how you’re currently spending and saving money. </a:t>
            </a:r>
          </a:p>
          <a:p>
            <a:endParaRPr lang="en-US" dirty="0"/>
          </a:p>
          <a:p>
            <a:pPr marL="171450" indent="-171450">
              <a:buFont typeface="Arial" panose="020B0604020202020204" pitchFamily="34" charset="0"/>
              <a:buChar char="•"/>
            </a:pPr>
            <a:r>
              <a:rPr lang="en-US" dirty="0"/>
              <a:t>Do you know how much money you saved last month? </a:t>
            </a:r>
          </a:p>
          <a:p>
            <a:pPr marL="171450" indent="-171450">
              <a:buFont typeface="Arial" panose="020B0604020202020204" pitchFamily="34" charset="0"/>
              <a:buChar char="•"/>
            </a:pPr>
            <a:r>
              <a:rPr lang="en-US" dirty="0"/>
              <a:t>What about how much you spent?</a:t>
            </a:r>
          </a:p>
          <a:p>
            <a:endParaRPr lang="en-US" dirty="0"/>
          </a:p>
          <a:p>
            <a:r>
              <a:rPr lang="en-US" dirty="0"/>
              <a:t>Do you have clear financial goals, like saving for a down payment on a house or buying a car? Do you have a plan to reach those goals?</a:t>
            </a:r>
          </a:p>
          <a:p>
            <a:endParaRPr lang="en-US" dirty="0"/>
          </a:p>
          <a:p>
            <a:r>
              <a:rPr lang="en-US" dirty="0"/>
              <a:t>If you reach the end of the month and wonder where all your money went, you’re not alone. About 83% of people say they struggle with overspending, according to a 2023 survey by NerdWallet. </a:t>
            </a:r>
          </a:p>
          <a:p>
            <a:endParaRPr lang="en-US" dirty="0"/>
          </a:p>
          <a:p>
            <a:r>
              <a:rPr lang="en-US" dirty="0"/>
              <a:t>Part of taking control of your money includes creating a budget. This can help you track how your spending compares to how much you’re earning and saving.</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Stat source: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https://www.nerdwallet.com/article/finance/data-2023-budgeting-report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a:t>
            </a:fld>
            <a:endParaRPr lang="en-US" dirty="0"/>
          </a:p>
        </p:txBody>
      </p:sp>
    </p:spTree>
    <p:extLst>
      <p:ext uri="{BB962C8B-B14F-4D97-AF65-F5344CB8AC3E}">
        <p14:creationId xmlns:p14="http://schemas.microsoft.com/office/powerpoint/2010/main" val="26276089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ED1CA-69C6-D1DF-F80E-23A49DC9F6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FA7856-A6F2-9E55-060B-B1A861F38C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EC3623-C4B7-34A6-6857-0F4A0CAA183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Lucas earns interest on that $5,000 each month. He also earns interest on the previous interest he earned. </a:t>
            </a:r>
          </a:p>
          <a:p>
            <a:endParaRPr lang="en-US" dirty="0"/>
          </a:p>
          <a:p>
            <a:r>
              <a:rPr lang="en-US" dirty="0"/>
              <a:t>So that means for the first year, he earns $250 in interest. In the second year, he earns 5% on $5,250 — the total amount of money in the savings account after one year of accruing interest.</a:t>
            </a:r>
          </a:p>
          <a:p>
            <a:endParaRPr lang="en-US" dirty="0"/>
          </a:p>
          <a:p>
            <a:r>
              <a:rPr lang="en-US" dirty="0"/>
              <a:t>Each year, he’ll continue to earn interest on the interest he’s already earned — you can see over time how the interest amount adds up, and each time it’s a little more because it’s based on the total amount in the savings account. That’s how compounding interest works.</a:t>
            </a:r>
          </a:p>
        </p:txBody>
      </p:sp>
      <p:sp>
        <p:nvSpPr>
          <p:cNvPr id="4" name="Slide Number Placeholder 3">
            <a:extLst>
              <a:ext uri="{FF2B5EF4-FFF2-40B4-BE49-F238E27FC236}">
                <a16:creationId xmlns:a16="http://schemas.microsoft.com/office/drawing/2014/main" id="{B2321424-F6F5-B8B1-5E45-37D576F70F49}"/>
              </a:ext>
            </a:extLst>
          </p:cNvPr>
          <p:cNvSpPr>
            <a:spLocks noGrp="1"/>
          </p:cNvSpPr>
          <p:nvPr>
            <p:ph type="sldNum" sz="quarter" idx="5"/>
          </p:nvPr>
        </p:nvSpPr>
        <p:spPr/>
        <p:txBody>
          <a:bodyPr/>
          <a:lstStyle/>
          <a:p>
            <a:fld id="{D1FAD281-2645-F444-92DF-A66E3942A68D}" type="slidenum">
              <a:rPr lang="en-US" smtClean="0"/>
              <a:pPr/>
              <a:t>30</a:t>
            </a:fld>
            <a:endParaRPr lang="en-US" dirty="0"/>
          </a:p>
        </p:txBody>
      </p:sp>
    </p:spTree>
    <p:extLst>
      <p:ext uri="{BB962C8B-B14F-4D97-AF65-F5344CB8AC3E}">
        <p14:creationId xmlns:p14="http://schemas.microsoft.com/office/powerpoint/2010/main" val="36809104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63F77-38A9-2FD5-4804-5542F2E92E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788828-7CEB-D104-0B90-C43A8182DD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0D4213-6754-7444-2565-D164A13B41BE}"/>
              </a:ext>
            </a:extLst>
          </p:cNvPr>
          <p:cNvSpPr>
            <a:spLocks noGrp="1"/>
          </p:cNvSpPr>
          <p:nvPr>
            <p:ph type="body" idx="1"/>
          </p:nvPr>
        </p:nvSpPr>
        <p:spPr/>
        <p:txBody>
          <a:bodyPr/>
          <a:lstStyle/>
          <a:p>
            <a:r>
              <a:rPr lang="en-US" dirty="0"/>
              <a:t>VOICEOVER FOR THIS SLIDE:</a:t>
            </a:r>
          </a:p>
          <a:p>
            <a:endParaRPr lang="en-US" dirty="0"/>
          </a:p>
          <a:p>
            <a:r>
              <a:rPr lang="en-US" dirty="0"/>
              <a:t>After 10 years, his balance has grown from $5,000 to $8,144.47 because of the interest he’s earning. He’s building his savings without having to do a thing or save any additional money on his own.</a:t>
            </a:r>
          </a:p>
        </p:txBody>
      </p:sp>
      <p:sp>
        <p:nvSpPr>
          <p:cNvPr id="4" name="Slide Number Placeholder 3">
            <a:extLst>
              <a:ext uri="{FF2B5EF4-FFF2-40B4-BE49-F238E27FC236}">
                <a16:creationId xmlns:a16="http://schemas.microsoft.com/office/drawing/2014/main" id="{D94E2E66-BDA5-06DD-37BD-4F7D756B7CF4}"/>
              </a:ext>
            </a:extLst>
          </p:cNvPr>
          <p:cNvSpPr>
            <a:spLocks noGrp="1"/>
          </p:cNvSpPr>
          <p:nvPr>
            <p:ph type="sldNum" sz="quarter" idx="5"/>
          </p:nvPr>
        </p:nvSpPr>
        <p:spPr/>
        <p:txBody>
          <a:bodyPr/>
          <a:lstStyle/>
          <a:p>
            <a:fld id="{D1FAD281-2645-F444-92DF-A66E3942A68D}" type="slidenum">
              <a:rPr lang="en-US" smtClean="0"/>
              <a:pPr/>
              <a:t>31</a:t>
            </a:fld>
            <a:endParaRPr lang="en-US" dirty="0"/>
          </a:p>
        </p:txBody>
      </p:sp>
    </p:spTree>
    <p:extLst>
      <p:ext uri="{BB962C8B-B14F-4D97-AF65-F5344CB8AC3E}">
        <p14:creationId xmlns:p14="http://schemas.microsoft.com/office/powerpoint/2010/main" val="37272766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OK, let’s go over what we learned and see how well you understand budgets, spending, and saving. Here’s the first question.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[Ask before revealing the answer]</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do you think the answer is?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t>[Presenter: Click for answer.]</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32</a:t>
            </a:fld>
            <a:endParaRPr lang="en-US" dirty="0"/>
          </a:p>
        </p:txBody>
      </p:sp>
    </p:spTree>
    <p:extLst>
      <p:ext uri="{BB962C8B-B14F-4D97-AF65-F5344CB8AC3E}">
        <p14:creationId xmlns:p14="http://schemas.microsoft.com/office/powerpoint/2010/main" val="9386764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4F11D-3540-DEC6-453F-330A17FD3F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84D441-572B-C7BE-83D8-66B64DE5C5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50829F-BC97-4E68-1F79-E8DD61471BC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[Ask before revealing the answer]:</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do you think the answer is?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t>[Presenter: Click for answer.]</a:t>
            </a:r>
          </a:p>
          <a:p>
            <a:endParaRPr lang="en-US" dirty="0"/>
          </a:p>
        </p:txBody>
      </p:sp>
      <p:sp>
        <p:nvSpPr>
          <p:cNvPr id="4" name="Slide Number Placeholder 3">
            <a:extLst>
              <a:ext uri="{FF2B5EF4-FFF2-40B4-BE49-F238E27FC236}">
                <a16:creationId xmlns:a16="http://schemas.microsoft.com/office/drawing/2014/main" id="{B112656E-AE3F-EC30-0ADB-5A254CCE40E7}"/>
              </a:ext>
            </a:extLst>
          </p:cNvPr>
          <p:cNvSpPr>
            <a:spLocks noGrp="1"/>
          </p:cNvSpPr>
          <p:nvPr>
            <p:ph type="sldNum" sz="quarter" idx="5"/>
          </p:nvPr>
        </p:nvSpPr>
        <p:spPr/>
        <p:txBody>
          <a:bodyPr/>
          <a:lstStyle/>
          <a:p>
            <a:fld id="{D1FAD281-2645-F444-92DF-A66E3942A68D}" type="slidenum">
              <a:rPr lang="en-US" smtClean="0"/>
              <a:pPr/>
              <a:t>33</a:t>
            </a:fld>
            <a:endParaRPr lang="en-US" dirty="0"/>
          </a:p>
        </p:txBody>
      </p:sp>
    </p:spTree>
    <p:extLst>
      <p:ext uri="{BB962C8B-B14F-4D97-AF65-F5344CB8AC3E}">
        <p14:creationId xmlns:p14="http://schemas.microsoft.com/office/powerpoint/2010/main" val="14527277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55217-0458-D955-B4A4-EB28CC45B0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0F511D-D376-3159-8EDA-5F0E3BCDD6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35633C-10FE-3E65-6B15-75619B64336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OK, last question!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[Ask before revealing the answer]</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do you think the answer is?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t>[Presenter: Click for answer.]</a:t>
            </a:r>
          </a:p>
          <a:p>
            <a:endParaRPr lang="en-US" dirty="0"/>
          </a:p>
        </p:txBody>
      </p:sp>
      <p:sp>
        <p:nvSpPr>
          <p:cNvPr id="4" name="Slide Number Placeholder 3">
            <a:extLst>
              <a:ext uri="{FF2B5EF4-FFF2-40B4-BE49-F238E27FC236}">
                <a16:creationId xmlns:a16="http://schemas.microsoft.com/office/drawing/2014/main" id="{8E622340-F748-2BEB-1435-13C5D9562F26}"/>
              </a:ext>
            </a:extLst>
          </p:cNvPr>
          <p:cNvSpPr>
            <a:spLocks noGrp="1"/>
          </p:cNvSpPr>
          <p:nvPr>
            <p:ph type="sldNum" sz="quarter" idx="5"/>
          </p:nvPr>
        </p:nvSpPr>
        <p:spPr/>
        <p:txBody>
          <a:bodyPr/>
          <a:lstStyle/>
          <a:p>
            <a:fld id="{D1FAD281-2645-F444-92DF-A66E3942A68D}" type="slidenum">
              <a:rPr lang="en-US" smtClean="0"/>
              <a:pPr/>
              <a:t>34</a:t>
            </a:fld>
            <a:endParaRPr lang="en-US" dirty="0"/>
          </a:p>
        </p:txBody>
      </p:sp>
    </p:spTree>
    <p:extLst>
      <p:ext uri="{BB962C8B-B14F-4D97-AF65-F5344CB8AC3E}">
        <p14:creationId xmlns:p14="http://schemas.microsoft.com/office/powerpoint/2010/main" val="9889257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endParaRPr lang="en-US" dirty="0"/>
          </a:p>
          <a:p>
            <a:r>
              <a:rPr lang="en-US" dirty="0"/>
              <a:t>Take a photo of this slide for later!</a:t>
            </a:r>
          </a:p>
          <a:p>
            <a:endParaRPr lang="en-US" dirty="0"/>
          </a:p>
          <a:p>
            <a:r>
              <a:rPr lang="en-US" dirty="0"/>
              <a:t>Learning about money and growing your knowledge when it comes to personal finances takes time and effort but can pay off so much in the long run. It can help you improve your financial well-being over time, ease stress, and help you enjoy the life you want to live.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many free resources to help you, especially online. Consider subscribing to a financial education newsletter or podcast, or bookmarking a website.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have a relationship with a bank, you can also reach out to them to see if they can connect you with experts or other resources to educate you.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Any questions?</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35</a:t>
            </a:fld>
            <a:endParaRPr lang="en-US" dirty="0"/>
          </a:p>
        </p:txBody>
      </p:sp>
    </p:spTree>
    <p:extLst>
      <p:ext uri="{BB962C8B-B14F-4D97-AF65-F5344CB8AC3E}">
        <p14:creationId xmlns:p14="http://schemas.microsoft.com/office/powerpoint/2010/main" val="4238685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Aptos" panose="020B0004020202020204" pitchFamily="34" charset="0"/>
                <a:ea typeface="Aptos" panose="020B0004020202020204" pitchFamily="34" charset="0"/>
                <a:cs typeface="Arial" panose="020B0604020202020204" pitchFamily="34" charset="0"/>
              </a:rPr>
              <a:t>It’s important to understand that controlling your spending and prioritizing saving are crucial as you go through life. Your finances can affect every aspect of your life, from your physical and mental health to even your ability to get certain jobs.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Aptos" panose="020B0004020202020204" pitchFamily="34" charset="0"/>
                <a:ea typeface="Aptos" panose="020B0004020202020204" pitchFamily="34" charset="0"/>
                <a:cs typeface="Arial" panose="020B0604020202020204" pitchFamily="34" charset="0"/>
              </a:rPr>
              <a:t>People who struggle with debt or financial insecurity are more likely to experience anxiety, depression, and feelings of hopelessness. These feelings can actually make your financial situation worse, according to a 2024 study by the TIAA Institute. Among those facing mental health challenges, 93% said they felt like they spent more than usual, and 56% said they took out a loan they otherwise would not have.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Aptos" panose="020B0004020202020204" pitchFamily="34" charset="0"/>
                <a:ea typeface="Aptos" panose="020B0004020202020204" pitchFamily="34" charset="0"/>
                <a:cs typeface="Arial" panose="020B0604020202020204" pitchFamily="34" charset="0"/>
              </a:rPr>
              <a:t>By spending and saving responsibly, you can achieve financial security, reduce stress, and reach your goals, like saving for retirement.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00" dirty="0">
                <a:effectLst/>
                <a:latin typeface="Aptos" panose="020B0004020202020204" pitchFamily="34" charset="0"/>
                <a:ea typeface="Aptos" panose="020B0004020202020204" pitchFamily="34" charset="0"/>
                <a:cs typeface="Arial" panose="020B0604020202020204" pitchFamily="34" charset="0"/>
              </a:rPr>
              <a:t>Stat source: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00" dirty="0">
                <a:effectLst/>
                <a:latin typeface="Aptos" panose="020B0004020202020204" pitchFamily="34" charset="0"/>
                <a:ea typeface="Aptos" panose="020B0004020202020204" pitchFamily="34" charset="0"/>
                <a:cs typeface="Arial" panose="020B0604020202020204" pitchFamily="34" charset="0"/>
              </a:rPr>
              <a:t>https://www.tiaa.org/public/institute/about/news/tiaa-institute-report-finds-ties-between-financial-stress-and-mental-health</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4</a:t>
            </a:fld>
            <a:endParaRPr lang="en-US" dirty="0"/>
          </a:p>
        </p:txBody>
      </p:sp>
    </p:spTree>
    <p:extLst>
      <p:ext uri="{BB962C8B-B14F-4D97-AF65-F5344CB8AC3E}">
        <p14:creationId xmlns:p14="http://schemas.microsoft.com/office/powerpoint/2010/main" val="858423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dirty="0"/>
              <a:t>VOICEOVER FOR THIS SLIDE: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dirty="0"/>
          </a:p>
          <a:p>
            <a:pPr marL="0" marR="0">
              <a:lnSpc>
                <a:spcPct val="107000"/>
              </a:lnSpc>
              <a:spcAft>
                <a:spcPts val="800"/>
              </a:spcAft>
            </a:pPr>
            <a:r>
              <a:rPr lang="en-US" sz="1200" kern="100" dirty="0">
                <a:effectLst/>
                <a:latin typeface="Aptos" panose="020B0004020202020204" pitchFamily="34" charset="0"/>
                <a:ea typeface="Aptos" panose="020B0004020202020204" pitchFamily="34" charset="0"/>
                <a:cs typeface="Arial" panose="020B0604020202020204" pitchFamily="34" charset="0"/>
              </a:rPr>
              <a:t>An unexpected expense like a medical bill or car repair could lead to financial hardship for many families. According to the Federal Reserve, in 2023 only 63% of American adults could cover an unexpected expense of $400 using cash, savings, or a credit card they paid off right away. The remaining 37% said they would have paid by borrowing or selling something, </a:t>
            </a:r>
            <a:r>
              <a:rPr lang="en-US" sz="1200" kern="100">
                <a:effectLst/>
                <a:latin typeface="Aptos" panose="020B0004020202020204" pitchFamily="34" charset="0"/>
                <a:ea typeface="Aptos" panose="020B0004020202020204" pitchFamily="34" charset="0"/>
                <a:cs typeface="Arial" panose="020B0604020202020204" pitchFamily="34" charset="0"/>
              </a:rPr>
              <a:t>or they would </a:t>
            </a:r>
            <a:r>
              <a:rPr lang="en-US" sz="1200" kern="100" dirty="0">
                <a:effectLst/>
                <a:latin typeface="Aptos" panose="020B0004020202020204" pitchFamily="34" charset="0"/>
                <a:ea typeface="Aptos" panose="020B0004020202020204" pitchFamily="34" charset="0"/>
                <a:cs typeface="Arial" panose="020B0604020202020204" pitchFamily="34" charset="0"/>
              </a:rPr>
              <a:t>have had to go without. </a:t>
            </a:r>
          </a:p>
          <a:p>
            <a:pPr marL="0" marR="0">
              <a:lnSpc>
                <a:spcPct val="107000"/>
              </a:lnSpc>
              <a:spcAft>
                <a:spcPts val="800"/>
              </a:spcAft>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07000"/>
              </a:lnSpc>
              <a:spcAft>
                <a:spcPts val="800"/>
              </a:spcAft>
            </a:pPr>
            <a:r>
              <a:rPr lang="en-US" sz="1200" kern="100" dirty="0">
                <a:effectLst/>
                <a:latin typeface="Aptos" panose="020B0004020202020204" pitchFamily="34" charset="0"/>
                <a:ea typeface="Aptos" panose="020B0004020202020204" pitchFamily="34" charset="0"/>
                <a:cs typeface="Arial" panose="020B0604020202020204" pitchFamily="34" charset="0"/>
              </a:rPr>
              <a:t>But the good news is that it’s never too late to develop good spending and saving habits, so you can cover an emergency expense, plus all the normal expenses — like car payments, rent, bills, etc. — that come your way. </a:t>
            </a:r>
          </a:p>
          <a:p>
            <a:pPr marL="0" marR="0">
              <a:lnSpc>
                <a:spcPct val="107000"/>
              </a:lnSpc>
              <a:spcAft>
                <a:spcPts val="800"/>
              </a:spcAft>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07000"/>
              </a:lnSpc>
              <a:spcAft>
                <a:spcPts val="800"/>
              </a:spcAft>
            </a:pPr>
            <a:r>
              <a:rPr lang="en-US" sz="1200" i="1" kern="100" dirty="0">
                <a:effectLst/>
                <a:latin typeface="Aptos" panose="020B0004020202020204" pitchFamily="34" charset="0"/>
                <a:ea typeface="Aptos" panose="020B0004020202020204" pitchFamily="34" charset="0"/>
                <a:cs typeface="Arial" panose="020B0604020202020204" pitchFamily="34" charset="0"/>
              </a:rPr>
              <a:t>Stat sources:</a:t>
            </a:r>
          </a:p>
          <a:p>
            <a:pPr marL="0" marR="0">
              <a:lnSpc>
                <a:spcPct val="107000"/>
              </a:lnSpc>
              <a:spcAft>
                <a:spcPts val="800"/>
              </a:spcAft>
            </a:pPr>
            <a:r>
              <a:rPr lang="en-US" sz="1200" i="1" kern="100" dirty="0">
                <a:effectLst/>
                <a:latin typeface="Aptos" panose="020B0004020202020204" pitchFamily="34" charset="0"/>
                <a:ea typeface="Aptos" panose="020B0004020202020204" pitchFamily="34" charset="0"/>
                <a:cs typeface="Arial" panose="020B0604020202020204" pitchFamily="34" charset="0"/>
              </a:rPr>
              <a:t> </a:t>
            </a:r>
          </a:p>
          <a:p>
            <a:pPr marL="0" marR="0">
              <a:lnSpc>
                <a:spcPct val="107000"/>
              </a:lnSpc>
              <a:spcAft>
                <a:spcPts val="800"/>
              </a:spcAft>
            </a:pPr>
            <a:r>
              <a:rPr lang="en-US" sz="1200" i="1" kern="100" dirty="0">
                <a:effectLst/>
                <a:latin typeface="Aptos" panose="020B0004020202020204" pitchFamily="34" charset="0"/>
                <a:ea typeface="Aptos" panose="020B0004020202020204" pitchFamily="34" charset="0"/>
                <a:cs typeface="Arial" panose="020B0604020202020204" pitchFamily="34" charset="0"/>
              </a:rPr>
              <a:t>https://www.forbes.com/advisor/banking/savings/average-american-savings/</a:t>
            </a:r>
          </a:p>
          <a:p>
            <a:pPr marL="0" marR="0">
              <a:lnSpc>
                <a:spcPct val="107000"/>
              </a:lnSpc>
              <a:spcAft>
                <a:spcPts val="800"/>
              </a:spcAft>
            </a:pPr>
            <a:br>
              <a:rPr lang="en-US" sz="1200" i="1" kern="100" dirty="0">
                <a:effectLst/>
                <a:latin typeface="Aptos" panose="020B0004020202020204" pitchFamily="34" charset="0"/>
                <a:ea typeface="Aptos" panose="020B0004020202020204" pitchFamily="34" charset="0"/>
                <a:cs typeface="Arial" panose="020B0604020202020204" pitchFamily="34" charset="0"/>
              </a:rPr>
            </a:br>
            <a:r>
              <a:rPr lang="en-US" sz="1200" i="1" kern="100" dirty="0">
                <a:effectLst/>
                <a:latin typeface="Aptos" panose="020B0004020202020204" pitchFamily="34" charset="0"/>
                <a:ea typeface="Aptos" panose="020B0004020202020204" pitchFamily="34" charset="0"/>
                <a:cs typeface="Arial" panose="020B0604020202020204" pitchFamily="34" charset="0"/>
              </a:rPr>
              <a:t>https://www.federalreserve.gov/publications/2023-economic-well-being-of-us-households-in-2022-expenses.htm</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5</a:t>
            </a:fld>
            <a:endParaRPr lang="en-US" dirty="0"/>
          </a:p>
        </p:txBody>
      </p:sp>
    </p:spTree>
    <p:extLst>
      <p:ext uri="{BB962C8B-B14F-4D97-AF65-F5344CB8AC3E}">
        <p14:creationId xmlns:p14="http://schemas.microsoft.com/office/powerpoint/2010/main" val="258643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rPr>
              <a:t>VOICEOVER FOR THIS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rPr>
              <a:t>If you’re ready to take control of your spending and saving, creating a budget is a great place to start.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rPr>
              <a:t>A budget is a written plan that helps you </a:t>
            </a:r>
            <a:r>
              <a:rPr lang="en-US" sz="1200" kern="100" dirty="0">
                <a:effectLst/>
                <a:latin typeface="Aptos" panose="020B0004020202020204" pitchFamily="34" charset="0"/>
                <a:ea typeface="Aptos" panose="020B0004020202020204" pitchFamily="34" charset="0"/>
                <a:cs typeface="Arial" panose="020B0604020202020204" pitchFamily="34" charset="0"/>
              </a:rPr>
              <a:t>decide how you’ll spend your money. It can keep you focused and on track when it comes to spending and saving because you’ll know where every dollar is going, so you can be sure you’re spending on the things that are important to you. </a:t>
            </a:r>
            <a:endParaRPr lang="en-US" sz="1200" dirty="0">
              <a:effectLst/>
            </a:endParaRPr>
          </a:p>
          <a:p>
            <a:endParaRPr lang="en-US" sz="1200" i="0" dirty="0">
              <a:effectLst/>
            </a:endParaRPr>
          </a:p>
          <a:p>
            <a:r>
              <a:rPr lang="en-US" sz="1200" i="0" dirty="0">
                <a:effectLst/>
              </a:rPr>
              <a:t>And your budget doesn’t have to be complicated. Start by looking at how much money you earn every month compared to how much you’re spending. Where is that money going? Are there places you could spend less so you can save more? Are you prepared for unexpected expenses? How could managing your money so you have more savings help you enjoy the life you want to live?</a:t>
            </a:r>
            <a:endParaRPr lang="en-US" sz="1200" dirty="0">
              <a:effectLst/>
            </a:endParaRP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6</a:t>
            </a:fld>
            <a:endParaRPr lang="en-US" dirty="0"/>
          </a:p>
        </p:txBody>
      </p:sp>
    </p:spTree>
    <p:extLst>
      <p:ext uri="{BB962C8B-B14F-4D97-AF65-F5344CB8AC3E}">
        <p14:creationId xmlns:p14="http://schemas.microsoft.com/office/powerpoint/2010/main" val="1946805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may have never verbalized your financial goals, but chances are you have some in mind.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Many people are working toward goals like buying a car or a home, paying off debt, planning for a big event like a wedding or a once-in-a-lifetime vacation, or saving for college or retirement.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[Ask]</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Have you ever hit a money goal? How long did it take you?</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financial goals do you have for the future?</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7</a:t>
            </a:fld>
            <a:endParaRPr lang="en-US" dirty="0"/>
          </a:p>
        </p:txBody>
      </p:sp>
    </p:spTree>
    <p:extLst>
      <p:ext uri="{BB962C8B-B14F-4D97-AF65-F5344CB8AC3E}">
        <p14:creationId xmlns:p14="http://schemas.microsoft.com/office/powerpoint/2010/main" val="2912136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Aft>
                <a:spcPts val="800"/>
              </a:spcAft>
            </a:pPr>
            <a:r>
              <a:rPr lang="en-US" sz="1200" kern="100" dirty="0">
                <a:effectLst/>
                <a:latin typeface="Aptos" panose="020B0004020202020204" pitchFamily="34" charset="0"/>
                <a:ea typeface="Aptos" panose="020B0004020202020204" pitchFamily="34" charset="0"/>
                <a:cs typeface="Arial" panose="020B0604020202020204" pitchFamily="34" charset="0"/>
              </a:rPr>
              <a:t>VOICEOVER FOR THIS SLIDE:</a:t>
            </a:r>
          </a:p>
          <a:p>
            <a:pPr marL="0" marR="0">
              <a:lnSpc>
                <a:spcPct val="107000"/>
              </a:lnSpc>
              <a:spcAft>
                <a:spcPts val="800"/>
              </a:spcAft>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07000"/>
              </a:lnSpc>
              <a:spcAft>
                <a:spcPts val="800"/>
              </a:spcAft>
            </a:pPr>
            <a:r>
              <a:rPr lang="en-US" sz="1200" kern="100" dirty="0">
                <a:effectLst/>
                <a:latin typeface="Aptos" panose="020B0004020202020204" pitchFamily="34" charset="0"/>
                <a:ea typeface="Aptos" panose="020B0004020202020204" pitchFamily="34" charset="0"/>
                <a:cs typeface="Arial" panose="020B0604020202020204" pitchFamily="34" charset="0"/>
              </a:rPr>
              <a:t>There is a saying that a budget is telling your money where to go instead of wondering where it went.</a:t>
            </a:r>
          </a:p>
          <a:p>
            <a:pPr marL="0" marR="0">
              <a:lnSpc>
                <a:spcPct val="107000"/>
              </a:lnSpc>
              <a:spcAft>
                <a:spcPts val="800"/>
              </a:spcAft>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07000"/>
              </a:lnSpc>
              <a:spcAft>
                <a:spcPts val="800"/>
              </a:spcAft>
            </a:pPr>
            <a:r>
              <a:rPr lang="en-US" sz="1200" kern="100" dirty="0">
                <a:effectLst/>
                <a:latin typeface="Aptos" panose="020B0004020202020204" pitchFamily="34" charset="0"/>
                <a:ea typeface="Aptos" panose="020B0004020202020204" pitchFamily="34" charset="0"/>
                <a:cs typeface="Arial" panose="020B0604020202020204" pitchFamily="34" charset="0"/>
              </a:rPr>
              <a:t>It’s easy to keep spending money on things you want. But if you have a budget, you know how much you should spend, and you can set a limit for yourself. </a:t>
            </a:r>
          </a:p>
          <a:p>
            <a:pPr marL="0" marR="0">
              <a:lnSpc>
                <a:spcPct val="107000"/>
              </a:lnSpc>
              <a:spcAft>
                <a:spcPts val="800"/>
              </a:spcAft>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07000"/>
              </a:lnSpc>
              <a:spcAft>
                <a:spcPts val="800"/>
              </a:spcAft>
            </a:pPr>
            <a:r>
              <a:rPr lang="en-US" sz="1200" kern="100" dirty="0">
                <a:effectLst/>
                <a:latin typeface="Aptos" panose="020B0004020202020204" pitchFamily="34" charset="0"/>
                <a:ea typeface="Aptos" panose="020B0004020202020204" pitchFamily="34" charset="0"/>
                <a:cs typeface="Arial" panose="020B0604020202020204" pitchFamily="34" charset="0"/>
              </a:rPr>
              <a:t>If you have $100 set aside for takeout each month and you hit that limit with a week left to go, then it may be time to open the pantry instead.</a:t>
            </a:r>
          </a:p>
          <a:p>
            <a:pPr marL="0" marR="0">
              <a:lnSpc>
                <a:spcPct val="107000"/>
              </a:lnSpc>
              <a:spcAft>
                <a:spcPts val="800"/>
              </a:spcAft>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07000"/>
              </a:lnSpc>
              <a:spcAft>
                <a:spcPts val="800"/>
              </a:spcAft>
            </a:pPr>
            <a:r>
              <a:rPr lang="en-US" sz="1200" kern="100" dirty="0">
                <a:effectLst/>
                <a:latin typeface="Aptos" panose="020B0004020202020204" pitchFamily="34" charset="0"/>
                <a:ea typeface="Aptos" panose="020B0004020202020204" pitchFamily="34" charset="0"/>
                <a:cs typeface="Arial" panose="020B0604020202020204" pitchFamily="34" charset="0"/>
              </a:rPr>
              <a:t>A budget can also help you manage debt by avoiding spending more than you have while also helping you save for things you want.</a:t>
            </a:r>
          </a:p>
          <a:p>
            <a:pPr marL="0" marR="0">
              <a:lnSpc>
                <a:spcPct val="107000"/>
              </a:lnSpc>
              <a:spcAft>
                <a:spcPts val="800"/>
              </a:spcAft>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07000"/>
              </a:lnSpc>
              <a:spcAft>
                <a:spcPts val="800"/>
              </a:spcAft>
            </a:pPr>
            <a:r>
              <a:rPr lang="en-US" sz="1200" kern="100" dirty="0">
                <a:effectLst/>
                <a:latin typeface="Aptos" panose="020B0004020202020204" pitchFamily="34" charset="0"/>
                <a:ea typeface="Aptos" panose="020B0004020202020204" pitchFamily="34" charset="0"/>
                <a:cs typeface="Arial" panose="020B0604020202020204" pitchFamily="34" charset="0"/>
              </a:rPr>
              <a:t>It’s important to make sure your spending is under control and that you have a healthy savings. This way, if something unexpected happens — like your car breaks down or you have a sudden medical bill — you can pay for it.</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8</a:t>
            </a:fld>
            <a:endParaRPr lang="en-US" dirty="0"/>
          </a:p>
        </p:txBody>
      </p:sp>
    </p:spTree>
    <p:extLst>
      <p:ext uri="{BB962C8B-B14F-4D97-AF65-F5344CB8AC3E}">
        <p14:creationId xmlns:p14="http://schemas.microsoft.com/office/powerpoint/2010/main" val="2827720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VOICEOVER FOR THIS SLIDE:</a:t>
            </a:r>
          </a:p>
          <a:p>
            <a:endParaRPr lang="en-US" dirty="0"/>
          </a:p>
          <a:p>
            <a:r>
              <a:rPr lang="en-US" dirty="0"/>
              <a:t>The first step in creating a budget is to keep track of how you’re already spending money. </a:t>
            </a:r>
          </a:p>
          <a:p>
            <a:endParaRPr lang="en-US" dirty="0"/>
          </a:p>
          <a:p>
            <a:r>
              <a:rPr lang="en-US" dirty="0"/>
              <a:t>That way, you realistically know what you need to spend on certain things. A good way to start budgeting is to keep track of your spending for a month, writing down when you receive money and when you spend money.</a:t>
            </a:r>
          </a:p>
          <a:p>
            <a:endParaRPr lang="en-US" dirty="0"/>
          </a:p>
          <a:p>
            <a:r>
              <a:rPr lang="en-US" dirty="0"/>
              <a:t>Make a list of your usual expenses, like rent, utilities, car payments, etc., and how much they were for the month.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write down every purchase you make during that month to see how much you spend.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 you see your spending laid out in black and white, you can have a better sense of where your money is going. For example, you might be surprised by the amount you’re spending on takeout each month or how much you’re paying for subscription services.</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9</a:t>
            </a:fld>
            <a:endParaRPr lang="en-US" dirty="0"/>
          </a:p>
        </p:txBody>
      </p:sp>
    </p:spTree>
    <p:extLst>
      <p:ext uri="{BB962C8B-B14F-4D97-AF65-F5344CB8AC3E}">
        <p14:creationId xmlns:p14="http://schemas.microsoft.com/office/powerpoint/2010/main" val="41827554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A grey rectangular object with white dots&#10;&#10;Description automatically generated with medium confidence">
            <a:extLst>
              <a:ext uri="{FF2B5EF4-FFF2-40B4-BE49-F238E27FC236}">
                <a16:creationId xmlns:a16="http://schemas.microsoft.com/office/drawing/2014/main" id="{97BD23A8-47E7-0C28-17BB-32B96DF68A5C}"/>
              </a:ext>
            </a:extLst>
          </p:cNvPr>
          <p:cNvPicPr>
            <a:picLocks noChangeAspect="1"/>
          </p:cNvPicPr>
          <p:nvPr userDrawn="1"/>
        </p:nvPicPr>
        <p:blipFill>
          <a:blip r:embed="rId2"/>
          <a:stretch>
            <a:fillRect/>
          </a:stretch>
        </p:blipFill>
        <p:spPr>
          <a:xfrm>
            <a:off x="395097" y="309180"/>
            <a:ext cx="11401806" cy="6139433"/>
          </a:xfrm>
          <a:prstGeom prst="rect">
            <a:avLst/>
          </a:prstGeom>
        </p:spPr>
      </p:pic>
      <p:sp>
        <p:nvSpPr>
          <p:cNvPr id="14" name="Picture Placeholder 13">
            <a:extLst>
              <a:ext uri="{FF2B5EF4-FFF2-40B4-BE49-F238E27FC236}">
                <a16:creationId xmlns:a16="http://schemas.microsoft.com/office/drawing/2014/main" id="{FF39F112-5D15-3915-A0DD-08FFE557AEB4}"/>
              </a:ext>
            </a:extLst>
          </p:cNvPr>
          <p:cNvSpPr>
            <a:spLocks noGrp="1"/>
          </p:cNvSpPr>
          <p:nvPr>
            <p:ph type="pic" sz="quarter" idx="10"/>
          </p:nvPr>
        </p:nvSpPr>
        <p:spPr>
          <a:xfrm>
            <a:off x="5609858" y="309071"/>
            <a:ext cx="6187045" cy="6127356"/>
          </a:xfrm>
          <a:custGeom>
            <a:avLst/>
            <a:gdLst>
              <a:gd name="connsiteX0" fmla="*/ 0 w 6187045"/>
              <a:gd name="connsiteY0" fmla="*/ 0 h 6127356"/>
              <a:gd name="connsiteX1" fmla="*/ 5948017 w 6187045"/>
              <a:gd name="connsiteY1" fmla="*/ 0 h 6127356"/>
              <a:gd name="connsiteX2" fmla="*/ 6187045 w 6187045"/>
              <a:gd name="connsiteY2" fmla="*/ 239028 h 6127356"/>
              <a:gd name="connsiteX3" fmla="*/ 6187045 w 6187045"/>
              <a:gd name="connsiteY3" fmla="*/ 5301375 h 6127356"/>
              <a:gd name="connsiteX4" fmla="*/ 5595612 w 6187045"/>
              <a:gd name="connsiteY4" fmla="*/ 5301375 h 6127356"/>
              <a:gd name="connsiteX5" fmla="*/ 5442587 w 6187045"/>
              <a:gd name="connsiteY5" fmla="*/ 5454400 h 6127356"/>
              <a:gd name="connsiteX6" fmla="*/ 5442587 w 6187045"/>
              <a:gd name="connsiteY6" fmla="*/ 6127356 h 6127356"/>
              <a:gd name="connsiteX7" fmla="*/ 0 w 6187045"/>
              <a:gd name="connsiteY7" fmla="*/ 6127356 h 612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87045" h="6127356">
                <a:moveTo>
                  <a:pt x="0" y="0"/>
                </a:moveTo>
                <a:lnTo>
                  <a:pt x="5948017" y="0"/>
                </a:lnTo>
                <a:cubicBezTo>
                  <a:pt x="6080029" y="0"/>
                  <a:pt x="6187045" y="107016"/>
                  <a:pt x="6187045" y="239028"/>
                </a:cubicBezTo>
                <a:lnTo>
                  <a:pt x="6187045" y="5301375"/>
                </a:lnTo>
                <a:lnTo>
                  <a:pt x="5595612" y="5301375"/>
                </a:lnTo>
                <a:cubicBezTo>
                  <a:pt x="5511099" y="5301375"/>
                  <a:pt x="5442587" y="5369887"/>
                  <a:pt x="5442587" y="5454400"/>
                </a:cubicBezTo>
                <a:lnTo>
                  <a:pt x="5442587" y="6127356"/>
                </a:lnTo>
                <a:lnTo>
                  <a:pt x="0" y="6127356"/>
                </a:lnTo>
                <a:close/>
              </a:path>
            </a:pathLst>
          </a:custGeom>
          <a:noFill/>
        </p:spPr>
        <p:txBody>
          <a:bodyPr wrap="square">
            <a:noAutofit/>
          </a:bodyPr>
          <a:lstStyle/>
          <a:p>
            <a:endParaRPr lang="en-US" dirty="0"/>
          </a:p>
        </p:txBody>
      </p:sp>
      <p:sp>
        <p:nvSpPr>
          <p:cNvPr id="15" name="Round Single Corner Rectangle 14">
            <a:extLst>
              <a:ext uri="{FF2B5EF4-FFF2-40B4-BE49-F238E27FC236}">
                <a16:creationId xmlns:a16="http://schemas.microsoft.com/office/drawing/2014/main" id="{5208D2A7-9504-23E3-D35C-C269071C7DFF}"/>
              </a:ext>
            </a:extLst>
          </p:cNvPr>
          <p:cNvSpPr/>
          <p:nvPr userDrawn="1"/>
        </p:nvSpPr>
        <p:spPr>
          <a:xfrm rot="10800000" flipV="1">
            <a:off x="11052445" y="5610446"/>
            <a:ext cx="806627" cy="941558"/>
          </a:xfrm>
          <a:prstGeom prst="round1Rect">
            <a:avLst>
              <a:gd name="adj" fmla="val 1897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pic>
        <p:nvPicPr>
          <p:cNvPr id="9" name="Picture 8" descr="A logo for a banking company&#10;&#10;Description automatically generated">
            <a:extLst>
              <a:ext uri="{FF2B5EF4-FFF2-40B4-BE49-F238E27FC236}">
                <a16:creationId xmlns:a16="http://schemas.microsoft.com/office/drawing/2014/main" id="{CCF4C1CF-3E62-2641-3C68-B526CB1A290E}"/>
              </a:ext>
            </a:extLst>
          </p:cNvPr>
          <p:cNvPicPr>
            <a:picLocks noChangeAspect="1"/>
          </p:cNvPicPr>
          <p:nvPr userDrawn="1"/>
        </p:nvPicPr>
        <p:blipFill>
          <a:blip r:embed="rId3"/>
          <a:stretch>
            <a:fillRect/>
          </a:stretch>
        </p:blipFill>
        <p:spPr>
          <a:xfrm>
            <a:off x="570146" y="450800"/>
            <a:ext cx="990600" cy="1212850"/>
          </a:xfrm>
          <a:prstGeom prst="rect">
            <a:avLst/>
          </a:prstGeom>
        </p:spPr>
      </p:pic>
      <p:sp>
        <p:nvSpPr>
          <p:cNvPr id="12" name="Title 1">
            <a:extLst>
              <a:ext uri="{FF2B5EF4-FFF2-40B4-BE49-F238E27FC236}">
                <a16:creationId xmlns:a16="http://schemas.microsoft.com/office/drawing/2014/main" id="{654FF1D7-DABF-9802-43C3-653F3D302B5A}"/>
              </a:ext>
            </a:extLst>
          </p:cNvPr>
          <p:cNvSpPr>
            <a:spLocks noGrp="1"/>
          </p:cNvSpPr>
          <p:nvPr>
            <p:ph type="ctrTitle" hasCustomPrompt="1"/>
          </p:nvPr>
        </p:nvSpPr>
        <p:spPr>
          <a:xfrm>
            <a:off x="771896" y="2232561"/>
            <a:ext cx="4500748" cy="1520042"/>
          </a:xfrm>
          <a:noFill/>
        </p:spPr>
        <p:txBody>
          <a:bodyPr anchor="b">
            <a:noAutofit/>
          </a:bodyPr>
          <a:lstStyle>
            <a:lvl1pPr algn="l">
              <a:defRPr sz="4800" b="1">
                <a:solidFill>
                  <a:srgbClr val="335B6F"/>
                </a:solidFill>
                <a:latin typeface="PT Serif" panose="020A0603040505020204" pitchFamily="18" charset="77"/>
              </a:defRPr>
            </a:lvl1pPr>
          </a:lstStyle>
          <a:p>
            <a:r>
              <a:rPr lang="en-US" dirty="0"/>
              <a:t>Click to edit Master style</a:t>
            </a:r>
          </a:p>
        </p:txBody>
      </p:sp>
      <p:sp>
        <p:nvSpPr>
          <p:cNvPr id="13" name="Subtitle 2">
            <a:extLst>
              <a:ext uri="{FF2B5EF4-FFF2-40B4-BE49-F238E27FC236}">
                <a16:creationId xmlns:a16="http://schemas.microsoft.com/office/drawing/2014/main" id="{C43D8AD9-0DC0-67BD-409D-3155DDF341DB}"/>
              </a:ext>
            </a:extLst>
          </p:cNvPr>
          <p:cNvSpPr>
            <a:spLocks noGrp="1"/>
          </p:cNvSpPr>
          <p:nvPr>
            <p:ph type="subTitle" idx="1"/>
          </p:nvPr>
        </p:nvSpPr>
        <p:spPr>
          <a:xfrm>
            <a:off x="771896" y="3887045"/>
            <a:ext cx="4536374" cy="1017463"/>
          </a:xfrm>
        </p:spPr>
        <p:txBody>
          <a:bodyPr lIns="0" tIns="0" rIns="0" bIns="0">
            <a:noAutofit/>
          </a:bodyPr>
          <a:lstStyle>
            <a:lvl1pPr marL="0" indent="0" algn="l">
              <a:buNone/>
              <a:defRPr sz="2000" b="0" i="0">
                <a:solidFill>
                  <a:srgbClr val="335B6F"/>
                </a:solidFill>
                <a:latin typeface="DM Sans 14p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5" name="Picture 4" descr="A red square with white text on it&#10;&#10;AI-generated content may be incorrect.">
            <a:extLst>
              <a:ext uri="{FF2B5EF4-FFF2-40B4-BE49-F238E27FC236}">
                <a16:creationId xmlns:a16="http://schemas.microsoft.com/office/drawing/2014/main" id="{FAD0D336-17A5-CB79-0ABD-1F79150C5C7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195726" y="5744946"/>
            <a:ext cx="619579" cy="706222"/>
          </a:xfrm>
          <a:prstGeom prst="rect">
            <a:avLst/>
          </a:prstGeom>
        </p:spPr>
      </p:pic>
    </p:spTree>
    <p:extLst>
      <p:ext uri="{BB962C8B-B14F-4D97-AF65-F5344CB8AC3E}">
        <p14:creationId xmlns:p14="http://schemas.microsoft.com/office/powerpoint/2010/main" val="3483856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t">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1974574" y="1817204"/>
            <a:ext cx="8242852" cy="644457"/>
          </a:xfrm>
          <a:prstGeom prst="rect">
            <a:avLst/>
          </a:prstGeom>
        </p:spPr>
        <p:txBody>
          <a:bodyPr lIns="0" tIns="0" rIns="0" bIns="0" anchor="t" anchorCtr="0">
            <a:noAutofit/>
          </a:bodyPr>
          <a:lstStyle>
            <a:lvl1pPr algn="ctr">
              <a:defRPr sz="5400"/>
            </a:lvl1pPr>
          </a:lstStyle>
          <a:p>
            <a:r>
              <a:rPr lang="en-US" dirty="0"/>
              <a:t>Click to edit</a:t>
            </a:r>
          </a:p>
        </p:txBody>
      </p:sp>
      <p:sp>
        <p:nvSpPr>
          <p:cNvPr id="3" name="Content Placeholder 2">
            <a:extLst>
              <a:ext uri="{FF2B5EF4-FFF2-40B4-BE49-F238E27FC236}">
                <a16:creationId xmlns:a16="http://schemas.microsoft.com/office/drawing/2014/main" id="{5FEB6AE8-A278-ED17-8CD2-45D84A3F7076}"/>
              </a:ext>
            </a:extLst>
          </p:cNvPr>
          <p:cNvSpPr>
            <a:spLocks noGrp="1"/>
          </p:cNvSpPr>
          <p:nvPr>
            <p:ph idx="1"/>
          </p:nvPr>
        </p:nvSpPr>
        <p:spPr>
          <a:xfrm>
            <a:off x="1986170" y="2946952"/>
            <a:ext cx="8231256" cy="1028700"/>
          </a:xfrm>
          <a:prstGeom prst="rect">
            <a:avLst/>
          </a:prstGeom>
        </p:spPr>
        <p:txBody>
          <a:bodyPr lIns="0" tIns="0" rIns="0" bIns="0">
            <a:noAutofit/>
          </a:bodyPr>
          <a:lstStyle>
            <a:lvl1pPr marL="0" indent="0" algn="ctr">
              <a:buNone/>
              <a:defRPr sz="3200"/>
            </a:lvl1pPr>
            <a:lvl2pPr marL="457200" indent="0" algn="ctr">
              <a:buNone/>
              <a:defRPr sz="3200"/>
            </a:lvl2pPr>
            <a:lvl3pPr marL="914400" indent="0" algn="ctr">
              <a:buNone/>
              <a:defRPr sz="3200"/>
            </a:lvl3pPr>
            <a:lvl4pPr marL="1371600" indent="0" algn="ctr">
              <a:buNone/>
              <a:defRPr sz="3200"/>
            </a:lvl4pPr>
            <a:lvl5pPr marL="1828800" indent="0" algn="ctr">
              <a:buNone/>
              <a:defRPr sz="3200"/>
            </a:lvl5pPr>
          </a:lstStyle>
          <a:p>
            <a:pPr lvl="0"/>
            <a:r>
              <a:rPr lang="en-US" dirty="0"/>
              <a:t>Click to edit Master text styles</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sp>
        <p:nvSpPr>
          <p:cNvPr id="14" name="Round Same Side Corner Rectangle 13">
            <a:extLst>
              <a:ext uri="{FF2B5EF4-FFF2-40B4-BE49-F238E27FC236}">
                <a16:creationId xmlns:a16="http://schemas.microsoft.com/office/drawing/2014/main" id="{A3DF3803-492A-8476-AB0B-2C39CACF587D}"/>
              </a:ext>
            </a:extLst>
          </p:cNvPr>
          <p:cNvSpPr/>
          <p:nvPr userDrawn="1"/>
        </p:nvSpPr>
        <p:spPr>
          <a:xfrm rot="10800000">
            <a:off x="9398521" y="-1"/>
            <a:ext cx="1555423" cy="1348034"/>
          </a:xfrm>
          <a:prstGeom prst="round2SameRect">
            <a:avLst>
              <a:gd name="adj1" fmla="val 14569"/>
              <a:gd name="adj2" fmla="val 0"/>
            </a:avLst>
          </a:prstGeom>
          <a:solidFill>
            <a:schemeClr val="bg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5" name="Round Same Side Corner Rectangle 14">
            <a:extLst>
              <a:ext uri="{FF2B5EF4-FFF2-40B4-BE49-F238E27FC236}">
                <a16:creationId xmlns:a16="http://schemas.microsoft.com/office/drawing/2014/main" id="{2AE2144D-A792-711A-F94A-678845252175}"/>
              </a:ext>
            </a:extLst>
          </p:cNvPr>
          <p:cNvSpPr/>
          <p:nvPr userDrawn="1"/>
        </p:nvSpPr>
        <p:spPr>
          <a:xfrm rot="16200000">
            <a:off x="10082849" y="808252"/>
            <a:ext cx="2397943" cy="1924438"/>
          </a:xfrm>
          <a:prstGeom prst="round2SameRect">
            <a:avLst>
              <a:gd name="adj1" fmla="val 7569"/>
              <a:gd name="adj2" fmla="val 0"/>
            </a:avLst>
          </a:prstGeom>
          <a:noFill/>
          <a:ln w="952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6" name="Round Same Side Corner Rectangle 15">
            <a:extLst>
              <a:ext uri="{FF2B5EF4-FFF2-40B4-BE49-F238E27FC236}">
                <a16:creationId xmlns:a16="http://schemas.microsoft.com/office/drawing/2014/main" id="{29F042A6-E4BB-CD9F-333F-43E1A24973BD}"/>
              </a:ext>
            </a:extLst>
          </p:cNvPr>
          <p:cNvSpPr/>
          <p:nvPr userDrawn="1"/>
        </p:nvSpPr>
        <p:spPr>
          <a:xfrm rot="16200000">
            <a:off x="11328242" y="1756892"/>
            <a:ext cx="1044805" cy="682712"/>
          </a:xfrm>
          <a:prstGeom prst="round2SameRect">
            <a:avLst>
              <a:gd name="adj1" fmla="val 21473"/>
              <a:gd name="adj2" fmla="val 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19" name="Text Placeholder 18">
            <a:extLst>
              <a:ext uri="{FF2B5EF4-FFF2-40B4-BE49-F238E27FC236}">
                <a16:creationId xmlns:a16="http://schemas.microsoft.com/office/drawing/2014/main" id="{26736397-FBD6-56C4-FA64-DEA3CC64DD13}"/>
              </a:ext>
            </a:extLst>
          </p:cNvPr>
          <p:cNvSpPr>
            <a:spLocks noGrp="1"/>
          </p:cNvSpPr>
          <p:nvPr>
            <p:ph type="body" sz="quarter" idx="11"/>
          </p:nvPr>
        </p:nvSpPr>
        <p:spPr>
          <a:xfrm>
            <a:off x="1961322" y="4280452"/>
            <a:ext cx="8256104" cy="1616765"/>
          </a:xfrm>
        </p:spPr>
        <p:txBody>
          <a:bodyPr lIns="0" tIns="0" rIns="0" bIns="0">
            <a:noAutofit/>
          </a:bodyPr>
          <a:lstStyle>
            <a:lvl1pPr marL="0" indent="0" algn="ctr">
              <a:buNone/>
              <a:defRPr sz="2400"/>
            </a:lvl1pPr>
          </a:lstStyle>
          <a:p>
            <a:pPr lvl="0"/>
            <a:r>
              <a:rPr lang="en-US" dirty="0"/>
              <a:t>Click to edit Master text styles</a:t>
            </a:r>
          </a:p>
        </p:txBody>
      </p:sp>
      <p:grpSp>
        <p:nvGrpSpPr>
          <p:cNvPr id="5" name="Group 4">
            <a:extLst>
              <a:ext uri="{FF2B5EF4-FFF2-40B4-BE49-F238E27FC236}">
                <a16:creationId xmlns:a16="http://schemas.microsoft.com/office/drawing/2014/main" id="{ACA788E6-1AAA-0857-A3A1-870EE3D87E73}"/>
              </a:ext>
            </a:extLst>
          </p:cNvPr>
          <p:cNvGrpSpPr/>
          <p:nvPr userDrawn="1"/>
        </p:nvGrpSpPr>
        <p:grpSpPr>
          <a:xfrm>
            <a:off x="5740399" y="973506"/>
            <a:ext cx="713409" cy="713409"/>
            <a:chOff x="5740399" y="973506"/>
            <a:chExt cx="713409" cy="713409"/>
          </a:xfrm>
        </p:grpSpPr>
        <p:sp>
          <p:nvSpPr>
            <p:cNvPr id="6" name="Oval 5">
              <a:extLst>
                <a:ext uri="{FF2B5EF4-FFF2-40B4-BE49-F238E27FC236}">
                  <a16:creationId xmlns:a16="http://schemas.microsoft.com/office/drawing/2014/main" id="{B484A5B7-6C59-9937-18FC-6DED75678C6D}"/>
                </a:ext>
              </a:extLst>
            </p:cNvPr>
            <p:cNvSpPr/>
            <p:nvPr/>
          </p:nvSpPr>
          <p:spPr>
            <a:xfrm>
              <a:off x="5740399" y="973506"/>
              <a:ext cx="713409" cy="713409"/>
            </a:xfrm>
            <a:prstGeom prst="ellipse">
              <a:avLst/>
            </a:prstGeom>
            <a:solidFill>
              <a:srgbClr val="FF69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6C035234-E499-3C82-A008-235B91FD7690}"/>
                </a:ext>
              </a:extLst>
            </p:cNvPr>
            <p:cNvSpPr txBox="1"/>
            <p:nvPr/>
          </p:nvSpPr>
          <p:spPr>
            <a:xfrm>
              <a:off x="5740399" y="1013094"/>
              <a:ext cx="713409" cy="603976"/>
            </a:xfrm>
            <a:prstGeom prst="rect">
              <a:avLst/>
            </a:prstGeom>
            <a:noFill/>
          </p:spPr>
          <p:txBody>
            <a:bodyPr wrap="square" lIns="0" tIns="0" rIns="0" bIns="0" rtlCol="0">
              <a:noAutofit/>
            </a:bodyPr>
            <a:lstStyle/>
            <a:p>
              <a:pPr algn="ctr"/>
              <a:r>
                <a:rPr lang="en-US" sz="4400" b="1" dirty="0">
                  <a:solidFill>
                    <a:schemeClr val="bg1"/>
                  </a:solidFill>
                  <a:latin typeface="PT Serif" panose="020A0603040505020204" pitchFamily="18" charset="77"/>
                </a:rPr>
                <a:t>?</a:t>
              </a:r>
            </a:p>
          </p:txBody>
        </p:sp>
      </p:grpSp>
      <p:sp>
        <p:nvSpPr>
          <p:cNvPr id="10" name="TextBox 9">
            <a:extLst>
              <a:ext uri="{FF2B5EF4-FFF2-40B4-BE49-F238E27FC236}">
                <a16:creationId xmlns:a16="http://schemas.microsoft.com/office/drawing/2014/main" id="{BE57BDC5-C740-FEE9-7FC2-42F18CDF1FBC}"/>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146781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guide id="5" orient="horz" pos="108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ntent">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1974574" y="1817204"/>
            <a:ext cx="8242852" cy="644457"/>
          </a:xfrm>
          <a:prstGeom prst="rect">
            <a:avLst/>
          </a:prstGeom>
        </p:spPr>
        <p:txBody>
          <a:bodyPr lIns="0" tIns="0" rIns="0" bIns="0" anchor="t" anchorCtr="0">
            <a:noAutofit/>
          </a:bodyPr>
          <a:lstStyle>
            <a:lvl1pPr algn="ctr">
              <a:defRPr sz="5400"/>
            </a:lvl1pPr>
          </a:lstStyle>
          <a:p>
            <a:r>
              <a:rPr lang="en-US" dirty="0"/>
              <a:t>Click to edit</a:t>
            </a:r>
          </a:p>
        </p:txBody>
      </p:sp>
      <p:sp>
        <p:nvSpPr>
          <p:cNvPr id="3" name="Content Placeholder 2">
            <a:extLst>
              <a:ext uri="{FF2B5EF4-FFF2-40B4-BE49-F238E27FC236}">
                <a16:creationId xmlns:a16="http://schemas.microsoft.com/office/drawing/2014/main" id="{5FEB6AE8-A278-ED17-8CD2-45D84A3F7076}"/>
              </a:ext>
            </a:extLst>
          </p:cNvPr>
          <p:cNvSpPr>
            <a:spLocks noGrp="1"/>
          </p:cNvSpPr>
          <p:nvPr>
            <p:ph idx="1"/>
          </p:nvPr>
        </p:nvSpPr>
        <p:spPr>
          <a:xfrm>
            <a:off x="1986170" y="2946952"/>
            <a:ext cx="8231256" cy="1028700"/>
          </a:xfrm>
          <a:prstGeom prst="rect">
            <a:avLst/>
          </a:prstGeom>
        </p:spPr>
        <p:txBody>
          <a:bodyPr lIns="0" tIns="0" rIns="0" bIns="0">
            <a:noAutofit/>
          </a:bodyPr>
          <a:lstStyle>
            <a:lvl1pPr marL="0" indent="0" algn="ctr">
              <a:buNone/>
              <a:defRPr sz="3200"/>
            </a:lvl1pPr>
            <a:lvl2pPr marL="457200" indent="0" algn="ctr">
              <a:buNone/>
              <a:defRPr sz="3200"/>
            </a:lvl2pPr>
            <a:lvl3pPr marL="914400" indent="0" algn="ctr">
              <a:buNone/>
              <a:defRPr sz="3200"/>
            </a:lvl3pPr>
            <a:lvl4pPr marL="1371600" indent="0" algn="ctr">
              <a:buNone/>
              <a:defRPr sz="3200"/>
            </a:lvl4pPr>
            <a:lvl5pPr marL="1828800" indent="0" algn="ctr">
              <a:buNone/>
              <a:defRPr sz="3200"/>
            </a:lvl5pPr>
          </a:lstStyle>
          <a:p>
            <a:pPr lvl="0"/>
            <a:r>
              <a:rPr lang="en-US" dirty="0"/>
              <a:t>Click to edit Master text styles</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sp>
        <p:nvSpPr>
          <p:cNvPr id="14" name="Round Same Side Corner Rectangle 13">
            <a:extLst>
              <a:ext uri="{FF2B5EF4-FFF2-40B4-BE49-F238E27FC236}">
                <a16:creationId xmlns:a16="http://schemas.microsoft.com/office/drawing/2014/main" id="{A3DF3803-492A-8476-AB0B-2C39CACF587D}"/>
              </a:ext>
            </a:extLst>
          </p:cNvPr>
          <p:cNvSpPr/>
          <p:nvPr userDrawn="1"/>
        </p:nvSpPr>
        <p:spPr>
          <a:xfrm rot="10800000">
            <a:off x="9398521" y="-1"/>
            <a:ext cx="1555423" cy="1348034"/>
          </a:xfrm>
          <a:prstGeom prst="round2SameRect">
            <a:avLst>
              <a:gd name="adj1" fmla="val 14569"/>
              <a:gd name="adj2" fmla="val 0"/>
            </a:avLst>
          </a:prstGeom>
          <a:solidFill>
            <a:schemeClr val="bg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5" name="Round Same Side Corner Rectangle 14">
            <a:extLst>
              <a:ext uri="{FF2B5EF4-FFF2-40B4-BE49-F238E27FC236}">
                <a16:creationId xmlns:a16="http://schemas.microsoft.com/office/drawing/2014/main" id="{2AE2144D-A792-711A-F94A-678845252175}"/>
              </a:ext>
            </a:extLst>
          </p:cNvPr>
          <p:cNvSpPr/>
          <p:nvPr userDrawn="1"/>
        </p:nvSpPr>
        <p:spPr>
          <a:xfrm rot="16200000">
            <a:off x="10082849" y="808252"/>
            <a:ext cx="2397943" cy="1924438"/>
          </a:xfrm>
          <a:prstGeom prst="round2SameRect">
            <a:avLst>
              <a:gd name="adj1" fmla="val 7569"/>
              <a:gd name="adj2" fmla="val 0"/>
            </a:avLst>
          </a:prstGeom>
          <a:noFill/>
          <a:ln w="952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6" name="Round Same Side Corner Rectangle 15">
            <a:extLst>
              <a:ext uri="{FF2B5EF4-FFF2-40B4-BE49-F238E27FC236}">
                <a16:creationId xmlns:a16="http://schemas.microsoft.com/office/drawing/2014/main" id="{29F042A6-E4BB-CD9F-333F-43E1A24973BD}"/>
              </a:ext>
            </a:extLst>
          </p:cNvPr>
          <p:cNvSpPr/>
          <p:nvPr userDrawn="1"/>
        </p:nvSpPr>
        <p:spPr>
          <a:xfrm rot="16200000">
            <a:off x="11328242" y="1756892"/>
            <a:ext cx="1044805" cy="682712"/>
          </a:xfrm>
          <a:prstGeom prst="round2SameRect">
            <a:avLst>
              <a:gd name="adj1" fmla="val 21473"/>
              <a:gd name="adj2" fmla="val 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19" name="Text Placeholder 18">
            <a:extLst>
              <a:ext uri="{FF2B5EF4-FFF2-40B4-BE49-F238E27FC236}">
                <a16:creationId xmlns:a16="http://schemas.microsoft.com/office/drawing/2014/main" id="{26736397-FBD6-56C4-FA64-DEA3CC64DD13}"/>
              </a:ext>
            </a:extLst>
          </p:cNvPr>
          <p:cNvSpPr>
            <a:spLocks noGrp="1"/>
          </p:cNvSpPr>
          <p:nvPr>
            <p:ph type="body" sz="quarter" idx="11"/>
          </p:nvPr>
        </p:nvSpPr>
        <p:spPr>
          <a:xfrm>
            <a:off x="1961322" y="4280452"/>
            <a:ext cx="8256104" cy="1616765"/>
          </a:xfrm>
        </p:spPr>
        <p:txBody>
          <a:bodyPr lIns="0" tIns="0" rIns="0" bIns="0">
            <a:noAutofit/>
          </a:bodyPr>
          <a:lstStyle>
            <a:lvl1pPr marL="0" indent="0" algn="ctr">
              <a:buNone/>
              <a:defRPr sz="2400"/>
            </a:lvl1pPr>
          </a:lstStyle>
          <a:p>
            <a:pPr lvl="0"/>
            <a:r>
              <a:rPr lang="en-US" dirty="0"/>
              <a:t>Click to edit Master text styles</a:t>
            </a:r>
          </a:p>
        </p:txBody>
      </p:sp>
      <p:sp>
        <p:nvSpPr>
          <p:cNvPr id="10" name="TextBox 9">
            <a:extLst>
              <a:ext uri="{FF2B5EF4-FFF2-40B4-BE49-F238E27FC236}">
                <a16:creationId xmlns:a16="http://schemas.microsoft.com/office/drawing/2014/main" id="{BE57BDC5-C740-FEE9-7FC2-42F18CDF1FBC}"/>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2704414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guide id="5" orient="horz" pos="10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3" name="Content Placeholder 2">
            <a:extLst>
              <a:ext uri="{FF2B5EF4-FFF2-40B4-BE49-F238E27FC236}">
                <a16:creationId xmlns:a16="http://schemas.microsoft.com/office/drawing/2014/main" id="{5FEB6AE8-A278-ED17-8CD2-45D84A3F7076}"/>
              </a:ext>
            </a:extLst>
          </p:cNvPr>
          <p:cNvSpPr>
            <a:spLocks noGrp="1"/>
          </p:cNvSpPr>
          <p:nvPr>
            <p:ph idx="1"/>
          </p:nvPr>
        </p:nvSpPr>
        <p:spPr>
          <a:xfrm>
            <a:off x="952500" y="1714499"/>
            <a:ext cx="7908696" cy="4462463"/>
          </a:xfrm>
          <a:prstGeom prst="rect">
            <a:avLst/>
          </a:prstGeom>
        </p:spPr>
        <p:txBody>
          <a:bodyPr lIns="0" tIns="0" rIns="0" bIns="0"/>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sp>
        <p:nvSpPr>
          <p:cNvPr id="14" name="Round Same Side Corner Rectangle 13">
            <a:extLst>
              <a:ext uri="{FF2B5EF4-FFF2-40B4-BE49-F238E27FC236}">
                <a16:creationId xmlns:a16="http://schemas.microsoft.com/office/drawing/2014/main" id="{A3DF3803-492A-8476-AB0B-2C39CACF587D}"/>
              </a:ext>
            </a:extLst>
          </p:cNvPr>
          <p:cNvSpPr/>
          <p:nvPr userDrawn="1"/>
        </p:nvSpPr>
        <p:spPr>
          <a:xfrm rot="10800000">
            <a:off x="9398521" y="-1"/>
            <a:ext cx="1555423" cy="1348034"/>
          </a:xfrm>
          <a:prstGeom prst="round2SameRect">
            <a:avLst>
              <a:gd name="adj1" fmla="val 14569"/>
              <a:gd name="adj2" fmla="val 0"/>
            </a:avLst>
          </a:prstGeom>
          <a:solidFill>
            <a:schemeClr val="bg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5" name="Round Same Side Corner Rectangle 14">
            <a:extLst>
              <a:ext uri="{FF2B5EF4-FFF2-40B4-BE49-F238E27FC236}">
                <a16:creationId xmlns:a16="http://schemas.microsoft.com/office/drawing/2014/main" id="{2AE2144D-A792-711A-F94A-678845252175}"/>
              </a:ext>
            </a:extLst>
          </p:cNvPr>
          <p:cNvSpPr/>
          <p:nvPr userDrawn="1"/>
        </p:nvSpPr>
        <p:spPr>
          <a:xfrm rot="16200000">
            <a:off x="10082849" y="808252"/>
            <a:ext cx="2397943" cy="1924438"/>
          </a:xfrm>
          <a:prstGeom prst="round2SameRect">
            <a:avLst>
              <a:gd name="adj1" fmla="val 7569"/>
              <a:gd name="adj2" fmla="val 0"/>
            </a:avLst>
          </a:prstGeom>
          <a:noFill/>
          <a:ln w="952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6" name="Round Same Side Corner Rectangle 15">
            <a:extLst>
              <a:ext uri="{FF2B5EF4-FFF2-40B4-BE49-F238E27FC236}">
                <a16:creationId xmlns:a16="http://schemas.microsoft.com/office/drawing/2014/main" id="{29F042A6-E4BB-CD9F-333F-43E1A24973BD}"/>
              </a:ext>
            </a:extLst>
          </p:cNvPr>
          <p:cNvSpPr/>
          <p:nvPr userDrawn="1"/>
        </p:nvSpPr>
        <p:spPr>
          <a:xfrm rot="16200000">
            <a:off x="11328242" y="1756892"/>
            <a:ext cx="1044805" cy="682712"/>
          </a:xfrm>
          <a:prstGeom prst="round2SameRect">
            <a:avLst>
              <a:gd name="adj1" fmla="val 21473"/>
              <a:gd name="adj2" fmla="val 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174D2CFA-0DE1-D562-4AAC-B12BF5BDD454}"/>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148540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guide id="5" orient="horz" pos="10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ntent with image">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4" name="Rounded Rectangle 3">
            <a:extLst>
              <a:ext uri="{FF2B5EF4-FFF2-40B4-BE49-F238E27FC236}">
                <a16:creationId xmlns:a16="http://schemas.microsoft.com/office/drawing/2014/main" id="{368654BE-6D0D-5403-C106-8EDD78EE9B89}"/>
              </a:ext>
            </a:extLst>
          </p:cNvPr>
          <p:cNvSpPr/>
          <p:nvPr userDrawn="1"/>
        </p:nvSpPr>
        <p:spPr>
          <a:xfrm>
            <a:off x="8911561" y="2160705"/>
            <a:ext cx="1634837" cy="1634837"/>
          </a:xfrm>
          <a:prstGeom prst="roundRect">
            <a:avLst/>
          </a:prstGeom>
          <a:solidFill>
            <a:srgbClr val="D9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5" name="Rounded Rectangle 4">
            <a:extLst>
              <a:ext uri="{FF2B5EF4-FFF2-40B4-BE49-F238E27FC236}">
                <a16:creationId xmlns:a16="http://schemas.microsoft.com/office/drawing/2014/main" id="{4657F2CA-A7F4-CD07-43DC-6C111DFB500D}"/>
              </a:ext>
            </a:extLst>
          </p:cNvPr>
          <p:cNvSpPr/>
          <p:nvPr userDrawn="1"/>
        </p:nvSpPr>
        <p:spPr>
          <a:xfrm>
            <a:off x="9587347" y="1574186"/>
            <a:ext cx="1634837" cy="1634837"/>
          </a:xfrm>
          <a:prstGeom prst="roundRect">
            <a:avLst/>
          </a:prstGeom>
          <a:noFill/>
          <a:ln w="9525">
            <a:solidFill>
              <a:srgbClr val="FF69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1" name="Picture Placeholder 9">
            <a:extLst>
              <a:ext uri="{FF2B5EF4-FFF2-40B4-BE49-F238E27FC236}">
                <a16:creationId xmlns:a16="http://schemas.microsoft.com/office/drawing/2014/main" id="{8524499C-D37E-410B-FCE4-17C501F4180A}"/>
              </a:ext>
            </a:extLst>
          </p:cNvPr>
          <p:cNvSpPr>
            <a:spLocks noGrp="1"/>
          </p:cNvSpPr>
          <p:nvPr>
            <p:ph type="pic" sz="quarter" idx="11"/>
          </p:nvPr>
        </p:nvSpPr>
        <p:spPr>
          <a:xfrm>
            <a:off x="7071360" y="2398395"/>
            <a:ext cx="3475038" cy="3474085"/>
          </a:xfrm>
          <a:prstGeom prst="roundRect">
            <a:avLst>
              <a:gd name="adj" fmla="val 7893"/>
            </a:avLst>
          </a:prstGeom>
          <a:solidFill>
            <a:schemeClr val="bg1"/>
          </a:solidFill>
        </p:spPr>
        <p:txBody>
          <a:bodyPr/>
          <a:lstStyle/>
          <a:p>
            <a:endParaRPr lang="en-US" dirty="0"/>
          </a:p>
        </p:txBody>
      </p:sp>
      <p:sp>
        <p:nvSpPr>
          <p:cNvPr id="6" name="Content Placeholder 2">
            <a:extLst>
              <a:ext uri="{FF2B5EF4-FFF2-40B4-BE49-F238E27FC236}">
                <a16:creationId xmlns:a16="http://schemas.microsoft.com/office/drawing/2014/main" id="{75E9DAEE-75BC-AADF-4F35-DA9DD83748E0}"/>
              </a:ext>
            </a:extLst>
          </p:cNvPr>
          <p:cNvSpPr>
            <a:spLocks noGrp="1"/>
          </p:cNvSpPr>
          <p:nvPr>
            <p:ph idx="12"/>
          </p:nvPr>
        </p:nvSpPr>
        <p:spPr>
          <a:xfrm>
            <a:off x="952500" y="1714499"/>
            <a:ext cx="5618988" cy="446246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Box 8">
            <a:extLst>
              <a:ext uri="{FF2B5EF4-FFF2-40B4-BE49-F238E27FC236}">
                <a16:creationId xmlns:a16="http://schemas.microsoft.com/office/drawing/2014/main" id="{67CC7324-9C65-0164-4E25-04B60E16E38A}"/>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1995809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500"/>
                                        <p:tgtEl>
                                          <p:spTgt spid="6">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500"/>
                                        <p:tgtEl>
                                          <p:spTgt spid="6">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fade">
                                      <p:cBhvr>
                                        <p:cTn id="23" dur="500"/>
                                        <p:tgtEl>
                                          <p:spTgt spid="6">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with image and caption">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4" name="Rounded Rectangle 3">
            <a:extLst>
              <a:ext uri="{FF2B5EF4-FFF2-40B4-BE49-F238E27FC236}">
                <a16:creationId xmlns:a16="http://schemas.microsoft.com/office/drawing/2014/main" id="{368654BE-6D0D-5403-C106-8EDD78EE9B89}"/>
              </a:ext>
            </a:extLst>
          </p:cNvPr>
          <p:cNvSpPr/>
          <p:nvPr userDrawn="1"/>
        </p:nvSpPr>
        <p:spPr>
          <a:xfrm>
            <a:off x="9243397" y="1036743"/>
            <a:ext cx="1812666" cy="1634837"/>
          </a:xfrm>
          <a:prstGeom prst="roundRect">
            <a:avLst/>
          </a:prstGeom>
          <a:solidFill>
            <a:srgbClr val="D9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5" name="Rounded Rectangle 4">
            <a:extLst>
              <a:ext uri="{FF2B5EF4-FFF2-40B4-BE49-F238E27FC236}">
                <a16:creationId xmlns:a16="http://schemas.microsoft.com/office/drawing/2014/main" id="{4657F2CA-A7F4-CD07-43DC-6C111DFB500D}"/>
              </a:ext>
            </a:extLst>
          </p:cNvPr>
          <p:cNvSpPr/>
          <p:nvPr userDrawn="1"/>
        </p:nvSpPr>
        <p:spPr>
          <a:xfrm>
            <a:off x="9868819" y="589910"/>
            <a:ext cx="1914861" cy="1904103"/>
          </a:xfrm>
          <a:prstGeom prst="roundRect">
            <a:avLst>
              <a:gd name="adj" fmla="val 11639"/>
            </a:avLst>
          </a:prstGeom>
          <a:noFill/>
          <a:ln w="9525">
            <a:solidFill>
              <a:srgbClr val="FF69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1" name="Picture Placeholder 9">
            <a:extLst>
              <a:ext uri="{FF2B5EF4-FFF2-40B4-BE49-F238E27FC236}">
                <a16:creationId xmlns:a16="http://schemas.microsoft.com/office/drawing/2014/main" id="{8524499C-D37E-410B-FCE4-17C501F4180A}"/>
              </a:ext>
            </a:extLst>
          </p:cNvPr>
          <p:cNvSpPr>
            <a:spLocks noGrp="1"/>
          </p:cNvSpPr>
          <p:nvPr>
            <p:ph type="pic" sz="quarter" idx="11"/>
          </p:nvPr>
        </p:nvSpPr>
        <p:spPr>
          <a:xfrm>
            <a:off x="7584140" y="1585695"/>
            <a:ext cx="2962257" cy="2961445"/>
          </a:xfrm>
          <a:prstGeom prst="roundRect">
            <a:avLst>
              <a:gd name="adj" fmla="val 15885"/>
            </a:avLst>
          </a:prstGeom>
          <a:solidFill>
            <a:schemeClr val="bg1"/>
          </a:solidFill>
        </p:spPr>
        <p:txBody>
          <a:bodyPr/>
          <a:lstStyle/>
          <a:p>
            <a:endParaRPr lang="en-US" dirty="0"/>
          </a:p>
        </p:txBody>
      </p:sp>
      <p:sp>
        <p:nvSpPr>
          <p:cNvPr id="16" name="TextBox 15">
            <a:extLst>
              <a:ext uri="{FF2B5EF4-FFF2-40B4-BE49-F238E27FC236}">
                <a16:creationId xmlns:a16="http://schemas.microsoft.com/office/drawing/2014/main" id="{B39DCEC1-D956-FB0B-79C4-4348EFA25274}"/>
              </a:ext>
            </a:extLst>
          </p:cNvPr>
          <p:cNvSpPr txBox="1"/>
          <p:nvPr userDrawn="1"/>
        </p:nvSpPr>
        <p:spPr>
          <a:xfrm>
            <a:off x="10553252" y="-1441525"/>
            <a:ext cx="184731" cy="369332"/>
          </a:xfrm>
          <a:prstGeom prst="rect">
            <a:avLst/>
          </a:prstGeom>
          <a:noFill/>
        </p:spPr>
        <p:txBody>
          <a:bodyPr wrap="none" rtlCol="0">
            <a:spAutoFit/>
          </a:bodyPr>
          <a:lstStyle/>
          <a:p>
            <a:endParaRPr lang="en-US" b="0" i="0" dirty="0">
              <a:latin typeface="DM Sans 14pt" pitchFamily="2" charset="77"/>
            </a:endParaRPr>
          </a:p>
        </p:txBody>
      </p:sp>
      <p:cxnSp>
        <p:nvCxnSpPr>
          <p:cNvPr id="19" name="Straight Connector 18">
            <a:extLst>
              <a:ext uri="{FF2B5EF4-FFF2-40B4-BE49-F238E27FC236}">
                <a16:creationId xmlns:a16="http://schemas.microsoft.com/office/drawing/2014/main" id="{CBFEE138-1070-9275-4709-6DCDE6E90833}"/>
              </a:ext>
            </a:extLst>
          </p:cNvPr>
          <p:cNvCxnSpPr>
            <a:cxnSpLocks/>
          </p:cNvCxnSpPr>
          <p:nvPr userDrawn="1"/>
        </p:nvCxnSpPr>
        <p:spPr>
          <a:xfrm>
            <a:off x="7584140" y="4610880"/>
            <a:ext cx="0" cy="581026"/>
          </a:xfrm>
          <a:prstGeom prst="line">
            <a:avLst/>
          </a:prstGeom>
          <a:ln w="44450">
            <a:solidFill>
              <a:schemeClr val="accent5"/>
            </a:solidFill>
          </a:ln>
        </p:spPr>
        <p:style>
          <a:lnRef idx="2">
            <a:schemeClr val="accent1"/>
          </a:lnRef>
          <a:fillRef idx="0">
            <a:schemeClr val="accent1"/>
          </a:fillRef>
          <a:effectRef idx="1">
            <a:schemeClr val="accent1"/>
          </a:effectRef>
          <a:fontRef idx="minor">
            <a:schemeClr val="tx1"/>
          </a:fontRef>
        </p:style>
      </p:cxnSp>
      <p:sp>
        <p:nvSpPr>
          <p:cNvPr id="6" name="Content Placeholder 2">
            <a:extLst>
              <a:ext uri="{FF2B5EF4-FFF2-40B4-BE49-F238E27FC236}">
                <a16:creationId xmlns:a16="http://schemas.microsoft.com/office/drawing/2014/main" id="{08BB5084-A183-0241-A301-77776215E3C8}"/>
              </a:ext>
            </a:extLst>
          </p:cNvPr>
          <p:cNvSpPr>
            <a:spLocks noGrp="1"/>
          </p:cNvSpPr>
          <p:nvPr>
            <p:ph idx="1"/>
          </p:nvPr>
        </p:nvSpPr>
        <p:spPr>
          <a:xfrm>
            <a:off x="952500" y="1714499"/>
            <a:ext cx="5606796" cy="446246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25">
            <a:extLst>
              <a:ext uri="{FF2B5EF4-FFF2-40B4-BE49-F238E27FC236}">
                <a16:creationId xmlns:a16="http://schemas.microsoft.com/office/drawing/2014/main" id="{E2F045EE-0845-D619-7D6D-101D0F5BEE6C}"/>
              </a:ext>
            </a:extLst>
          </p:cNvPr>
          <p:cNvSpPr>
            <a:spLocks noGrp="1"/>
          </p:cNvSpPr>
          <p:nvPr>
            <p:ph type="body" sz="quarter" idx="12"/>
          </p:nvPr>
        </p:nvSpPr>
        <p:spPr>
          <a:xfrm>
            <a:off x="7809611" y="4768107"/>
            <a:ext cx="3810889" cy="304166"/>
          </a:xfrm>
          <a:prstGeom prst="rect">
            <a:avLst/>
          </a:prstGeom>
        </p:spPr>
        <p:txBody>
          <a:bodyPr lIns="0" tIns="0" rIns="0" bIns="0">
            <a:noAutofit/>
          </a:bodyPr>
          <a:lstStyle>
            <a:lvl1pPr marL="0" indent="0">
              <a:buNone/>
              <a:defRPr sz="1800" b="1"/>
            </a:lvl1pPr>
            <a:lvl2pPr marL="457200" indent="0">
              <a:buNone/>
              <a:defRPr b="1"/>
            </a:lvl2pPr>
            <a:lvl3pPr marL="914400" indent="0">
              <a:buNone/>
              <a:defRPr b="1"/>
            </a:lvl3pPr>
            <a:lvl4pPr marL="1371600" indent="0">
              <a:buNone/>
              <a:defRPr b="1"/>
            </a:lvl4pPr>
            <a:lvl5pPr marL="1828800" indent="0">
              <a:buNone/>
              <a:defRPr b="1"/>
            </a:lvl5pPr>
          </a:lstStyle>
          <a:p>
            <a:pPr lvl="0"/>
            <a:r>
              <a:rPr lang="en-US" dirty="0"/>
              <a:t>Click to edit Master text styles</a:t>
            </a:r>
          </a:p>
        </p:txBody>
      </p:sp>
      <p:sp>
        <p:nvSpPr>
          <p:cNvPr id="15" name="Text Placeholder 14">
            <a:extLst>
              <a:ext uri="{FF2B5EF4-FFF2-40B4-BE49-F238E27FC236}">
                <a16:creationId xmlns:a16="http://schemas.microsoft.com/office/drawing/2014/main" id="{B88D866C-8DC1-B900-8381-6AE1DAE9D85A}"/>
              </a:ext>
            </a:extLst>
          </p:cNvPr>
          <p:cNvSpPr>
            <a:spLocks noGrp="1"/>
          </p:cNvSpPr>
          <p:nvPr>
            <p:ph type="body" sz="quarter" idx="13"/>
          </p:nvPr>
        </p:nvSpPr>
        <p:spPr>
          <a:xfrm>
            <a:off x="7809611" y="5224819"/>
            <a:ext cx="3810889" cy="554589"/>
          </a:xfrm>
          <a:prstGeom prst="rect">
            <a:avLst/>
          </a:prstGeom>
        </p:spPr>
        <p:txBody>
          <a:bodyPr lIns="0" tIns="0" rIns="0" bIns="0">
            <a:noAutofit/>
          </a:bodyPr>
          <a:lstStyle>
            <a:lvl1pPr marL="0" indent="0">
              <a:buNone/>
              <a:defRPr sz="1400"/>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Master text styles</a:t>
            </a:r>
          </a:p>
        </p:txBody>
      </p:sp>
      <p:sp>
        <p:nvSpPr>
          <p:cNvPr id="10" name="TextBox 9">
            <a:extLst>
              <a:ext uri="{FF2B5EF4-FFF2-40B4-BE49-F238E27FC236}">
                <a16:creationId xmlns:a16="http://schemas.microsoft.com/office/drawing/2014/main" id="{1EC0DC4A-13D0-695B-CF9F-D33F23A51228}"/>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686381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500"/>
                                        <p:tgtEl>
                                          <p:spTgt spid="6">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500"/>
                                        <p:tgtEl>
                                          <p:spTgt spid="6">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fade">
                                      <p:cBhvr>
                                        <p:cTn id="23" dur="500"/>
                                        <p:tgtEl>
                                          <p:spTgt spid="6">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par>
                          <p:cTn id="28" fill="hold">
                            <p:stCondLst>
                              <p:cond delay="3000"/>
                            </p:stCondLst>
                            <p:childTnLst>
                              <p:par>
                                <p:cTn id="29" presetID="17" presetClass="entr" presetSubtype="1"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ppt_x</p:attrName>
                                        </p:attrNameLst>
                                      </p:cBhvr>
                                      <p:tavLst>
                                        <p:tav tm="0">
                                          <p:val>
                                            <p:strVal val="#ppt_x"/>
                                          </p:val>
                                        </p:tav>
                                        <p:tav tm="100000">
                                          <p:val>
                                            <p:strVal val="#ppt_x"/>
                                          </p:val>
                                        </p:tav>
                                      </p:tavLst>
                                    </p:anim>
                                    <p:anim calcmode="lin" valueType="num">
                                      <p:cBhvr>
                                        <p:cTn id="32" dur="500" fill="hold"/>
                                        <p:tgtEl>
                                          <p:spTgt spid="19"/>
                                        </p:tgtEl>
                                        <p:attrNameLst>
                                          <p:attrName>ppt_y</p:attrName>
                                        </p:attrNameLst>
                                      </p:cBhvr>
                                      <p:tavLst>
                                        <p:tav tm="0">
                                          <p:val>
                                            <p:strVal val="#ppt_y-#ppt_h/2"/>
                                          </p:val>
                                        </p:tav>
                                        <p:tav tm="100000">
                                          <p:val>
                                            <p:strVal val="#ppt_y"/>
                                          </p:val>
                                        </p:tav>
                                      </p:tavLst>
                                    </p:anim>
                                    <p:anim calcmode="lin" valueType="num">
                                      <p:cBhvr>
                                        <p:cTn id="33" dur="500" fill="hold"/>
                                        <p:tgtEl>
                                          <p:spTgt spid="19"/>
                                        </p:tgtEl>
                                        <p:attrNameLst>
                                          <p:attrName>ppt_w</p:attrName>
                                        </p:attrNameLst>
                                      </p:cBhvr>
                                      <p:tavLst>
                                        <p:tav tm="0">
                                          <p:val>
                                            <p:strVal val="#ppt_w"/>
                                          </p:val>
                                        </p:tav>
                                        <p:tav tm="100000">
                                          <p:val>
                                            <p:strVal val="#ppt_w"/>
                                          </p:val>
                                        </p:tav>
                                      </p:tavLst>
                                    </p:anim>
                                    <p:anim calcmode="lin" valueType="num">
                                      <p:cBhvr>
                                        <p:cTn id="34" dur="500" fill="hold"/>
                                        <p:tgtEl>
                                          <p:spTgt spid="19"/>
                                        </p:tgtEl>
                                        <p:attrNameLst>
                                          <p:attrName>ppt_h</p:attrName>
                                        </p:attrNameLst>
                                      </p:cBhvr>
                                      <p:tavLst>
                                        <p:tav tm="0">
                                          <p:val>
                                            <p:fltVal val="0"/>
                                          </p:val>
                                        </p:tav>
                                        <p:tav tm="100000">
                                          <p:val>
                                            <p:strVal val="#ppt_h"/>
                                          </p:val>
                                        </p:tav>
                                      </p:tavLst>
                                    </p:anim>
                                  </p:childTnLst>
                                </p:cTn>
                              </p:par>
                              <p:par>
                                <p:cTn id="35" presetID="2" presetClass="entr" presetSubtype="2" fill="hold" grpId="0" nodeType="with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anim calcmode="lin" valueType="num">
                                      <p:cBhvr additive="base">
                                        <p:cTn id="37" dur="5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9">
                                            <p:txEl>
                                              <p:pRg st="0" end="0"/>
                                            </p:txEl>
                                          </p:spTgt>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 calcmode="lin" valueType="num">
                                      <p:cBhvr additive="base">
                                        <p:cTn id="41"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9" grpId="0" build="p">
        <p:tmplLst>
          <p:tmpl lvl="1">
            <p:tnLst>
              <p:par>
                <p:cTn presetID="2" presetClass="entr" presetSubtype="2"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1+#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ntent  info image and caption">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4" name="Rounded Rectangle 3">
            <a:extLst>
              <a:ext uri="{FF2B5EF4-FFF2-40B4-BE49-F238E27FC236}">
                <a16:creationId xmlns:a16="http://schemas.microsoft.com/office/drawing/2014/main" id="{368654BE-6D0D-5403-C106-8EDD78EE9B89}"/>
              </a:ext>
            </a:extLst>
          </p:cNvPr>
          <p:cNvSpPr/>
          <p:nvPr userDrawn="1"/>
        </p:nvSpPr>
        <p:spPr>
          <a:xfrm>
            <a:off x="9243397" y="1036743"/>
            <a:ext cx="1812666" cy="1634837"/>
          </a:xfrm>
          <a:prstGeom prst="roundRect">
            <a:avLst/>
          </a:prstGeom>
          <a:solidFill>
            <a:srgbClr val="D9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5" name="Rounded Rectangle 4">
            <a:extLst>
              <a:ext uri="{FF2B5EF4-FFF2-40B4-BE49-F238E27FC236}">
                <a16:creationId xmlns:a16="http://schemas.microsoft.com/office/drawing/2014/main" id="{4657F2CA-A7F4-CD07-43DC-6C111DFB500D}"/>
              </a:ext>
            </a:extLst>
          </p:cNvPr>
          <p:cNvSpPr/>
          <p:nvPr userDrawn="1"/>
        </p:nvSpPr>
        <p:spPr>
          <a:xfrm>
            <a:off x="9868819" y="589910"/>
            <a:ext cx="1914861" cy="1904103"/>
          </a:xfrm>
          <a:prstGeom prst="roundRect">
            <a:avLst>
              <a:gd name="adj" fmla="val 11639"/>
            </a:avLst>
          </a:prstGeom>
          <a:noFill/>
          <a:ln w="9525">
            <a:solidFill>
              <a:srgbClr val="FF69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1" name="Picture Placeholder 9">
            <a:extLst>
              <a:ext uri="{FF2B5EF4-FFF2-40B4-BE49-F238E27FC236}">
                <a16:creationId xmlns:a16="http://schemas.microsoft.com/office/drawing/2014/main" id="{8524499C-D37E-410B-FCE4-17C501F4180A}"/>
              </a:ext>
            </a:extLst>
          </p:cNvPr>
          <p:cNvSpPr>
            <a:spLocks noGrp="1"/>
          </p:cNvSpPr>
          <p:nvPr>
            <p:ph type="pic" sz="quarter" idx="11"/>
          </p:nvPr>
        </p:nvSpPr>
        <p:spPr>
          <a:xfrm>
            <a:off x="7584140" y="1585695"/>
            <a:ext cx="2962257" cy="2961445"/>
          </a:xfrm>
          <a:prstGeom prst="roundRect">
            <a:avLst>
              <a:gd name="adj" fmla="val 15885"/>
            </a:avLst>
          </a:prstGeom>
          <a:solidFill>
            <a:schemeClr val="bg1"/>
          </a:solidFill>
        </p:spPr>
        <p:txBody>
          <a:bodyPr/>
          <a:lstStyle/>
          <a:p>
            <a:endParaRPr lang="en-US" dirty="0"/>
          </a:p>
        </p:txBody>
      </p:sp>
      <p:sp>
        <p:nvSpPr>
          <p:cNvPr id="16" name="TextBox 15">
            <a:extLst>
              <a:ext uri="{FF2B5EF4-FFF2-40B4-BE49-F238E27FC236}">
                <a16:creationId xmlns:a16="http://schemas.microsoft.com/office/drawing/2014/main" id="{B39DCEC1-D956-FB0B-79C4-4348EFA25274}"/>
              </a:ext>
            </a:extLst>
          </p:cNvPr>
          <p:cNvSpPr txBox="1"/>
          <p:nvPr userDrawn="1"/>
        </p:nvSpPr>
        <p:spPr>
          <a:xfrm>
            <a:off x="10553252" y="-1441525"/>
            <a:ext cx="184731" cy="369332"/>
          </a:xfrm>
          <a:prstGeom prst="rect">
            <a:avLst/>
          </a:prstGeom>
          <a:noFill/>
        </p:spPr>
        <p:txBody>
          <a:bodyPr wrap="none" rtlCol="0">
            <a:spAutoFit/>
          </a:bodyPr>
          <a:lstStyle/>
          <a:p>
            <a:endParaRPr lang="en-US" b="0" i="0" dirty="0">
              <a:latin typeface="DM Sans 14pt" pitchFamily="2" charset="77"/>
            </a:endParaRPr>
          </a:p>
        </p:txBody>
      </p:sp>
      <p:cxnSp>
        <p:nvCxnSpPr>
          <p:cNvPr id="19" name="Straight Connector 18">
            <a:extLst>
              <a:ext uri="{FF2B5EF4-FFF2-40B4-BE49-F238E27FC236}">
                <a16:creationId xmlns:a16="http://schemas.microsoft.com/office/drawing/2014/main" id="{CBFEE138-1070-9275-4709-6DCDE6E90833}"/>
              </a:ext>
            </a:extLst>
          </p:cNvPr>
          <p:cNvCxnSpPr>
            <a:cxnSpLocks/>
          </p:cNvCxnSpPr>
          <p:nvPr userDrawn="1"/>
        </p:nvCxnSpPr>
        <p:spPr>
          <a:xfrm>
            <a:off x="7584140" y="4610880"/>
            <a:ext cx="0" cy="581026"/>
          </a:xfrm>
          <a:prstGeom prst="line">
            <a:avLst/>
          </a:prstGeom>
          <a:ln w="44450">
            <a:solidFill>
              <a:schemeClr val="accent5"/>
            </a:solidFill>
          </a:ln>
        </p:spPr>
        <p:style>
          <a:lnRef idx="2">
            <a:schemeClr val="accent1"/>
          </a:lnRef>
          <a:fillRef idx="0">
            <a:schemeClr val="accent1"/>
          </a:fillRef>
          <a:effectRef idx="1">
            <a:schemeClr val="accent1"/>
          </a:effectRef>
          <a:fontRef idx="minor">
            <a:schemeClr val="tx1"/>
          </a:fontRef>
        </p:style>
      </p:cxnSp>
      <p:sp>
        <p:nvSpPr>
          <p:cNvPr id="6" name="Content Placeholder 2">
            <a:extLst>
              <a:ext uri="{FF2B5EF4-FFF2-40B4-BE49-F238E27FC236}">
                <a16:creationId xmlns:a16="http://schemas.microsoft.com/office/drawing/2014/main" id="{08BB5084-A183-0241-A301-77776215E3C8}"/>
              </a:ext>
            </a:extLst>
          </p:cNvPr>
          <p:cNvSpPr>
            <a:spLocks noGrp="1"/>
          </p:cNvSpPr>
          <p:nvPr>
            <p:ph idx="1"/>
          </p:nvPr>
        </p:nvSpPr>
        <p:spPr>
          <a:xfrm>
            <a:off x="952500" y="2886635"/>
            <a:ext cx="5606796" cy="3290327"/>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25">
            <a:extLst>
              <a:ext uri="{FF2B5EF4-FFF2-40B4-BE49-F238E27FC236}">
                <a16:creationId xmlns:a16="http://schemas.microsoft.com/office/drawing/2014/main" id="{E2F045EE-0845-D619-7D6D-101D0F5BEE6C}"/>
              </a:ext>
            </a:extLst>
          </p:cNvPr>
          <p:cNvSpPr>
            <a:spLocks noGrp="1"/>
          </p:cNvSpPr>
          <p:nvPr>
            <p:ph type="body" sz="quarter" idx="12"/>
          </p:nvPr>
        </p:nvSpPr>
        <p:spPr>
          <a:xfrm>
            <a:off x="7809611" y="4768107"/>
            <a:ext cx="3810889" cy="304166"/>
          </a:xfrm>
          <a:prstGeom prst="rect">
            <a:avLst/>
          </a:prstGeom>
        </p:spPr>
        <p:txBody>
          <a:bodyPr lIns="0" tIns="0" rIns="0" bIns="0">
            <a:noAutofit/>
          </a:bodyPr>
          <a:lstStyle>
            <a:lvl1pPr marL="0" indent="0">
              <a:buNone/>
              <a:defRPr sz="1800" b="1"/>
            </a:lvl1pPr>
            <a:lvl2pPr marL="457200" indent="0">
              <a:buNone/>
              <a:defRPr b="1"/>
            </a:lvl2pPr>
            <a:lvl3pPr marL="914400" indent="0">
              <a:buNone/>
              <a:defRPr b="1"/>
            </a:lvl3pPr>
            <a:lvl4pPr marL="1371600" indent="0">
              <a:buNone/>
              <a:defRPr b="1"/>
            </a:lvl4pPr>
            <a:lvl5pPr marL="1828800" indent="0">
              <a:buNone/>
              <a:defRPr b="1"/>
            </a:lvl5pPr>
          </a:lstStyle>
          <a:p>
            <a:pPr lvl="0"/>
            <a:r>
              <a:rPr lang="en-US" dirty="0"/>
              <a:t>Click to edit Master text styles</a:t>
            </a:r>
          </a:p>
        </p:txBody>
      </p:sp>
      <p:sp>
        <p:nvSpPr>
          <p:cNvPr id="15" name="Text Placeholder 14">
            <a:extLst>
              <a:ext uri="{FF2B5EF4-FFF2-40B4-BE49-F238E27FC236}">
                <a16:creationId xmlns:a16="http://schemas.microsoft.com/office/drawing/2014/main" id="{B88D866C-8DC1-B900-8381-6AE1DAE9D85A}"/>
              </a:ext>
            </a:extLst>
          </p:cNvPr>
          <p:cNvSpPr>
            <a:spLocks noGrp="1"/>
          </p:cNvSpPr>
          <p:nvPr>
            <p:ph type="body" sz="quarter" idx="13"/>
          </p:nvPr>
        </p:nvSpPr>
        <p:spPr>
          <a:xfrm>
            <a:off x="7809611" y="5224819"/>
            <a:ext cx="3810889" cy="554589"/>
          </a:xfrm>
          <a:prstGeom prst="rect">
            <a:avLst/>
          </a:prstGeom>
        </p:spPr>
        <p:txBody>
          <a:bodyPr lIns="0" tIns="0" rIns="0" bIns="0">
            <a:noAutofit/>
          </a:bodyPr>
          <a:lstStyle>
            <a:lvl1pPr marL="0" indent="0">
              <a:buNone/>
              <a:defRPr sz="1400"/>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Master text styles</a:t>
            </a:r>
          </a:p>
        </p:txBody>
      </p:sp>
      <p:sp>
        <p:nvSpPr>
          <p:cNvPr id="22" name="Oval 21">
            <a:extLst>
              <a:ext uri="{FF2B5EF4-FFF2-40B4-BE49-F238E27FC236}">
                <a16:creationId xmlns:a16="http://schemas.microsoft.com/office/drawing/2014/main" id="{DF5C8B78-AE59-1B16-6D47-79232D82BD45}"/>
              </a:ext>
            </a:extLst>
          </p:cNvPr>
          <p:cNvSpPr/>
          <p:nvPr userDrawn="1"/>
        </p:nvSpPr>
        <p:spPr>
          <a:xfrm>
            <a:off x="941183" y="1529119"/>
            <a:ext cx="375977" cy="375977"/>
          </a:xfrm>
          <a:prstGeom prst="ellipse">
            <a:avLst/>
          </a:prstGeom>
          <a:solidFill>
            <a:srgbClr val="FF69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T Serif" panose="020A0603040505020204" pitchFamily="18" charset="77"/>
              </a:rPr>
              <a:t>i</a:t>
            </a:r>
          </a:p>
        </p:txBody>
      </p:sp>
      <p:sp>
        <p:nvSpPr>
          <p:cNvPr id="26" name="Text Placeholder 23">
            <a:extLst>
              <a:ext uri="{FF2B5EF4-FFF2-40B4-BE49-F238E27FC236}">
                <a16:creationId xmlns:a16="http://schemas.microsoft.com/office/drawing/2014/main" id="{5A7EBF43-34D2-4A01-258B-039A8138F3A2}"/>
              </a:ext>
            </a:extLst>
          </p:cNvPr>
          <p:cNvSpPr>
            <a:spLocks noGrp="1"/>
          </p:cNvSpPr>
          <p:nvPr>
            <p:ph type="body" sz="quarter" idx="15"/>
          </p:nvPr>
        </p:nvSpPr>
        <p:spPr>
          <a:xfrm>
            <a:off x="952500" y="2076544"/>
            <a:ext cx="5880847" cy="555812"/>
          </a:xfrm>
        </p:spPr>
        <p:txBody>
          <a:bodyPr/>
          <a:lstStyle>
            <a:lvl1pPr marL="0" indent="0">
              <a:buNone/>
              <a:defRPr sz="2800" b="1">
                <a:latin typeface="PT Serif" panose="020A0603040505020204" pitchFamily="18" charset="77"/>
              </a:defRPr>
            </a:lvl1pPr>
            <a:lvl2pPr marL="457200" indent="0">
              <a:buNone/>
              <a:defRPr sz="2800" b="1">
                <a:latin typeface="PT Serif" panose="020A0603040505020204" pitchFamily="18" charset="77"/>
              </a:defRPr>
            </a:lvl2pPr>
            <a:lvl3pPr marL="914400" indent="0">
              <a:buNone/>
              <a:defRPr sz="2800" b="1">
                <a:latin typeface="PT Serif" panose="020A0603040505020204" pitchFamily="18" charset="77"/>
              </a:defRPr>
            </a:lvl3pPr>
            <a:lvl4pPr marL="1371600" indent="0">
              <a:buNone/>
              <a:defRPr sz="2800" b="1">
                <a:latin typeface="PT Serif" panose="020A0603040505020204" pitchFamily="18" charset="77"/>
              </a:defRPr>
            </a:lvl4pPr>
            <a:lvl5pPr marL="1828800" indent="0">
              <a:buNone/>
              <a:defRPr sz="2800" b="1">
                <a:latin typeface="PT Serif" panose="020A0603040505020204" pitchFamily="18" charset="77"/>
              </a:defRPr>
            </a:lvl5pPr>
          </a:lstStyle>
          <a:p>
            <a:pPr lvl="0"/>
            <a:r>
              <a:rPr lang="en-US" dirty="0"/>
              <a:t>Click to edit Master text styles</a:t>
            </a:r>
          </a:p>
        </p:txBody>
      </p:sp>
      <p:sp>
        <p:nvSpPr>
          <p:cNvPr id="10" name="TextBox 9">
            <a:extLst>
              <a:ext uri="{FF2B5EF4-FFF2-40B4-BE49-F238E27FC236}">
                <a16:creationId xmlns:a16="http://schemas.microsoft.com/office/drawing/2014/main" id="{C84E64CA-742F-46FC-A5C8-0FAAE18F4388}"/>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2733874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6">
                                            <p:txEl>
                                              <p:pRg st="0" end="0"/>
                                            </p:txEl>
                                          </p:spTgt>
                                        </p:tgtEl>
                                        <p:attrNameLst>
                                          <p:attrName>style.visibility</p:attrName>
                                        </p:attrNameLst>
                                      </p:cBhvr>
                                      <p:to>
                                        <p:strVal val="visible"/>
                                      </p:to>
                                    </p:set>
                                    <p:animEffect transition="in" filter="fade">
                                      <p:cBhvr>
                                        <p:cTn id="15" dur="500"/>
                                        <p:tgtEl>
                                          <p:spTgt spid="26">
                                            <p:txEl>
                                              <p:pRg st="0" end="0"/>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500"/>
                                        <p:tgtEl>
                                          <p:spTgt spid="6">
                                            <p:txEl>
                                              <p:pRg st="0" end="0"/>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animEffect transition="in" filter="fade">
                                      <p:cBhvr>
                                        <p:cTn id="23" dur="500"/>
                                        <p:tgtEl>
                                          <p:spTgt spid="6">
                                            <p:txEl>
                                              <p:pRg st="1" end="1"/>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fade">
                                      <p:cBhvr>
                                        <p:cTn id="27" dur="500"/>
                                        <p:tgtEl>
                                          <p:spTgt spid="6">
                                            <p:txEl>
                                              <p:pRg st="2" end="2"/>
                                            </p:tx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Effect transition="in" filter="fade">
                                      <p:cBhvr>
                                        <p:cTn id="31" dur="500"/>
                                        <p:tgtEl>
                                          <p:spTgt spid="6">
                                            <p:txEl>
                                              <p:pRg st="3" end="3"/>
                                            </p:txEl>
                                          </p:spTgt>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500"/>
                                        <p:tgtEl>
                                          <p:spTgt spid="6">
                                            <p:txEl>
                                              <p:pRg st="4" end="4"/>
                                            </p:txEl>
                                          </p:spTgt>
                                        </p:tgtEl>
                                      </p:cBhvr>
                                    </p:animEffect>
                                  </p:childTnLst>
                                </p:cTn>
                              </p:par>
                            </p:childTnLst>
                          </p:cTn>
                        </p:par>
                        <p:par>
                          <p:cTn id="36" fill="hold">
                            <p:stCondLst>
                              <p:cond delay="4000"/>
                            </p:stCondLst>
                            <p:childTnLst>
                              <p:par>
                                <p:cTn id="37" presetID="17" presetClass="entr" presetSubtype="1" fill="hold" nodeType="after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p:cTn id="39" dur="500" fill="hold"/>
                                        <p:tgtEl>
                                          <p:spTgt spid="19"/>
                                        </p:tgtEl>
                                        <p:attrNameLst>
                                          <p:attrName>ppt_x</p:attrName>
                                        </p:attrNameLst>
                                      </p:cBhvr>
                                      <p:tavLst>
                                        <p:tav tm="0">
                                          <p:val>
                                            <p:strVal val="#ppt_x"/>
                                          </p:val>
                                        </p:tav>
                                        <p:tav tm="100000">
                                          <p:val>
                                            <p:strVal val="#ppt_x"/>
                                          </p:val>
                                        </p:tav>
                                      </p:tavLst>
                                    </p:anim>
                                    <p:anim calcmode="lin" valueType="num">
                                      <p:cBhvr>
                                        <p:cTn id="40" dur="500" fill="hold"/>
                                        <p:tgtEl>
                                          <p:spTgt spid="19"/>
                                        </p:tgtEl>
                                        <p:attrNameLst>
                                          <p:attrName>ppt_y</p:attrName>
                                        </p:attrNameLst>
                                      </p:cBhvr>
                                      <p:tavLst>
                                        <p:tav tm="0">
                                          <p:val>
                                            <p:strVal val="#ppt_y-#ppt_h/2"/>
                                          </p:val>
                                        </p:tav>
                                        <p:tav tm="100000">
                                          <p:val>
                                            <p:strVal val="#ppt_y"/>
                                          </p:val>
                                        </p:tav>
                                      </p:tavLst>
                                    </p:anim>
                                    <p:anim calcmode="lin" valueType="num">
                                      <p:cBhvr>
                                        <p:cTn id="41" dur="500" fill="hold"/>
                                        <p:tgtEl>
                                          <p:spTgt spid="19"/>
                                        </p:tgtEl>
                                        <p:attrNameLst>
                                          <p:attrName>ppt_w</p:attrName>
                                        </p:attrNameLst>
                                      </p:cBhvr>
                                      <p:tavLst>
                                        <p:tav tm="0">
                                          <p:val>
                                            <p:strVal val="#ppt_w"/>
                                          </p:val>
                                        </p:tav>
                                        <p:tav tm="100000">
                                          <p:val>
                                            <p:strVal val="#ppt_w"/>
                                          </p:val>
                                        </p:tav>
                                      </p:tavLst>
                                    </p:anim>
                                    <p:anim calcmode="lin" valueType="num">
                                      <p:cBhvr>
                                        <p:cTn id="42" dur="500" fill="hold"/>
                                        <p:tgtEl>
                                          <p:spTgt spid="19"/>
                                        </p:tgtEl>
                                        <p:attrNameLst>
                                          <p:attrName>ppt_h</p:attrName>
                                        </p:attrNameLst>
                                      </p:cBhvr>
                                      <p:tavLst>
                                        <p:tav tm="0">
                                          <p:val>
                                            <p:fltVal val="0"/>
                                          </p:val>
                                        </p:tav>
                                        <p:tav tm="100000">
                                          <p:val>
                                            <p:strVal val="#ppt_h"/>
                                          </p:val>
                                        </p:tav>
                                      </p:tavLst>
                                    </p:anim>
                                  </p:childTnLst>
                                </p:cTn>
                              </p:par>
                              <p:par>
                                <p:cTn id="43" presetID="2" presetClass="entr" presetSubtype="2" fill="hold" grpId="0" nodeType="withEffect">
                                  <p:stCondLst>
                                    <p:cond delay="0"/>
                                  </p:stCondLst>
                                  <p:childTnLst>
                                    <p:set>
                                      <p:cBhvr>
                                        <p:cTn id="44" dur="1" fill="hold">
                                          <p:stCondLst>
                                            <p:cond delay="0"/>
                                          </p:stCondLst>
                                        </p:cTn>
                                        <p:tgtEl>
                                          <p:spTgt spid="9">
                                            <p:txEl>
                                              <p:pRg st="0" end="0"/>
                                            </p:txEl>
                                          </p:spTgt>
                                        </p:tgtEl>
                                        <p:attrNameLst>
                                          <p:attrName>style.visibility</p:attrName>
                                        </p:attrNameLst>
                                      </p:cBhvr>
                                      <p:to>
                                        <p:strVal val="visible"/>
                                      </p:to>
                                    </p:set>
                                    <p:anim calcmode="lin" valueType="num">
                                      <p:cBhvr additive="base">
                                        <p:cTn id="45" dur="5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9">
                                            <p:txEl>
                                              <p:pRg st="0" end="0"/>
                                            </p:txEl>
                                          </p:spTgt>
                                        </p:tgtEl>
                                        <p:attrNameLst>
                                          <p:attrName>ppt_y</p:attrName>
                                        </p:attrNameLst>
                                      </p:cBhvr>
                                      <p:tavLst>
                                        <p:tav tm="0">
                                          <p:val>
                                            <p:strVal val="#ppt_y"/>
                                          </p:val>
                                        </p:tav>
                                        <p:tav tm="100000">
                                          <p:val>
                                            <p:strVal val="#ppt_y"/>
                                          </p:val>
                                        </p:tav>
                                      </p:tavLst>
                                    </p:anim>
                                  </p:childTnLst>
                                </p:cTn>
                              </p:par>
                              <p:par>
                                <p:cTn id="47" presetID="2" presetClass="entr" presetSubtype="2" fill="hold" grpId="0" nodeType="withEffect">
                                  <p:stCondLst>
                                    <p:cond delay="0"/>
                                  </p:stCondLst>
                                  <p:childTnLst>
                                    <p:set>
                                      <p:cBhvr>
                                        <p:cTn id="48" dur="1" fill="hold">
                                          <p:stCondLst>
                                            <p:cond delay="0"/>
                                          </p:stCondLst>
                                        </p:cTn>
                                        <p:tgtEl>
                                          <p:spTgt spid="15">
                                            <p:txEl>
                                              <p:pRg st="0" end="0"/>
                                            </p:txEl>
                                          </p:spTgt>
                                        </p:tgtEl>
                                        <p:attrNameLst>
                                          <p:attrName>style.visibility</p:attrName>
                                        </p:attrNameLst>
                                      </p:cBhvr>
                                      <p:to>
                                        <p:strVal val="visible"/>
                                      </p:to>
                                    </p:set>
                                    <p:anim calcmode="lin" valueType="num">
                                      <p:cBhvr additive="base">
                                        <p:cTn id="49"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9" grpId="0" build="p">
        <p:tmplLst>
          <p:tmpl lvl="1">
            <p:tnLst>
              <p:par>
                <p:cTn presetID="2" presetClass="entr" presetSubtype="2"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1+#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22" grpId="0" animBg="1"/>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Lst>
  </p:timing>
  <p:extLst>
    <p:ext uri="{DCECCB84-F9BA-43D5-87BE-67443E8EF086}">
      <p15:sldGuideLst xmlns:p15="http://schemas.microsoft.com/office/powerpoint/2012/main">
        <p15:guide id="1" orient="horz" pos="360">
          <p15:clr>
            <a:srgbClr val="FBAE40"/>
          </p15:clr>
        </p15:guide>
        <p15:guide id="2" pos="360">
          <p15:clr>
            <a:srgbClr val="FBAE40"/>
          </p15:clr>
        </p15:guide>
        <p15:guide id="3" pos="7320">
          <p15:clr>
            <a:srgbClr val="FBAE40"/>
          </p15:clr>
        </p15:guide>
        <p15:guide id="4" pos="60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info with 2 images">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13" name="Picture Placeholder 9">
            <a:extLst>
              <a:ext uri="{FF2B5EF4-FFF2-40B4-BE49-F238E27FC236}">
                <a16:creationId xmlns:a16="http://schemas.microsoft.com/office/drawing/2014/main" id="{11B1E7BD-1CE4-9103-C803-BA660E819E54}"/>
              </a:ext>
            </a:extLst>
          </p:cNvPr>
          <p:cNvSpPr>
            <a:spLocks noGrp="1"/>
          </p:cNvSpPr>
          <p:nvPr>
            <p:ph type="pic" sz="quarter" idx="13"/>
          </p:nvPr>
        </p:nvSpPr>
        <p:spPr>
          <a:xfrm>
            <a:off x="8690375" y="1789361"/>
            <a:ext cx="3134948" cy="3134089"/>
          </a:xfrm>
          <a:prstGeom prst="roundRect">
            <a:avLst>
              <a:gd name="adj" fmla="val 15890"/>
            </a:avLst>
          </a:prstGeom>
          <a:solidFill>
            <a:schemeClr val="bg1"/>
          </a:solidFill>
        </p:spPr>
        <p:txBody>
          <a:bodyPr/>
          <a:lstStyle/>
          <a:p>
            <a:endParaRPr lang="en-US" dirty="0"/>
          </a:p>
        </p:txBody>
      </p:sp>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11" name="Picture Placeholder 9">
            <a:extLst>
              <a:ext uri="{FF2B5EF4-FFF2-40B4-BE49-F238E27FC236}">
                <a16:creationId xmlns:a16="http://schemas.microsoft.com/office/drawing/2014/main" id="{8524499C-D37E-410B-FCE4-17C501F4180A}"/>
              </a:ext>
            </a:extLst>
          </p:cNvPr>
          <p:cNvSpPr>
            <a:spLocks noGrp="1"/>
          </p:cNvSpPr>
          <p:nvPr>
            <p:ph type="pic" sz="quarter" idx="11"/>
          </p:nvPr>
        </p:nvSpPr>
        <p:spPr>
          <a:xfrm>
            <a:off x="7149187" y="1664457"/>
            <a:ext cx="1195949" cy="1195621"/>
          </a:xfrm>
          <a:prstGeom prst="roundRect">
            <a:avLst>
              <a:gd name="adj" fmla="val 14793"/>
            </a:avLst>
          </a:prstGeom>
          <a:solidFill>
            <a:schemeClr val="bg1"/>
          </a:solidFill>
        </p:spPr>
        <p:txBody>
          <a:bodyPr/>
          <a:lstStyle/>
          <a:p>
            <a:endParaRPr lang="en-US" dirty="0"/>
          </a:p>
        </p:txBody>
      </p:sp>
      <p:sp>
        <p:nvSpPr>
          <p:cNvPr id="6" name="Content Placeholder 2">
            <a:extLst>
              <a:ext uri="{FF2B5EF4-FFF2-40B4-BE49-F238E27FC236}">
                <a16:creationId xmlns:a16="http://schemas.microsoft.com/office/drawing/2014/main" id="{75E9DAEE-75BC-AADF-4F35-DA9DD83748E0}"/>
              </a:ext>
            </a:extLst>
          </p:cNvPr>
          <p:cNvSpPr>
            <a:spLocks noGrp="1"/>
          </p:cNvSpPr>
          <p:nvPr>
            <p:ph idx="12"/>
          </p:nvPr>
        </p:nvSpPr>
        <p:spPr>
          <a:xfrm>
            <a:off x="952500" y="2856753"/>
            <a:ext cx="5618988" cy="295835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ounded Rectangle 2">
            <a:extLst>
              <a:ext uri="{FF2B5EF4-FFF2-40B4-BE49-F238E27FC236}">
                <a16:creationId xmlns:a16="http://schemas.microsoft.com/office/drawing/2014/main" id="{7AD5D83F-543C-0B74-6BFF-D4759A3B3C97}"/>
              </a:ext>
            </a:extLst>
          </p:cNvPr>
          <p:cNvSpPr/>
          <p:nvPr userDrawn="1"/>
        </p:nvSpPr>
        <p:spPr>
          <a:xfrm>
            <a:off x="7538293" y="3115278"/>
            <a:ext cx="806843" cy="806843"/>
          </a:xfrm>
          <a:prstGeom prst="roundRect">
            <a:avLst/>
          </a:prstGeom>
          <a:solidFill>
            <a:srgbClr val="0E87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21" name="Text Placeholder 20">
            <a:extLst>
              <a:ext uri="{FF2B5EF4-FFF2-40B4-BE49-F238E27FC236}">
                <a16:creationId xmlns:a16="http://schemas.microsoft.com/office/drawing/2014/main" id="{AFBBAA6A-CB55-4401-76C6-E77431523245}"/>
              </a:ext>
            </a:extLst>
          </p:cNvPr>
          <p:cNvSpPr>
            <a:spLocks noGrp="1"/>
          </p:cNvSpPr>
          <p:nvPr>
            <p:ph type="body" sz="quarter" idx="14"/>
          </p:nvPr>
        </p:nvSpPr>
        <p:spPr>
          <a:xfrm>
            <a:off x="952500" y="2076544"/>
            <a:ext cx="5645524" cy="646112"/>
          </a:xfrm>
        </p:spPr>
        <p:txBody>
          <a:bodyPr lIns="0" tIns="0" rIns="0" bIns="0">
            <a:noAutofit/>
          </a:bodyPr>
          <a:lstStyle>
            <a:lvl1pPr marL="0" indent="0">
              <a:buNone/>
              <a:defRPr sz="2800" b="1">
                <a:latin typeface="PT Serif" panose="020A0603040505020204" pitchFamily="18" charset="77"/>
              </a:defRPr>
            </a:lvl1pPr>
            <a:lvl2pPr marL="457200" indent="0">
              <a:buNone/>
              <a:defRPr sz="2800" b="1">
                <a:latin typeface="PT Serif" panose="020A0603040505020204" pitchFamily="18" charset="77"/>
              </a:defRPr>
            </a:lvl2pPr>
            <a:lvl3pPr marL="914400" indent="0">
              <a:buNone/>
              <a:defRPr sz="2800" b="1">
                <a:latin typeface="PT Serif" panose="020A0603040505020204" pitchFamily="18" charset="77"/>
              </a:defRPr>
            </a:lvl3pPr>
            <a:lvl4pPr marL="1371600" indent="0">
              <a:buNone/>
              <a:defRPr sz="2800" b="1">
                <a:latin typeface="PT Serif" panose="020A0603040505020204" pitchFamily="18" charset="77"/>
              </a:defRPr>
            </a:lvl4pPr>
            <a:lvl5pPr marL="1828800" indent="0">
              <a:buNone/>
              <a:defRPr sz="2800" b="1">
                <a:latin typeface="PT Serif" panose="020A0603040505020204" pitchFamily="18" charset="77"/>
              </a:defRPr>
            </a:lvl5pPr>
          </a:lstStyle>
          <a:p>
            <a:pPr lvl="0"/>
            <a:r>
              <a:rPr lang="en-US" dirty="0"/>
              <a:t>Click to edit Master text styles</a:t>
            </a:r>
          </a:p>
        </p:txBody>
      </p:sp>
      <p:sp>
        <p:nvSpPr>
          <p:cNvPr id="4" name="Oval 3">
            <a:extLst>
              <a:ext uri="{FF2B5EF4-FFF2-40B4-BE49-F238E27FC236}">
                <a16:creationId xmlns:a16="http://schemas.microsoft.com/office/drawing/2014/main" id="{7EEC80EC-6D53-E536-9B70-A6ED6E33FE28}"/>
              </a:ext>
            </a:extLst>
          </p:cNvPr>
          <p:cNvSpPr/>
          <p:nvPr userDrawn="1"/>
        </p:nvSpPr>
        <p:spPr>
          <a:xfrm>
            <a:off x="941183" y="1529119"/>
            <a:ext cx="375977" cy="375977"/>
          </a:xfrm>
          <a:prstGeom prst="ellipse">
            <a:avLst/>
          </a:prstGeom>
          <a:solidFill>
            <a:srgbClr val="FF69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T Serif" panose="020A0603040505020204" pitchFamily="18" charset="77"/>
              </a:rPr>
              <a:t>i</a:t>
            </a:r>
          </a:p>
        </p:txBody>
      </p:sp>
      <p:sp>
        <p:nvSpPr>
          <p:cNvPr id="9" name="TextBox 8">
            <a:extLst>
              <a:ext uri="{FF2B5EF4-FFF2-40B4-BE49-F238E27FC236}">
                <a16:creationId xmlns:a16="http://schemas.microsoft.com/office/drawing/2014/main" id="{879954A8-E15B-4F4F-5B28-61FF2C70E762}"/>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529469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animEffect transition="in" filter="fade">
                                      <p:cBhvr>
                                        <p:cTn id="15" dur="500"/>
                                        <p:tgtEl>
                                          <p:spTgt spid="21">
                                            <p:txEl>
                                              <p:pRg st="0" end="0"/>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500"/>
                                        <p:tgtEl>
                                          <p:spTgt spid="6">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fade">
                                      <p:cBhvr>
                                        <p:cTn id="22" dur="500"/>
                                        <p:tgtEl>
                                          <p:spTgt spid="6">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fade">
                                      <p:cBhvr>
                                        <p:cTn id="25" dur="500"/>
                                        <p:tgtEl>
                                          <p:spTgt spid="6">
                                            <p:txEl>
                                              <p:pRg st="2" end="2"/>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500"/>
                                        <p:tgtEl>
                                          <p:spTgt spid="6">
                                            <p:txEl>
                                              <p:pRg st="3" end="3"/>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Effect transition="in" filter="fade">
                                      <p:cBhvr>
                                        <p:cTn id="31"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uiExpand="1"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4" grpId="0" animBg="1"/>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ntent info with image">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10" name="Rounded Rectangle 9">
            <a:extLst>
              <a:ext uri="{FF2B5EF4-FFF2-40B4-BE49-F238E27FC236}">
                <a16:creationId xmlns:a16="http://schemas.microsoft.com/office/drawing/2014/main" id="{2F609B66-2F49-F3E1-643D-07A98FA003C4}"/>
              </a:ext>
            </a:extLst>
          </p:cNvPr>
          <p:cNvSpPr/>
          <p:nvPr userDrawn="1"/>
        </p:nvSpPr>
        <p:spPr>
          <a:xfrm>
            <a:off x="9243397" y="1417743"/>
            <a:ext cx="1812666" cy="1634837"/>
          </a:xfrm>
          <a:prstGeom prst="roundRect">
            <a:avLst/>
          </a:prstGeom>
          <a:solidFill>
            <a:srgbClr val="D9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4" name="Rounded Rectangle 13">
            <a:extLst>
              <a:ext uri="{FF2B5EF4-FFF2-40B4-BE49-F238E27FC236}">
                <a16:creationId xmlns:a16="http://schemas.microsoft.com/office/drawing/2014/main" id="{E2BE4BD8-66ED-24F6-95DF-EA1FEA257805}"/>
              </a:ext>
            </a:extLst>
          </p:cNvPr>
          <p:cNvSpPr/>
          <p:nvPr userDrawn="1"/>
        </p:nvSpPr>
        <p:spPr>
          <a:xfrm>
            <a:off x="9868819" y="589910"/>
            <a:ext cx="1914861" cy="1904103"/>
          </a:xfrm>
          <a:prstGeom prst="roundRect">
            <a:avLst>
              <a:gd name="adj" fmla="val 11639"/>
            </a:avLst>
          </a:prstGeom>
          <a:noFill/>
          <a:ln w="9525">
            <a:solidFill>
              <a:srgbClr val="FF69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3" name="Picture Placeholder 9">
            <a:extLst>
              <a:ext uri="{FF2B5EF4-FFF2-40B4-BE49-F238E27FC236}">
                <a16:creationId xmlns:a16="http://schemas.microsoft.com/office/drawing/2014/main" id="{11B1E7BD-1CE4-9103-C803-BA660E819E54}"/>
              </a:ext>
            </a:extLst>
          </p:cNvPr>
          <p:cNvSpPr>
            <a:spLocks noGrp="1"/>
          </p:cNvSpPr>
          <p:nvPr>
            <p:ph type="pic" sz="quarter" idx="13"/>
          </p:nvPr>
        </p:nvSpPr>
        <p:spPr>
          <a:xfrm>
            <a:off x="7775975" y="2076544"/>
            <a:ext cx="3134948" cy="3134089"/>
          </a:xfrm>
          <a:prstGeom prst="roundRect">
            <a:avLst>
              <a:gd name="adj" fmla="val 15890"/>
            </a:avLst>
          </a:prstGeom>
          <a:solidFill>
            <a:schemeClr val="bg1"/>
          </a:solidFill>
        </p:spPr>
        <p:txBody>
          <a:bodyPr/>
          <a:lstStyle/>
          <a:p>
            <a:endParaRPr lang="en-US" dirty="0"/>
          </a:p>
        </p:txBody>
      </p:sp>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6" name="Content Placeholder 2">
            <a:extLst>
              <a:ext uri="{FF2B5EF4-FFF2-40B4-BE49-F238E27FC236}">
                <a16:creationId xmlns:a16="http://schemas.microsoft.com/office/drawing/2014/main" id="{75E9DAEE-75BC-AADF-4F35-DA9DD83748E0}"/>
              </a:ext>
            </a:extLst>
          </p:cNvPr>
          <p:cNvSpPr>
            <a:spLocks noGrp="1"/>
          </p:cNvSpPr>
          <p:nvPr>
            <p:ph idx="12"/>
          </p:nvPr>
        </p:nvSpPr>
        <p:spPr>
          <a:xfrm>
            <a:off x="952500" y="2856753"/>
            <a:ext cx="5618988" cy="295835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20">
            <a:extLst>
              <a:ext uri="{FF2B5EF4-FFF2-40B4-BE49-F238E27FC236}">
                <a16:creationId xmlns:a16="http://schemas.microsoft.com/office/drawing/2014/main" id="{AFBBAA6A-CB55-4401-76C6-E77431523245}"/>
              </a:ext>
            </a:extLst>
          </p:cNvPr>
          <p:cNvSpPr>
            <a:spLocks noGrp="1"/>
          </p:cNvSpPr>
          <p:nvPr>
            <p:ph type="body" sz="quarter" idx="14"/>
          </p:nvPr>
        </p:nvSpPr>
        <p:spPr>
          <a:xfrm>
            <a:off x="952500" y="2076544"/>
            <a:ext cx="5645524" cy="646112"/>
          </a:xfrm>
        </p:spPr>
        <p:txBody>
          <a:bodyPr lIns="0" tIns="0" rIns="0" bIns="0">
            <a:noAutofit/>
          </a:bodyPr>
          <a:lstStyle>
            <a:lvl1pPr marL="0" indent="0">
              <a:buNone/>
              <a:defRPr sz="2800" b="1">
                <a:latin typeface="PT Serif" panose="020A0603040505020204" pitchFamily="18" charset="77"/>
              </a:defRPr>
            </a:lvl1pPr>
            <a:lvl2pPr marL="457200" indent="0">
              <a:buNone/>
              <a:defRPr sz="2800" b="1">
                <a:latin typeface="PT Serif" panose="020A0603040505020204" pitchFamily="18" charset="77"/>
              </a:defRPr>
            </a:lvl2pPr>
            <a:lvl3pPr marL="914400" indent="0">
              <a:buNone/>
              <a:defRPr sz="2800" b="1">
                <a:latin typeface="PT Serif" panose="020A0603040505020204" pitchFamily="18" charset="77"/>
              </a:defRPr>
            </a:lvl3pPr>
            <a:lvl4pPr marL="1371600" indent="0">
              <a:buNone/>
              <a:defRPr sz="2800" b="1">
                <a:latin typeface="PT Serif" panose="020A0603040505020204" pitchFamily="18" charset="77"/>
              </a:defRPr>
            </a:lvl4pPr>
            <a:lvl5pPr marL="1828800" indent="0">
              <a:buNone/>
              <a:defRPr sz="2800" b="1">
                <a:latin typeface="PT Serif" panose="020A0603040505020204" pitchFamily="18" charset="77"/>
              </a:defRPr>
            </a:lvl5pPr>
          </a:lstStyle>
          <a:p>
            <a:pPr lvl="0"/>
            <a:r>
              <a:rPr lang="en-US" dirty="0"/>
              <a:t>Click to edit Master text styles</a:t>
            </a:r>
          </a:p>
        </p:txBody>
      </p:sp>
      <p:sp>
        <p:nvSpPr>
          <p:cNvPr id="4" name="Oval 3">
            <a:extLst>
              <a:ext uri="{FF2B5EF4-FFF2-40B4-BE49-F238E27FC236}">
                <a16:creationId xmlns:a16="http://schemas.microsoft.com/office/drawing/2014/main" id="{7EEC80EC-6D53-E536-9B70-A6ED6E33FE28}"/>
              </a:ext>
            </a:extLst>
          </p:cNvPr>
          <p:cNvSpPr/>
          <p:nvPr userDrawn="1"/>
        </p:nvSpPr>
        <p:spPr>
          <a:xfrm>
            <a:off x="941183" y="1529119"/>
            <a:ext cx="375977" cy="375977"/>
          </a:xfrm>
          <a:prstGeom prst="ellipse">
            <a:avLst/>
          </a:prstGeom>
          <a:solidFill>
            <a:srgbClr val="FF69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T Serif" panose="020A0603040505020204" pitchFamily="18" charset="77"/>
              </a:rPr>
              <a:t>i</a:t>
            </a:r>
          </a:p>
        </p:txBody>
      </p:sp>
      <p:sp>
        <p:nvSpPr>
          <p:cNvPr id="3" name="TextBox 2">
            <a:extLst>
              <a:ext uri="{FF2B5EF4-FFF2-40B4-BE49-F238E27FC236}">
                <a16:creationId xmlns:a16="http://schemas.microsoft.com/office/drawing/2014/main" id="{14F78092-6DFE-9DBD-29BE-777B97CD5E0D}"/>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3777874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animEffect transition="in" filter="fade">
                                      <p:cBhvr>
                                        <p:cTn id="15" dur="500"/>
                                        <p:tgtEl>
                                          <p:spTgt spid="21">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fade">
                                      <p:cBhvr>
                                        <p:cTn id="18" dur="500"/>
                                        <p:tgtEl>
                                          <p:spTgt spid="6">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500"/>
                                        <p:tgtEl>
                                          <p:spTgt spid="6">
                                            <p:txEl>
                                              <p:pRg st="1" end="1"/>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Effect transition="in" filter="fade">
                                      <p:cBhvr>
                                        <p:cTn id="24" dur="500"/>
                                        <p:tgtEl>
                                          <p:spTgt spid="6">
                                            <p:txEl>
                                              <p:pRg st="2" end="2"/>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fade">
                                      <p:cBhvr>
                                        <p:cTn id="27" dur="500"/>
                                        <p:tgtEl>
                                          <p:spTgt spid="6">
                                            <p:txEl>
                                              <p:pRg st="3" end="3"/>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6">
                                            <p:txEl>
                                              <p:pRg st="4" end="4"/>
                                            </p:txEl>
                                          </p:spTgt>
                                        </p:tgtEl>
                                        <p:attrNameLst>
                                          <p:attrName>style.visibility</p:attrName>
                                        </p:attrNameLst>
                                      </p:cBhvr>
                                      <p:to>
                                        <p:strVal val="visible"/>
                                      </p:to>
                                    </p:set>
                                    <p:animEffect transition="in" filter="fade">
                                      <p:cBhvr>
                                        <p:cTn id="30"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4" grpId="0" animBg="1"/>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cxnSp>
        <p:nvCxnSpPr>
          <p:cNvPr id="5" name="Straight Connector 4">
            <a:extLst>
              <a:ext uri="{FF2B5EF4-FFF2-40B4-BE49-F238E27FC236}">
                <a16:creationId xmlns:a16="http://schemas.microsoft.com/office/drawing/2014/main" id="{161FAE45-A760-A3AE-375D-1B501C2DB4F5}"/>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3" name="Content Placeholder 2">
            <a:extLst>
              <a:ext uri="{FF2B5EF4-FFF2-40B4-BE49-F238E27FC236}">
                <a16:creationId xmlns:a16="http://schemas.microsoft.com/office/drawing/2014/main" id="{5FEB6AE8-A278-ED17-8CD2-45D84A3F7076}"/>
              </a:ext>
            </a:extLst>
          </p:cNvPr>
          <p:cNvSpPr>
            <a:spLocks noGrp="1"/>
          </p:cNvSpPr>
          <p:nvPr>
            <p:ph idx="1"/>
          </p:nvPr>
        </p:nvSpPr>
        <p:spPr>
          <a:xfrm>
            <a:off x="2511552" y="4864608"/>
            <a:ext cx="7168896" cy="1121664"/>
          </a:xfrm>
          <a:prstGeom prst="rect">
            <a:avLst/>
          </a:prstGeom>
        </p:spPr>
        <p:txBody>
          <a:bodyPr lIns="0" tIns="0" rIns="0" bIns="0">
            <a:noAutofit/>
          </a:bodyPr>
          <a:lstStyle>
            <a:lvl1pPr marL="0" indent="0" algn="ctr">
              <a:lnSpc>
                <a:spcPct val="120000"/>
              </a:lnSpc>
              <a:buNone/>
              <a:defRPr sz="1800"/>
            </a:lvl1pPr>
          </a:lstStyle>
          <a:p>
            <a:pPr lvl="0"/>
            <a:r>
              <a:rPr lang="en-US" dirty="0"/>
              <a:t>Click to edit Master text styles</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sp>
        <p:nvSpPr>
          <p:cNvPr id="4" name="Oval 3">
            <a:extLst>
              <a:ext uri="{FF2B5EF4-FFF2-40B4-BE49-F238E27FC236}">
                <a16:creationId xmlns:a16="http://schemas.microsoft.com/office/drawing/2014/main" id="{79D35484-30C2-E142-5001-916042FDAFF3}"/>
              </a:ext>
            </a:extLst>
          </p:cNvPr>
          <p:cNvSpPr/>
          <p:nvPr userDrawn="1"/>
        </p:nvSpPr>
        <p:spPr>
          <a:xfrm>
            <a:off x="4950368" y="2115399"/>
            <a:ext cx="2291264" cy="229126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9" name="TextBox 8">
            <a:extLst>
              <a:ext uri="{FF2B5EF4-FFF2-40B4-BE49-F238E27FC236}">
                <a16:creationId xmlns:a16="http://schemas.microsoft.com/office/drawing/2014/main" id="{D8A127F4-319A-30B9-9630-2E2E6349FC97}"/>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653047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5" orient="horz" pos="10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no squares">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3" name="Content Placeholder 2">
            <a:extLst>
              <a:ext uri="{FF2B5EF4-FFF2-40B4-BE49-F238E27FC236}">
                <a16:creationId xmlns:a16="http://schemas.microsoft.com/office/drawing/2014/main" id="{5FEB6AE8-A278-ED17-8CD2-45D84A3F7076}"/>
              </a:ext>
            </a:extLst>
          </p:cNvPr>
          <p:cNvSpPr>
            <a:spLocks noGrp="1"/>
          </p:cNvSpPr>
          <p:nvPr>
            <p:ph idx="1"/>
          </p:nvPr>
        </p:nvSpPr>
        <p:spPr>
          <a:xfrm>
            <a:off x="952500" y="1714499"/>
            <a:ext cx="7908696" cy="446246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0A691350-F5A3-5631-2DAE-99F48CF6D228}"/>
              </a:ext>
            </a:extLst>
          </p:cNvPr>
          <p:cNvSpPr txBox="1"/>
          <p:nvPr userDrawn="1"/>
        </p:nvSpPr>
        <p:spPr>
          <a:xfrm>
            <a:off x="596900" y="6265636"/>
            <a:ext cx="1947517"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Spending and saving</a:t>
            </a:r>
          </a:p>
        </p:txBody>
      </p:sp>
    </p:spTree>
    <p:extLst>
      <p:ext uri="{BB962C8B-B14F-4D97-AF65-F5344CB8AC3E}">
        <p14:creationId xmlns:p14="http://schemas.microsoft.com/office/powerpoint/2010/main" val="1720588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guide id="5" orient="horz" pos="108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1A2B35-A9E8-BD3C-40AE-E87ECE7F36C7}"/>
              </a:ext>
            </a:extLst>
          </p:cNvPr>
          <p:cNvSpPr>
            <a:spLocks noGrp="1"/>
          </p:cNvSpPr>
          <p:nvPr>
            <p:ph type="title"/>
          </p:nvPr>
        </p:nvSpPr>
        <p:spPr>
          <a:xfrm>
            <a:off x="585216" y="573024"/>
            <a:ext cx="10792968" cy="804672"/>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a:extLst>
              <a:ext uri="{FF2B5EF4-FFF2-40B4-BE49-F238E27FC236}">
                <a16:creationId xmlns:a16="http://schemas.microsoft.com/office/drawing/2014/main" id="{C4510310-120D-F31B-9277-1758F3569C7B}"/>
              </a:ext>
            </a:extLst>
          </p:cNvPr>
          <p:cNvSpPr>
            <a:spLocks noGrp="1"/>
          </p:cNvSpPr>
          <p:nvPr>
            <p:ph type="body" idx="1"/>
          </p:nvPr>
        </p:nvSpPr>
        <p:spPr>
          <a:xfrm>
            <a:off x="853440" y="1658112"/>
            <a:ext cx="10500360" cy="4518851"/>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459764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8" r:id="rId5"/>
    <p:sldLayoutId id="2147483664" r:id="rId6"/>
    <p:sldLayoutId id="2147483667" r:id="rId7"/>
    <p:sldLayoutId id="2147483663" r:id="rId8"/>
    <p:sldLayoutId id="2147483666" r:id="rId9"/>
    <p:sldLayoutId id="2147483665" r:id="rId10"/>
    <p:sldLayoutId id="2147483669" r:id="rId11"/>
  </p:sldLayoutIdLst>
  <p:hf hdr="0" ftr="0" dt="0"/>
  <p:txStyles>
    <p:titleStyle>
      <a:lvl1pPr algn="l" defTabSz="914400" rtl="0" eaLnBrk="1" latinLnBrk="0" hangingPunct="1">
        <a:lnSpc>
          <a:spcPct val="90000"/>
        </a:lnSpc>
        <a:spcBef>
          <a:spcPct val="0"/>
        </a:spcBef>
        <a:buNone/>
        <a:defRPr sz="4400" b="1" kern="1200">
          <a:solidFill>
            <a:schemeClr val="accent1"/>
          </a:solidFill>
          <a:latin typeface="PT Serif" panose="020A0603040505020204" pitchFamily="18" charset="77"/>
          <a:ea typeface="+mj-ea"/>
          <a:cs typeface="+mj-cs"/>
        </a:defRPr>
      </a:lvl1pPr>
    </p:titleStyle>
    <p:body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8.xml"/><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12.png"/><Relationship Id="rId5" Type="http://schemas.openxmlformats.org/officeDocument/2006/relationships/image" Target="../media/image18.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4.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5.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8.xml"/><Relationship Id="rId5" Type="http://schemas.openxmlformats.org/officeDocument/2006/relationships/image" Target="../media/image28.pn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image" Target="../media/image31.png"/><Relationship Id="rId5" Type="http://schemas.openxmlformats.org/officeDocument/2006/relationships/image" Target="../media/image33.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image" Target="../media/image20.png"/><Relationship Id="rId5" Type="http://schemas.openxmlformats.org/officeDocument/2006/relationships/image" Target="../media/image33.png"/><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36.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hyperlink" Target="https://handsonbanking.org/" TargetMode="External"/><Relationship Id="rId7" Type="http://schemas.openxmlformats.org/officeDocument/2006/relationships/hyperlink" Target="https://mycreditunion.gov/"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hyperlink" Target="https://joinbankon.org/" TargetMode="External"/><Relationship Id="rId5" Type="http://schemas.openxmlformats.org/officeDocument/2006/relationships/hyperlink" Target="https://www.fdic.gov/consumer-resource-center" TargetMode="External"/><Relationship Id="rId4" Type="http://schemas.openxmlformats.org/officeDocument/2006/relationships/hyperlink" Target="https://www.aicpa-cima.com/resources/landing/financial-literacy-resource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woman hugging a man while looking at paperwork">
            <a:extLst>
              <a:ext uri="{FF2B5EF4-FFF2-40B4-BE49-F238E27FC236}">
                <a16:creationId xmlns:a16="http://schemas.microsoft.com/office/drawing/2014/main" id="{119335D9-3AF6-08EA-3549-754220DFB9A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
          <a:stretch/>
        </p:blipFill>
        <p:spPr>
          <a:xfrm>
            <a:off x="5609858" y="309071"/>
            <a:ext cx="6187045" cy="6127356"/>
          </a:xfrm>
        </p:spPr>
      </p:pic>
      <p:sp>
        <p:nvSpPr>
          <p:cNvPr id="5" name="Freeform 4">
            <a:extLst>
              <a:ext uri="{FF2B5EF4-FFF2-40B4-BE49-F238E27FC236}">
                <a16:creationId xmlns:a16="http://schemas.microsoft.com/office/drawing/2014/main" id="{74D1D86D-7208-7A0F-C91A-CC604B8BB21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4284017" y="4569104"/>
            <a:ext cx="3423054" cy="1745666"/>
          </a:xfrm>
          <a:custGeom>
            <a:avLst/>
            <a:gdLst>
              <a:gd name="connsiteX0" fmla="*/ 204129 w 3423054"/>
              <a:gd name="connsiteY0" fmla="*/ 0 h 1745666"/>
              <a:gd name="connsiteX1" fmla="*/ 1226950 w 3423054"/>
              <a:gd name="connsiteY1" fmla="*/ 0 h 1745666"/>
              <a:gd name="connsiteX2" fmla="*/ 1415038 w 3423054"/>
              <a:gd name="connsiteY2" fmla="*/ 124673 h 1745666"/>
              <a:gd name="connsiteX3" fmla="*/ 1431078 w 3423054"/>
              <a:gd name="connsiteY3" fmla="*/ 204124 h 1745666"/>
              <a:gd name="connsiteX4" fmla="*/ 1431078 w 3423054"/>
              <a:gd name="connsiteY4" fmla="*/ 426082 h 1745666"/>
              <a:gd name="connsiteX5" fmla="*/ 1580230 w 3423054"/>
              <a:gd name="connsiteY5" fmla="*/ 575234 h 1745666"/>
              <a:gd name="connsiteX6" fmla="*/ 1638259 w 3423054"/>
              <a:gd name="connsiteY6" fmla="*/ 575234 h 1745666"/>
              <a:gd name="connsiteX7" fmla="*/ 1900710 w 3423054"/>
              <a:gd name="connsiteY7" fmla="*/ 575234 h 1745666"/>
              <a:gd name="connsiteX8" fmla="*/ 3219972 w 3423054"/>
              <a:gd name="connsiteY8" fmla="*/ 575234 h 1745666"/>
              <a:gd name="connsiteX9" fmla="*/ 3423054 w 3423054"/>
              <a:gd name="connsiteY9" fmla="*/ 778316 h 1745666"/>
              <a:gd name="connsiteX10" fmla="*/ 3423054 w 3423054"/>
              <a:gd name="connsiteY10" fmla="*/ 1542584 h 1745666"/>
              <a:gd name="connsiteX11" fmla="*/ 3219972 w 3423054"/>
              <a:gd name="connsiteY11" fmla="*/ 1745666 h 1745666"/>
              <a:gd name="connsiteX12" fmla="*/ 1352746 w 3423054"/>
              <a:gd name="connsiteY12" fmla="*/ 1745666 h 1745666"/>
              <a:gd name="connsiteX13" fmla="*/ 1149664 w 3423054"/>
              <a:gd name="connsiteY13" fmla="*/ 1542584 h 1745666"/>
              <a:gd name="connsiteX14" fmla="*/ 1149664 w 3423054"/>
              <a:gd name="connsiteY14" fmla="*/ 1208881 h 1745666"/>
              <a:gd name="connsiteX15" fmla="*/ 1149664 w 3423054"/>
              <a:gd name="connsiteY15" fmla="*/ 1027097 h 1745666"/>
              <a:gd name="connsiteX16" fmla="*/ 1000512 w 3423054"/>
              <a:gd name="connsiteY16" fmla="*/ 877945 h 1745666"/>
              <a:gd name="connsiteX17" fmla="*/ 680032 w 3423054"/>
              <a:gd name="connsiteY17" fmla="*/ 877945 h 1745666"/>
              <a:gd name="connsiteX18" fmla="*/ 678383 w 3423054"/>
              <a:gd name="connsiteY18" fmla="*/ 878278 h 1745666"/>
              <a:gd name="connsiteX19" fmla="*/ 204129 w 3423054"/>
              <a:gd name="connsiteY19" fmla="*/ 878278 h 1745666"/>
              <a:gd name="connsiteX20" fmla="*/ 0 w 3423054"/>
              <a:gd name="connsiteY20" fmla="*/ 674149 h 1745666"/>
              <a:gd name="connsiteX21" fmla="*/ 0 w 3423054"/>
              <a:gd name="connsiteY21" fmla="*/ 204129 h 1745666"/>
              <a:gd name="connsiteX22" fmla="*/ 204129 w 3423054"/>
              <a:gd name="connsiteY22" fmla="*/ 0 h 174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423054" h="1745666">
                <a:moveTo>
                  <a:pt x="204129" y="0"/>
                </a:moveTo>
                <a:lnTo>
                  <a:pt x="1226950" y="0"/>
                </a:lnTo>
                <a:cubicBezTo>
                  <a:pt x="1311503" y="0"/>
                  <a:pt x="1384049" y="51408"/>
                  <a:pt x="1415038" y="124673"/>
                </a:cubicBezTo>
                <a:lnTo>
                  <a:pt x="1431078" y="204124"/>
                </a:lnTo>
                <a:lnTo>
                  <a:pt x="1431078" y="426082"/>
                </a:lnTo>
                <a:cubicBezTo>
                  <a:pt x="1431078" y="508456"/>
                  <a:pt x="1497856" y="575234"/>
                  <a:pt x="1580230" y="575234"/>
                </a:cubicBezTo>
                <a:lnTo>
                  <a:pt x="1638259" y="575234"/>
                </a:lnTo>
                <a:lnTo>
                  <a:pt x="1900710" y="575234"/>
                </a:lnTo>
                <a:lnTo>
                  <a:pt x="3219972" y="575234"/>
                </a:lnTo>
                <a:cubicBezTo>
                  <a:pt x="3332131" y="575234"/>
                  <a:pt x="3423054" y="666157"/>
                  <a:pt x="3423054" y="778316"/>
                </a:cubicBezTo>
                <a:lnTo>
                  <a:pt x="3423054" y="1542584"/>
                </a:lnTo>
                <a:cubicBezTo>
                  <a:pt x="3423054" y="1654743"/>
                  <a:pt x="3332131" y="1745666"/>
                  <a:pt x="3219972" y="1745666"/>
                </a:cubicBezTo>
                <a:lnTo>
                  <a:pt x="1352746" y="1745666"/>
                </a:lnTo>
                <a:cubicBezTo>
                  <a:pt x="1240587" y="1745666"/>
                  <a:pt x="1149664" y="1654743"/>
                  <a:pt x="1149664" y="1542584"/>
                </a:cubicBezTo>
                <a:lnTo>
                  <a:pt x="1149664" y="1208881"/>
                </a:lnTo>
                <a:lnTo>
                  <a:pt x="1149664" y="1027097"/>
                </a:lnTo>
                <a:cubicBezTo>
                  <a:pt x="1149664" y="944723"/>
                  <a:pt x="1082886" y="877945"/>
                  <a:pt x="1000512" y="877945"/>
                </a:cubicBezTo>
                <a:lnTo>
                  <a:pt x="680032" y="877945"/>
                </a:lnTo>
                <a:lnTo>
                  <a:pt x="678383" y="878278"/>
                </a:lnTo>
                <a:lnTo>
                  <a:pt x="204129" y="878278"/>
                </a:lnTo>
                <a:cubicBezTo>
                  <a:pt x="91392" y="878278"/>
                  <a:pt x="0" y="786886"/>
                  <a:pt x="0" y="674149"/>
                </a:cubicBezTo>
                <a:lnTo>
                  <a:pt x="0" y="204129"/>
                </a:lnTo>
                <a:cubicBezTo>
                  <a:pt x="0" y="91392"/>
                  <a:pt x="91392" y="0"/>
                  <a:pt x="204129" y="0"/>
                </a:cubicBezTo>
                <a:close/>
              </a:path>
            </a:pathLst>
          </a:custGeom>
          <a:solidFill>
            <a:srgbClr val="DFE96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DM Sans 14pt" pitchFamily="2" charset="77"/>
            </a:endParaRPr>
          </a:p>
        </p:txBody>
      </p:sp>
      <p:grpSp>
        <p:nvGrpSpPr>
          <p:cNvPr id="6" name="Group 5">
            <a:extLst>
              <a:ext uri="{FF2B5EF4-FFF2-40B4-BE49-F238E27FC236}">
                <a16:creationId xmlns:a16="http://schemas.microsoft.com/office/drawing/2014/main" id="{30D0864D-E8C2-9B79-1995-44A65DC0685B}"/>
              </a:ext>
              <a:ext uri="{C183D7F6-B498-43B3-948B-1728B52AA6E4}">
                <adec:decorative xmlns:adec="http://schemas.microsoft.com/office/drawing/2017/decorative" val="0"/>
              </a:ext>
            </a:extLst>
          </p:cNvPr>
          <p:cNvGrpSpPr/>
          <p:nvPr/>
        </p:nvGrpSpPr>
        <p:grpSpPr>
          <a:xfrm flipH="1">
            <a:off x="4273136" y="4569105"/>
            <a:ext cx="3425574" cy="1719483"/>
            <a:chOff x="3585865" y="4029204"/>
            <a:chExt cx="3425574" cy="1719483"/>
          </a:xfrm>
        </p:grpSpPr>
        <p:sp>
          <p:nvSpPr>
            <p:cNvPr id="7" name="TextBox 6">
              <a:extLst>
                <a:ext uri="{FF2B5EF4-FFF2-40B4-BE49-F238E27FC236}">
                  <a16:creationId xmlns:a16="http://schemas.microsoft.com/office/drawing/2014/main" id="{F62B4EC6-42DA-7356-240F-C35A7A5D72A5}"/>
                </a:ext>
              </a:extLst>
            </p:cNvPr>
            <p:cNvSpPr txBox="1"/>
            <p:nvPr/>
          </p:nvSpPr>
          <p:spPr>
            <a:xfrm>
              <a:off x="3585865" y="4627198"/>
              <a:ext cx="2273390" cy="1121489"/>
            </a:xfrm>
            <a:prstGeom prst="rect">
              <a:avLst/>
            </a:prstGeom>
            <a:noFill/>
          </p:spPr>
          <p:txBody>
            <a:bodyPr wrap="square" lIns="0" tIns="91440" rIns="0" bIns="0" rtlCol="0" anchor="ctr">
              <a:noAutofit/>
            </a:bodyPr>
            <a:lstStyle/>
            <a:p>
              <a:pPr algn="ctr">
                <a:lnSpc>
                  <a:spcPct val="80000"/>
                </a:lnSpc>
              </a:pPr>
              <a:r>
                <a:rPr lang="en-US" sz="3900" spc="-150" dirty="0">
                  <a:solidFill>
                    <a:srgbClr val="0E8789"/>
                  </a:solidFill>
                  <a:latin typeface="PT Serif" panose="020A0603040505020204" pitchFamily="18" charset="77"/>
                </a:rPr>
                <a:t>Adults</a:t>
              </a:r>
            </a:p>
          </p:txBody>
        </p:sp>
        <p:sp>
          <p:nvSpPr>
            <p:cNvPr id="8" name="TextBox 7">
              <a:extLst>
                <a:ext uri="{FF2B5EF4-FFF2-40B4-BE49-F238E27FC236}">
                  <a16:creationId xmlns:a16="http://schemas.microsoft.com/office/drawing/2014/main" id="{ED14F886-4D2D-0EC3-5E6A-FE203FCF7324}"/>
                </a:ext>
              </a:extLst>
            </p:cNvPr>
            <p:cNvSpPr txBox="1"/>
            <p:nvPr/>
          </p:nvSpPr>
          <p:spPr>
            <a:xfrm>
              <a:off x="5577840" y="4029204"/>
              <a:ext cx="1433599" cy="855184"/>
            </a:xfrm>
            <a:prstGeom prst="rect">
              <a:avLst/>
            </a:prstGeom>
            <a:noFill/>
          </p:spPr>
          <p:txBody>
            <a:bodyPr wrap="square" rtlCol="0" anchor="ctr">
              <a:noAutofit/>
            </a:bodyPr>
            <a:lstStyle/>
            <a:p>
              <a:pPr algn="ctr"/>
              <a:r>
                <a:rPr lang="en-US" sz="1400" b="1" dirty="0">
                  <a:solidFill>
                    <a:srgbClr val="0E8789"/>
                  </a:solidFill>
                  <a:latin typeface="DM Sans 14pt SemiBold" pitchFamily="2" charset="77"/>
                </a:rPr>
                <a:t>TIPS FOR</a:t>
              </a:r>
            </a:p>
          </p:txBody>
        </p:sp>
      </p:grpSp>
      <p:sp>
        <p:nvSpPr>
          <p:cNvPr id="4" name="Subtitle 3">
            <a:extLst>
              <a:ext uri="{FF2B5EF4-FFF2-40B4-BE49-F238E27FC236}">
                <a16:creationId xmlns:a16="http://schemas.microsoft.com/office/drawing/2014/main" id="{81C1D490-B8AB-1E3F-BDD6-3C739356E10D}"/>
              </a:ext>
            </a:extLst>
          </p:cNvPr>
          <p:cNvSpPr>
            <a:spLocks noGrp="1"/>
          </p:cNvSpPr>
          <p:nvPr>
            <p:ph type="subTitle" idx="1"/>
          </p:nvPr>
        </p:nvSpPr>
        <p:spPr/>
        <p:txBody>
          <a:bodyPr/>
          <a:lstStyle/>
          <a:p>
            <a:r>
              <a:rPr lang="en-US" dirty="0"/>
              <a:t>Learn about managing your money.</a:t>
            </a:r>
          </a:p>
        </p:txBody>
      </p:sp>
      <p:sp>
        <p:nvSpPr>
          <p:cNvPr id="3" name="Title 2">
            <a:extLst>
              <a:ext uri="{FF2B5EF4-FFF2-40B4-BE49-F238E27FC236}">
                <a16:creationId xmlns:a16="http://schemas.microsoft.com/office/drawing/2014/main" id="{3EB44917-2B1D-3A9D-FE3A-C7569B66E7C6}"/>
              </a:ext>
            </a:extLst>
          </p:cNvPr>
          <p:cNvSpPr>
            <a:spLocks noGrp="1"/>
          </p:cNvSpPr>
          <p:nvPr>
            <p:ph type="ctrTitle"/>
          </p:nvPr>
        </p:nvSpPr>
        <p:spPr/>
        <p:txBody>
          <a:bodyPr/>
          <a:lstStyle/>
          <a:p>
            <a:r>
              <a:rPr lang="en-US" dirty="0"/>
              <a:t>Spending </a:t>
            </a:r>
            <a:br>
              <a:rPr lang="en-US" dirty="0"/>
            </a:br>
            <a:r>
              <a:rPr lang="en-US" dirty="0"/>
              <a:t>and saving</a:t>
            </a:r>
          </a:p>
        </p:txBody>
      </p:sp>
    </p:spTree>
    <p:extLst>
      <p:ext uri="{BB962C8B-B14F-4D97-AF65-F5344CB8AC3E}">
        <p14:creationId xmlns:p14="http://schemas.microsoft.com/office/powerpoint/2010/main" val="2942991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sitting on a couch writing on a paper and holding a phone">
            <a:extLst>
              <a:ext uri="{FF2B5EF4-FFF2-40B4-BE49-F238E27FC236}">
                <a16:creationId xmlns:a16="http://schemas.microsoft.com/office/drawing/2014/main" id="{6A961CC5-EB75-812E-1370-3EBB60B59675}"/>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a:xfrm>
            <a:off x="7071360" y="2398395"/>
            <a:ext cx="3475038" cy="3474085"/>
          </a:xfrm>
        </p:spPr>
      </p:pic>
      <p:sp>
        <p:nvSpPr>
          <p:cNvPr id="4" name="Content Placeholder 3">
            <a:extLst>
              <a:ext uri="{FF2B5EF4-FFF2-40B4-BE49-F238E27FC236}">
                <a16:creationId xmlns:a16="http://schemas.microsoft.com/office/drawing/2014/main" id="{2AF0E93B-B93F-85A1-B4D2-A842210F1C24}"/>
              </a:ext>
            </a:extLst>
          </p:cNvPr>
          <p:cNvSpPr>
            <a:spLocks noGrp="1"/>
          </p:cNvSpPr>
          <p:nvPr>
            <p:ph idx="12"/>
          </p:nvPr>
        </p:nvSpPr>
        <p:spPr>
          <a:xfrm>
            <a:off x="952500" y="1714499"/>
            <a:ext cx="4823611" cy="4462463"/>
          </a:xfrm>
        </p:spPr>
        <p:txBody>
          <a:bodyPr/>
          <a:lstStyle/>
          <a:p>
            <a:pPr marL="0" indent="0">
              <a:spcBef>
                <a:spcPts val="2400"/>
              </a:spcBef>
              <a:buNone/>
            </a:pPr>
            <a:r>
              <a:rPr lang="en-US" dirty="0"/>
              <a:t>Use that information to help </a:t>
            </a:r>
            <a:br>
              <a:rPr lang="en-US" dirty="0"/>
            </a:br>
            <a:r>
              <a:rPr lang="en-US" dirty="0">
                <a:highlight>
                  <a:srgbClr val="DFE96C"/>
                </a:highlight>
              </a:rPr>
              <a:t>plan next month’s budget</a:t>
            </a:r>
            <a:r>
              <a:rPr lang="en-US" dirty="0"/>
              <a:t>.</a:t>
            </a:r>
          </a:p>
          <a:p>
            <a:pPr marL="0" indent="0">
              <a:spcBef>
                <a:spcPts val="2400"/>
              </a:spcBef>
              <a:buNone/>
            </a:pPr>
            <a:r>
              <a:rPr lang="en-US" dirty="0"/>
              <a:t>Your goal should be to have money left over each month for </a:t>
            </a:r>
            <a:r>
              <a:rPr lang="en-US" dirty="0">
                <a:highlight>
                  <a:srgbClr val="DFE96C"/>
                </a:highlight>
              </a:rPr>
              <a:t>savings</a:t>
            </a:r>
            <a:r>
              <a:rPr lang="en-US" dirty="0"/>
              <a:t>. </a:t>
            </a:r>
          </a:p>
        </p:txBody>
      </p:sp>
      <p:sp>
        <p:nvSpPr>
          <p:cNvPr id="2" name="Title 1">
            <a:extLst>
              <a:ext uri="{FF2B5EF4-FFF2-40B4-BE49-F238E27FC236}">
                <a16:creationId xmlns:a16="http://schemas.microsoft.com/office/drawing/2014/main" id="{3D6B2E5D-AEA9-ACE3-03E6-E605DB71E03A}"/>
              </a:ext>
            </a:extLst>
          </p:cNvPr>
          <p:cNvSpPr>
            <a:spLocks noGrp="1"/>
          </p:cNvSpPr>
          <p:nvPr>
            <p:ph type="title"/>
          </p:nvPr>
        </p:nvSpPr>
        <p:spPr/>
        <p:txBody>
          <a:bodyPr/>
          <a:lstStyle/>
          <a:p>
            <a:r>
              <a:rPr lang="en-US" dirty="0"/>
              <a:t>Let’s get a budget going!</a:t>
            </a:r>
          </a:p>
        </p:txBody>
      </p:sp>
    </p:spTree>
    <p:extLst>
      <p:ext uri="{BB962C8B-B14F-4D97-AF65-F5344CB8AC3E}">
        <p14:creationId xmlns:p14="http://schemas.microsoft.com/office/powerpoint/2010/main" val="2789600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llustration of a blue car">
            <a:extLst>
              <a:ext uri="{FF2B5EF4-FFF2-40B4-BE49-F238E27FC236}">
                <a16:creationId xmlns:a16="http://schemas.microsoft.com/office/drawing/2014/main" id="{F1A784E1-D904-37D3-6F9D-B86D44CC6D16}"/>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tretch>
            <a:fillRect/>
          </a:stretch>
        </p:blipFill>
        <p:spPr>
          <a:xfrm>
            <a:off x="11299169" y="3059040"/>
            <a:ext cx="1590324" cy="644458"/>
          </a:xfrm>
          <a:prstGeom prst="rect">
            <a:avLst/>
          </a:prstGeom>
        </p:spPr>
      </p:pic>
      <p:grpSp>
        <p:nvGrpSpPr>
          <p:cNvPr id="16" name="Group 15">
            <a:extLst>
              <a:ext uri="{FF2B5EF4-FFF2-40B4-BE49-F238E27FC236}">
                <a16:creationId xmlns:a16="http://schemas.microsoft.com/office/drawing/2014/main" id="{9F58F7D7-9739-887D-7FE0-37B0FCC1A7FA}"/>
              </a:ext>
              <a:ext uri="{C183D7F6-B498-43B3-948B-1728B52AA6E4}">
                <adec:decorative xmlns:adec="http://schemas.microsoft.com/office/drawing/2017/decorative" val="0"/>
              </a:ext>
            </a:extLst>
          </p:cNvPr>
          <p:cNvGrpSpPr>
            <a:grpSpLocks noGrp="1" noUngrp="1" noRot="1" noMove="1" noResize="1"/>
          </p:cNvGrpSpPr>
          <p:nvPr/>
        </p:nvGrpSpPr>
        <p:grpSpPr>
          <a:xfrm>
            <a:off x="10263808" y="3213071"/>
            <a:ext cx="810470" cy="109172"/>
            <a:chOff x="11887200" y="3420917"/>
            <a:chExt cx="810470" cy="109172"/>
          </a:xfrm>
        </p:grpSpPr>
        <p:sp>
          <p:nvSpPr>
            <p:cNvPr id="17" name="Oval 16">
              <a:extLst>
                <a:ext uri="{FF2B5EF4-FFF2-40B4-BE49-F238E27FC236}">
                  <a16:creationId xmlns:a16="http://schemas.microsoft.com/office/drawing/2014/main" id="{C0D86B30-5FA9-62CF-60A4-140EBB1C2FD7}"/>
                </a:ext>
              </a:extLst>
            </p:cNvPr>
            <p:cNvSpPr>
              <a:spLocks noGrp="1" noRot="1" noMove="1" noResize="1" noEditPoints="1" noAdjustHandles="1" noChangeArrowheads="1" noChangeShapeType="1"/>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87719C3A-3E88-BE96-6BC1-94909100B152}"/>
                </a:ext>
              </a:extLst>
            </p:cNvPr>
            <p:cNvSpPr>
              <a:spLocks noGrp="1" noRot="1" noMove="1" noResize="1" noEditPoints="1" noAdjustHandles="1" noChangeArrowheads="1" noChangeShapeType="1"/>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B14944D6-F1AF-AEAA-D735-2565B1DB818D}"/>
                </a:ext>
              </a:extLst>
            </p:cNvPr>
            <p:cNvSpPr>
              <a:spLocks noGrp="1" noRot="1" noMove="1" noResize="1" noEditPoints="1" noAdjustHandles="1" noChangeArrowheads="1" noChangeShapeType="1"/>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8" name="Picture 7" descr="Illustration of a woman holding a child while sitting at a desk in front of a computer">
            <a:extLst>
              <a:ext uri="{FF2B5EF4-FFF2-40B4-BE49-F238E27FC236}">
                <a16:creationId xmlns:a16="http://schemas.microsoft.com/office/drawing/2014/main" id="{40A09085-35F3-59E4-594F-31FE4AE1395D}"/>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tretch>
            <a:fillRect/>
          </a:stretch>
        </p:blipFill>
        <p:spPr>
          <a:xfrm>
            <a:off x="8781515" y="2754785"/>
            <a:ext cx="898933" cy="1121664"/>
          </a:xfrm>
          <a:prstGeom prst="rect">
            <a:avLst/>
          </a:prstGeom>
        </p:spPr>
      </p:pic>
      <p:grpSp>
        <p:nvGrpSpPr>
          <p:cNvPr id="12" name="Group 11">
            <a:extLst>
              <a:ext uri="{FF2B5EF4-FFF2-40B4-BE49-F238E27FC236}">
                <a16:creationId xmlns:a16="http://schemas.microsoft.com/office/drawing/2014/main" id="{DE86F0B0-BF2D-1328-0DC0-3A58CD9F89E0}"/>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91A7D536-9522-ED9B-1CA3-499571008FA2}"/>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3A7A7EB4-1F39-ED2F-3425-67B3D5FA1EE1}"/>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8B9321CC-B05D-F490-07FA-8DF49155443B}"/>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CD74AE95-217D-B998-D700-567059BB233B}"/>
              </a:ext>
            </a:extLst>
          </p:cNvPr>
          <p:cNvSpPr>
            <a:spLocks noGrp="1"/>
          </p:cNvSpPr>
          <p:nvPr>
            <p:ph idx="1"/>
          </p:nvPr>
        </p:nvSpPr>
        <p:spPr/>
        <p:txBody>
          <a:bodyPr/>
          <a:lstStyle/>
          <a:p>
            <a:r>
              <a:rPr lang="en-US" dirty="0"/>
              <a:t>The Barretts are a young family with three kids,</a:t>
            </a:r>
            <a:br>
              <a:rPr lang="en-US" dirty="0"/>
            </a:br>
            <a:r>
              <a:rPr lang="en-US" dirty="0"/>
              <a:t>one in daycare and two in school. </a:t>
            </a:r>
          </a:p>
          <a:p>
            <a:endParaRPr lang="en-US" dirty="0"/>
          </a:p>
        </p:txBody>
      </p:sp>
      <p:pic>
        <p:nvPicPr>
          <p:cNvPr id="5" name="Picture 4" descr="Illustration of a family holding a baby">
            <a:extLst>
              <a:ext uri="{FF2B5EF4-FFF2-40B4-BE49-F238E27FC236}">
                <a16:creationId xmlns:a16="http://schemas.microsoft.com/office/drawing/2014/main" id="{277518C8-7521-2D88-2CDA-4367EE7E282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51020" y="2167549"/>
            <a:ext cx="2680511" cy="2077792"/>
          </a:xfrm>
          <a:prstGeom prst="rect">
            <a:avLst/>
          </a:prstGeom>
        </p:spPr>
      </p:pic>
      <p:sp>
        <p:nvSpPr>
          <p:cNvPr id="2" name="Title 1">
            <a:extLst>
              <a:ext uri="{FF2B5EF4-FFF2-40B4-BE49-F238E27FC236}">
                <a16:creationId xmlns:a16="http://schemas.microsoft.com/office/drawing/2014/main" id="{2839D49F-8665-C267-035F-FDC63C17C32A}"/>
              </a:ext>
            </a:extLst>
          </p:cNvPr>
          <p:cNvSpPr>
            <a:spLocks noGrp="1"/>
          </p:cNvSpPr>
          <p:nvPr>
            <p:ph type="title"/>
          </p:nvPr>
        </p:nvSpPr>
        <p:spPr/>
        <p:txBody>
          <a:bodyPr/>
          <a:lstStyle/>
          <a:p>
            <a:r>
              <a:rPr lang="en-US" dirty="0"/>
              <a:t>Hands on example:</a:t>
            </a:r>
            <a:br>
              <a:rPr lang="en-US" dirty="0"/>
            </a:br>
            <a:r>
              <a:rPr lang="en-US" dirty="0"/>
              <a:t>Building a budget </a:t>
            </a:r>
          </a:p>
        </p:txBody>
      </p:sp>
    </p:spTree>
    <p:extLst>
      <p:ext uri="{BB962C8B-B14F-4D97-AF65-F5344CB8AC3E}">
        <p14:creationId xmlns:p14="http://schemas.microsoft.com/office/powerpoint/2010/main" val="22141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7B779-0181-58D7-E328-78687B0B734F}"/>
            </a:ext>
          </a:extLst>
        </p:cNvPr>
        <p:cNvGrpSpPr/>
        <p:nvPr/>
      </p:nvGrpSpPr>
      <p:grpSpPr>
        <a:xfrm>
          <a:off x="0" y="0"/>
          <a:ext cx="0" cy="0"/>
          <a:chOff x="0" y="0"/>
          <a:chExt cx="0" cy="0"/>
        </a:xfrm>
      </p:grpSpPr>
      <p:pic>
        <p:nvPicPr>
          <p:cNvPr id="20" name="Picture 19" descr="Illustration of a man carrying shopping bags with groceries">
            <a:extLst>
              <a:ext uri="{FF2B5EF4-FFF2-40B4-BE49-F238E27FC236}">
                <a16:creationId xmlns:a16="http://schemas.microsoft.com/office/drawing/2014/main" id="{DB53A190-DA1E-D7D0-BFAB-631C91F6B6DC}"/>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tretch>
            <a:fillRect/>
          </a:stretch>
        </p:blipFill>
        <p:spPr>
          <a:xfrm>
            <a:off x="11406741" y="2550746"/>
            <a:ext cx="709784" cy="1441521"/>
          </a:xfrm>
          <a:prstGeom prst="rect">
            <a:avLst/>
          </a:prstGeom>
        </p:spPr>
      </p:pic>
      <p:grpSp>
        <p:nvGrpSpPr>
          <p:cNvPr id="16" name="Group 15">
            <a:extLst>
              <a:ext uri="{FF2B5EF4-FFF2-40B4-BE49-F238E27FC236}">
                <a16:creationId xmlns:a16="http://schemas.microsoft.com/office/drawing/2014/main" id="{7A743956-5EC7-16AE-B9B3-7CFCE43D551C}"/>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7" name="Oval 16">
              <a:extLst>
                <a:ext uri="{FF2B5EF4-FFF2-40B4-BE49-F238E27FC236}">
                  <a16:creationId xmlns:a16="http://schemas.microsoft.com/office/drawing/2014/main" id="{F35CC1D8-A8F6-771C-4120-F125F33A7F31}"/>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C766A82F-8C31-796D-F709-9042D6503F00}"/>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71C48FF0-1A7D-B019-2F47-304211318C30}"/>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7" name="Picture 6" descr="Illustration of a blue car">
            <a:extLst>
              <a:ext uri="{FF2B5EF4-FFF2-40B4-BE49-F238E27FC236}">
                <a16:creationId xmlns:a16="http://schemas.microsoft.com/office/drawing/2014/main" id="{3B15616A-B707-697D-1D85-24E59C0AE57B}"/>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tretch>
            <a:fillRect/>
          </a:stretch>
        </p:blipFill>
        <p:spPr>
          <a:xfrm>
            <a:off x="8557049" y="3059040"/>
            <a:ext cx="1590324" cy="644458"/>
          </a:xfrm>
          <a:prstGeom prst="rect">
            <a:avLst/>
          </a:prstGeom>
        </p:spPr>
      </p:pic>
      <p:grpSp>
        <p:nvGrpSpPr>
          <p:cNvPr id="12" name="Group 11">
            <a:extLst>
              <a:ext uri="{FF2B5EF4-FFF2-40B4-BE49-F238E27FC236}">
                <a16:creationId xmlns:a16="http://schemas.microsoft.com/office/drawing/2014/main" id="{56C7274A-062A-99A9-7FCC-9454EE451CEB}"/>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07E3E0E1-C48A-BE19-DE83-FF1EF1A3F0A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519EEF55-7C2E-E603-1718-5DCEC4909964}"/>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018BD474-79A9-FDB4-8A9C-606FD97E07BC}"/>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9B193A4A-1795-31AA-B8E7-9367D0ADA343}"/>
              </a:ext>
            </a:extLst>
          </p:cNvPr>
          <p:cNvSpPr>
            <a:spLocks noGrp="1"/>
          </p:cNvSpPr>
          <p:nvPr>
            <p:ph idx="1"/>
          </p:nvPr>
        </p:nvSpPr>
        <p:spPr/>
        <p:txBody>
          <a:bodyPr/>
          <a:lstStyle/>
          <a:p>
            <a:r>
              <a:rPr lang="en-US" dirty="0"/>
              <a:t>Both parents work full-time jobs, and they’re contributing to retirement accounts through their employers.</a:t>
            </a:r>
          </a:p>
        </p:txBody>
      </p:sp>
      <p:pic>
        <p:nvPicPr>
          <p:cNvPr id="6" name="Picture 5" descr="Illustration of a woman holding a child while sitting at a desk in front of a computer">
            <a:extLst>
              <a:ext uri="{FF2B5EF4-FFF2-40B4-BE49-F238E27FC236}">
                <a16:creationId xmlns:a16="http://schemas.microsoft.com/office/drawing/2014/main" id="{EE7B63DE-13E5-586E-88BF-8634F4D5BD5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131120" y="1870342"/>
            <a:ext cx="1905311" cy="2377394"/>
          </a:xfrm>
          <a:prstGeom prst="rect">
            <a:avLst/>
          </a:prstGeom>
        </p:spPr>
      </p:pic>
      <p:grpSp>
        <p:nvGrpSpPr>
          <p:cNvPr id="8" name="Group 7">
            <a:extLst>
              <a:ext uri="{FF2B5EF4-FFF2-40B4-BE49-F238E27FC236}">
                <a16:creationId xmlns:a16="http://schemas.microsoft.com/office/drawing/2014/main" id="{B7020C47-A2C0-0240-3D0F-FFB5FA52EBAD}"/>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C0728FED-E0AE-A3F8-3F8C-7D243EFB814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ECCE1D47-7A6B-1236-4E43-9946E135E0FF}"/>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D1467B85-D4B9-1087-DB5B-AD7D6C7F03B8}"/>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5" name="Picture 4">
            <a:extLst>
              <a:ext uri="{FF2B5EF4-FFF2-40B4-BE49-F238E27FC236}">
                <a16:creationId xmlns:a16="http://schemas.microsoft.com/office/drawing/2014/main" id="{29A785CC-E8FD-4BEB-4C85-D4B35072DE73}"/>
              </a:ext>
              <a:ext uri="{C183D7F6-B498-43B3-948B-1728B52AA6E4}">
                <adec:decorative xmlns:adec="http://schemas.microsoft.com/office/drawing/2017/decorative" val="0"/>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tretch>
            <a:fillRect/>
          </a:stretch>
        </p:blipFill>
        <p:spPr>
          <a:xfrm>
            <a:off x="2090715" y="2684565"/>
            <a:ext cx="1447033" cy="1121664"/>
          </a:xfrm>
          <a:prstGeom prst="rect">
            <a:avLst/>
          </a:prstGeom>
        </p:spPr>
      </p:pic>
      <p:sp>
        <p:nvSpPr>
          <p:cNvPr id="2" name="Title 1">
            <a:extLst>
              <a:ext uri="{FF2B5EF4-FFF2-40B4-BE49-F238E27FC236}">
                <a16:creationId xmlns:a16="http://schemas.microsoft.com/office/drawing/2014/main" id="{40CB7314-E626-D4C9-A842-7E7C4C7AA330}"/>
              </a:ext>
            </a:extLst>
          </p:cNvPr>
          <p:cNvSpPr>
            <a:spLocks noGrp="1"/>
          </p:cNvSpPr>
          <p:nvPr>
            <p:ph type="title"/>
          </p:nvPr>
        </p:nvSpPr>
        <p:spPr/>
        <p:txBody>
          <a:bodyPr/>
          <a:lstStyle/>
          <a:p>
            <a:r>
              <a:rPr lang="en-US" dirty="0"/>
              <a:t>Hands on example:</a:t>
            </a:r>
            <a:br>
              <a:rPr lang="en-US" dirty="0"/>
            </a:br>
            <a:r>
              <a:rPr lang="en-US" dirty="0"/>
              <a:t>Building a budget </a:t>
            </a:r>
          </a:p>
        </p:txBody>
      </p:sp>
    </p:spTree>
    <p:extLst>
      <p:ext uri="{BB962C8B-B14F-4D97-AF65-F5344CB8AC3E}">
        <p14:creationId xmlns:p14="http://schemas.microsoft.com/office/powerpoint/2010/main" val="3735206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37759-1848-C28A-7CBB-D8E56390CB74}"/>
            </a:ext>
          </a:extLst>
        </p:cNvPr>
        <p:cNvGrpSpPr/>
        <p:nvPr/>
      </p:nvGrpSpPr>
      <p:grpSpPr>
        <a:xfrm>
          <a:off x="0" y="0"/>
          <a:ext cx="0" cy="0"/>
          <a:chOff x="0" y="0"/>
          <a:chExt cx="0" cy="0"/>
        </a:xfrm>
      </p:grpSpPr>
      <p:pic>
        <p:nvPicPr>
          <p:cNvPr id="33" name="Picture 32" descr="Illustration of a woman and a man giving each other high five">
            <a:extLst>
              <a:ext uri="{FF2B5EF4-FFF2-40B4-BE49-F238E27FC236}">
                <a16:creationId xmlns:a16="http://schemas.microsoft.com/office/drawing/2014/main" id="{CE46B899-7787-529F-C548-DE6AB10DC858}"/>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tretch>
            <a:fillRect/>
          </a:stretch>
        </p:blipFill>
        <p:spPr>
          <a:xfrm>
            <a:off x="11337271" y="2619163"/>
            <a:ext cx="1248646" cy="1375221"/>
          </a:xfrm>
          <a:prstGeom prst="rect">
            <a:avLst/>
          </a:prstGeom>
        </p:spPr>
      </p:pic>
      <p:grpSp>
        <p:nvGrpSpPr>
          <p:cNvPr id="16" name="Group 15">
            <a:extLst>
              <a:ext uri="{FF2B5EF4-FFF2-40B4-BE49-F238E27FC236}">
                <a16:creationId xmlns:a16="http://schemas.microsoft.com/office/drawing/2014/main" id="{C642B9DC-4D9F-F7FA-134E-CC7B75315B10}"/>
              </a:ext>
            </a:extLst>
          </p:cNvPr>
          <p:cNvGrpSpPr/>
          <p:nvPr/>
        </p:nvGrpSpPr>
        <p:grpSpPr>
          <a:xfrm>
            <a:off x="10263808" y="3213071"/>
            <a:ext cx="810470" cy="109172"/>
            <a:chOff x="11887200" y="3420917"/>
            <a:chExt cx="810470" cy="109172"/>
          </a:xfrm>
        </p:grpSpPr>
        <p:sp>
          <p:nvSpPr>
            <p:cNvPr id="17" name="Oval 16">
              <a:extLst>
                <a:ext uri="{FF2B5EF4-FFF2-40B4-BE49-F238E27FC236}">
                  <a16:creationId xmlns:a16="http://schemas.microsoft.com/office/drawing/2014/main" id="{386957D5-FBA8-BC43-EC4D-89584CFDF15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FFC38CB0-411D-A6E0-F15F-740D7B6A8C96}"/>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6FAACB28-B593-2C8A-34A8-A9B1FAAA6BEF}"/>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32" name="Picture 31" descr="Illustration of a man carrying shopping bags with groceries">
            <a:extLst>
              <a:ext uri="{FF2B5EF4-FFF2-40B4-BE49-F238E27FC236}">
                <a16:creationId xmlns:a16="http://schemas.microsoft.com/office/drawing/2014/main" id="{EDEF3894-A0C2-CC97-99C8-1F1C6DD34667}"/>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tretch>
            <a:fillRect/>
          </a:stretch>
        </p:blipFill>
        <p:spPr>
          <a:xfrm>
            <a:off x="9059249" y="2550746"/>
            <a:ext cx="709784" cy="1441521"/>
          </a:xfrm>
          <a:prstGeom prst="rect">
            <a:avLst/>
          </a:prstGeom>
        </p:spPr>
      </p:pic>
      <p:grpSp>
        <p:nvGrpSpPr>
          <p:cNvPr id="12" name="Group 11">
            <a:extLst>
              <a:ext uri="{FF2B5EF4-FFF2-40B4-BE49-F238E27FC236}">
                <a16:creationId xmlns:a16="http://schemas.microsoft.com/office/drawing/2014/main" id="{B3297AEF-ECA5-F832-F1D9-A1F715373248}"/>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0ADAE904-0549-E339-BB51-39D96C82B1F4}"/>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BD910A51-B48B-4CDD-2A66-12F3C3A0AF49}"/>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5D595D06-ADEF-CB10-BAE4-2A07FF317889}"/>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31" name="Picture 30" descr="Illustration of a blue car">
            <a:extLst>
              <a:ext uri="{FF2B5EF4-FFF2-40B4-BE49-F238E27FC236}">
                <a16:creationId xmlns:a16="http://schemas.microsoft.com/office/drawing/2014/main" id="{459F3038-84E8-2771-879F-03566FB3251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23086" y="2645612"/>
            <a:ext cx="2767925" cy="1121665"/>
          </a:xfrm>
          <a:prstGeom prst="rect">
            <a:avLst/>
          </a:prstGeom>
        </p:spPr>
      </p:pic>
      <p:grpSp>
        <p:nvGrpSpPr>
          <p:cNvPr id="8" name="Group 7">
            <a:extLst>
              <a:ext uri="{FF2B5EF4-FFF2-40B4-BE49-F238E27FC236}">
                <a16:creationId xmlns:a16="http://schemas.microsoft.com/office/drawing/2014/main" id="{C236519A-DA0E-9990-1CAD-CDB0DF9ED04C}"/>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151DD9CD-75B7-7745-665F-82CF1E07341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47094F2E-4A50-EAF4-E6AF-DA3C14E2B34C}"/>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6585DF12-9F81-49FE-E69D-C233285D513A}"/>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30" name="Picture 29" descr="Illustration of a woman holding a child while sitting at a desk in front of a computer">
            <a:extLst>
              <a:ext uri="{FF2B5EF4-FFF2-40B4-BE49-F238E27FC236}">
                <a16:creationId xmlns:a16="http://schemas.microsoft.com/office/drawing/2014/main" id="{BC66C887-F40D-773C-1201-EE83F533F8BF}"/>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tretch>
            <a:fillRect/>
          </a:stretch>
        </p:blipFill>
        <p:spPr>
          <a:xfrm>
            <a:off x="2326269" y="2754785"/>
            <a:ext cx="898933" cy="1121664"/>
          </a:xfrm>
          <a:prstGeom prst="rect">
            <a:avLst/>
          </a:prstGeom>
        </p:spPr>
      </p:pic>
      <p:grpSp>
        <p:nvGrpSpPr>
          <p:cNvPr id="4" name="Group 3">
            <a:extLst>
              <a:ext uri="{FF2B5EF4-FFF2-40B4-BE49-F238E27FC236}">
                <a16:creationId xmlns:a16="http://schemas.microsoft.com/office/drawing/2014/main" id="{BEF12B2C-FBD4-2B7D-0C16-EC183B8F1C0A}"/>
              </a:ext>
            </a:extLst>
          </p:cNvPr>
          <p:cNvGrpSpPr/>
          <p:nvPr/>
        </p:nvGrpSpPr>
        <p:grpSpPr>
          <a:xfrm>
            <a:off x="1113596" y="3206445"/>
            <a:ext cx="810470" cy="109172"/>
            <a:chOff x="11887200" y="3420917"/>
            <a:chExt cx="810470" cy="109172"/>
          </a:xfrm>
        </p:grpSpPr>
        <p:sp>
          <p:nvSpPr>
            <p:cNvPr id="5" name="Oval 4">
              <a:extLst>
                <a:ext uri="{FF2B5EF4-FFF2-40B4-BE49-F238E27FC236}">
                  <a16:creationId xmlns:a16="http://schemas.microsoft.com/office/drawing/2014/main" id="{686D2AEF-695C-3DE6-F293-EB3D91F98EAD}"/>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6" name="Oval 5">
              <a:extLst>
                <a:ext uri="{FF2B5EF4-FFF2-40B4-BE49-F238E27FC236}">
                  <a16:creationId xmlns:a16="http://schemas.microsoft.com/office/drawing/2014/main" id="{4EC592B0-0F65-B4C3-DF84-F56EBA1C8EE5}"/>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6E8AF14B-90C3-6EDF-7960-056C1066A2B1}"/>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0" name="Picture 19" descr="Illustration of a family holding a baby">
            <a:extLst>
              <a:ext uri="{FF2B5EF4-FFF2-40B4-BE49-F238E27FC236}">
                <a16:creationId xmlns:a16="http://schemas.microsoft.com/office/drawing/2014/main" id="{D8BE638A-6561-E17B-134E-C179AC1C3E5E}"/>
              </a:ext>
            </a:extLst>
          </p:cNvPr>
          <p:cNvPicPr>
            <a:picLocks noChangeAspect="1"/>
          </p:cNvPicPr>
          <p:nvPr/>
        </p:nvPicPr>
        <p:blipFill>
          <a:blip r:embed="rId7" cstate="screen">
            <a:alphaModFix amt="35000"/>
            <a:extLst>
              <a:ext uri="{28A0092B-C50C-407E-A947-70E740481C1C}">
                <a14:useLocalDpi xmlns:a14="http://schemas.microsoft.com/office/drawing/2010/main"/>
              </a:ext>
            </a:extLst>
          </a:blip>
          <a:stretch>
            <a:fillRect/>
          </a:stretch>
        </p:blipFill>
        <p:spPr>
          <a:xfrm>
            <a:off x="-487693" y="2684565"/>
            <a:ext cx="1447033" cy="1121664"/>
          </a:xfrm>
          <a:prstGeom prst="rect">
            <a:avLst/>
          </a:prstGeom>
        </p:spPr>
      </p:pic>
      <p:sp>
        <p:nvSpPr>
          <p:cNvPr id="2" name="Title 1">
            <a:extLst>
              <a:ext uri="{FF2B5EF4-FFF2-40B4-BE49-F238E27FC236}">
                <a16:creationId xmlns:a16="http://schemas.microsoft.com/office/drawing/2014/main" id="{0315C518-CF05-24F2-3CA7-A810D9CEAF8B}"/>
              </a:ext>
            </a:extLst>
          </p:cNvPr>
          <p:cNvSpPr>
            <a:spLocks noGrp="1"/>
          </p:cNvSpPr>
          <p:nvPr>
            <p:ph type="title"/>
          </p:nvPr>
        </p:nvSpPr>
        <p:spPr/>
        <p:txBody>
          <a:bodyPr/>
          <a:lstStyle/>
          <a:p>
            <a:r>
              <a:rPr lang="en-US" dirty="0"/>
              <a:t>Hands on example:</a:t>
            </a:r>
            <a:br>
              <a:rPr lang="en-US" dirty="0"/>
            </a:br>
            <a:r>
              <a:rPr lang="en-US" dirty="0"/>
              <a:t>Building a budget </a:t>
            </a:r>
          </a:p>
        </p:txBody>
      </p:sp>
      <p:sp>
        <p:nvSpPr>
          <p:cNvPr id="3" name="Content Placeholder 2">
            <a:extLst>
              <a:ext uri="{FF2B5EF4-FFF2-40B4-BE49-F238E27FC236}">
                <a16:creationId xmlns:a16="http://schemas.microsoft.com/office/drawing/2014/main" id="{762F66D5-EAD0-9DA9-CB02-552303D0F3E5}"/>
              </a:ext>
            </a:extLst>
          </p:cNvPr>
          <p:cNvSpPr>
            <a:spLocks noGrp="1"/>
          </p:cNvSpPr>
          <p:nvPr>
            <p:ph idx="1"/>
          </p:nvPr>
        </p:nvSpPr>
        <p:spPr>
          <a:xfrm>
            <a:off x="1924066" y="4864608"/>
            <a:ext cx="8289696" cy="1121664"/>
          </a:xfrm>
        </p:spPr>
        <p:txBody>
          <a:bodyPr/>
          <a:lstStyle/>
          <a:p>
            <a:r>
              <a:rPr lang="en-US" dirty="0"/>
              <a:t>They have two cars — one is paid off, and one is leased. </a:t>
            </a:r>
            <a:br>
              <a:rPr lang="en-US" dirty="0"/>
            </a:br>
            <a:r>
              <a:rPr lang="en-US" dirty="0"/>
              <a:t>Mr. Barrett is still paying off his student loans. </a:t>
            </a:r>
          </a:p>
        </p:txBody>
      </p:sp>
    </p:spTree>
    <p:extLst>
      <p:ext uri="{BB962C8B-B14F-4D97-AF65-F5344CB8AC3E}">
        <p14:creationId xmlns:p14="http://schemas.microsoft.com/office/powerpoint/2010/main" val="4091777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fltVal val="0"/>
                                          </p:val>
                                        </p:tav>
                                        <p:tav tm="100000">
                                          <p:val>
                                            <p:strVal val="#ppt_w"/>
                                          </p:val>
                                        </p:tav>
                                      </p:tavLst>
                                    </p:anim>
                                    <p:anim calcmode="lin" valueType="num">
                                      <p:cBhvr>
                                        <p:cTn id="8" dur="500" fill="hold"/>
                                        <p:tgtEl>
                                          <p:spTgt spid="31"/>
                                        </p:tgtEl>
                                        <p:attrNameLst>
                                          <p:attrName>ppt_h</p:attrName>
                                        </p:attrNameLst>
                                      </p:cBhvr>
                                      <p:tavLst>
                                        <p:tav tm="0">
                                          <p:val>
                                            <p:fltVal val="0"/>
                                          </p:val>
                                        </p:tav>
                                        <p:tav tm="100000">
                                          <p:val>
                                            <p:strVal val="#ppt_h"/>
                                          </p:val>
                                        </p:tav>
                                      </p:tavLst>
                                    </p:anim>
                                    <p:animEffect transition="in" filter="fade">
                                      <p:cBhvr>
                                        <p:cTn id="9" dur="500"/>
                                        <p:tgtEl>
                                          <p:spTgt spid="31"/>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5516E-9D7D-A5FF-6689-EFCC1C5D767C}"/>
            </a:ext>
          </a:extLst>
        </p:cNvPr>
        <p:cNvGrpSpPr/>
        <p:nvPr/>
      </p:nvGrpSpPr>
      <p:grpSpPr>
        <a:xfrm>
          <a:off x="0" y="0"/>
          <a:ext cx="0" cy="0"/>
          <a:chOff x="0" y="0"/>
          <a:chExt cx="0" cy="0"/>
        </a:xfrm>
      </p:grpSpPr>
      <p:pic>
        <p:nvPicPr>
          <p:cNvPr id="28" name="Picture 27" descr="Illustration of a woman and a man giving each other high five">
            <a:extLst>
              <a:ext uri="{FF2B5EF4-FFF2-40B4-BE49-F238E27FC236}">
                <a16:creationId xmlns:a16="http://schemas.microsoft.com/office/drawing/2014/main" id="{0DBD5A1C-82F5-C42C-2225-1DBEA965FEB2}"/>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tretch>
            <a:fillRect/>
          </a:stretch>
        </p:blipFill>
        <p:spPr>
          <a:xfrm>
            <a:off x="8777242" y="2619163"/>
            <a:ext cx="1248646" cy="1375221"/>
          </a:xfrm>
          <a:prstGeom prst="rect">
            <a:avLst/>
          </a:prstGeom>
        </p:spPr>
      </p:pic>
      <p:grpSp>
        <p:nvGrpSpPr>
          <p:cNvPr id="12" name="Group 11">
            <a:extLst>
              <a:ext uri="{FF2B5EF4-FFF2-40B4-BE49-F238E27FC236}">
                <a16:creationId xmlns:a16="http://schemas.microsoft.com/office/drawing/2014/main" id="{13673B37-8177-607C-AC09-2C27973995FB}"/>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9C7A3BF0-8BB0-E779-3B4C-E8D79B30F57A}"/>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07469E39-EFA3-7E5C-EF8E-264457D1B5BC}"/>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46FA42B6-303A-CEE4-203E-F208266E5904}"/>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3FDC9F42-B280-07CB-8C48-785652A27773}"/>
              </a:ext>
            </a:extLst>
          </p:cNvPr>
          <p:cNvSpPr>
            <a:spLocks noGrp="1"/>
          </p:cNvSpPr>
          <p:nvPr>
            <p:ph idx="1"/>
          </p:nvPr>
        </p:nvSpPr>
        <p:spPr>
          <a:xfrm>
            <a:off x="2417275" y="4864608"/>
            <a:ext cx="7361080" cy="1121664"/>
          </a:xfrm>
        </p:spPr>
        <p:txBody>
          <a:bodyPr/>
          <a:lstStyle/>
          <a:p>
            <a:r>
              <a:rPr lang="en-US" dirty="0"/>
              <a:t>They’ve created a thorough budget that reflects all their expenses </a:t>
            </a:r>
            <a:br>
              <a:rPr lang="en-US" dirty="0"/>
            </a:br>
            <a:r>
              <a:rPr lang="en-US" dirty="0"/>
              <a:t>for the month, allocating some money toward an emergency fund.</a:t>
            </a:r>
          </a:p>
          <a:p>
            <a:endParaRPr lang="en-US" dirty="0"/>
          </a:p>
        </p:txBody>
      </p:sp>
      <p:pic>
        <p:nvPicPr>
          <p:cNvPr id="27" name="Picture 26" descr="Illustration of a man carrying shopping bags with groceries">
            <a:extLst>
              <a:ext uri="{FF2B5EF4-FFF2-40B4-BE49-F238E27FC236}">
                <a16:creationId xmlns:a16="http://schemas.microsoft.com/office/drawing/2014/main" id="{CD517A39-9961-8159-5C61-13800CE1D44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83822" y="1821827"/>
            <a:ext cx="1363532" cy="2769235"/>
          </a:xfrm>
          <a:prstGeom prst="rect">
            <a:avLst/>
          </a:prstGeom>
        </p:spPr>
      </p:pic>
      <p:grpSp>
        <p:nvGrpSpPr>
          <p:cNvPr id="8" name="Group 7">
            <a:extLst>
              <a:ext uri="{FF2B5EF4-FFF2-40B4-BE49-F238E27FC236}">
                <a16:creationId xmlns:a16="http://schemas.microsoft.com/office/drawing/2014/main" id="{81BA479F-CC42-23C7-C575-C2B8015F148D}"/>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6A6BEF50-2C39-3F4D-F60F-92E2441B3F4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564C7112-38AA-067C-EB0A-89818E314288}"/>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281BFA23-CC93-C268-14BA-9141D3EA8478}"/>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2" name="Picture 21" descr="Illustration of a blue car">
            <a:extLst>
              <a:ext uri="{FF2B5EF4-FFF2-40B4-BE49-F238E27FC236}">
                <a16:creationId xmlns:a16="http://schemas.microsoft.com/office/drawing/2014/main" id="{DC83C5BA-07B0-57C9-E0E5-C17B87EC9B31}"/>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tretch>
            <a:fillRect/>
          </a:stretch>
        </p:blipFill>
        <p:spPr>
          <a:xfrm>
            <a:off x="1993334" y="3059040"/>
            <a:ext cx="1590324" cy="644458"/>
          </a:xfrm>
          <a:prstGeom prst="rect">
            <a:avLst/>
          </a:prstGeom>
        </p:spPr>
      </p:pic>
      <p:grpSp>
        <p:nvGrpSpPr>
          <p:cNvPr id="4" name="Group 3">
            <a:extLst>
              <a:ext uri="{FF2B5EF4-FFF2-40B4-BE49-F238E27FC236}">
                <a16:creationId xmlns:a16="http://schemas.microsoft.com/office/drawing/2014/main" id="{58F728C3-0CB6-C0C5-55BF-165F9F156ED9}"/>
              </a:ext>
            </a:extLst>
          </p:cNvPr>
          <p:cNvGrpSpPr/>
          <p:nvPr/>
        </p:nvGrpSpPr>
        <p:grpSpPr>
          <a:xfrm>
            <a:off x="1113596" y="3206445"/>
            <a:ext cx="810470" cy="109172"/>
            <a:chOff x="11887200" y="3420917"/>
            <a:chExt cx="810470" cy="109172"/>
          </a:xfrm>
        </p:grpSpPr>
        <p:sp>
          <p:nvSpPr>
            <p:cNvPr id="5" name="Oval 4">
              <a:extLst>
                <a:ext uri="{FF2B5EF4-FFF2-40B4-BE49-F238E27FC236}">
                  <a16:creationId xmlns:a16="http://schemas.microsoft.com/office/drawing/2014/main" id="{116D2D29-A7ED-2858-0A67-E04B64D2BD4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6" name="Oval 5">
              <a:extLst>
                <a:ext uri="{FF2B5EF4-FFF2-40B4-BE49-F238E27FC236}">
                  <a16:creationId xmlns:a16="http://schemas.microsoft.com/office/drawing/2014/main" id="{9775A084-BBDB-BA83-60D5-34F2184CC9BC}"/>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E78D09DB-9088-A456-4FFF-8F5781BCEE44}"/>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16" name="Picture 15" descr="Illustration of a woman holding a child while sitting at a desk in front of a computer">
            <a:extLst>
              <a:ext uri="{FF2B5EF4-FFF2-40B4-BE49-F238E27FC236}">
                <a16:creationId xmlns:a16="http://schemas.microsoft.com/office/drawing/2014/main" id="{4EE48D2C-C1A7-A5FC-E696-F53F2EEEA2AE}"/>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tretch>
            <a:fillRect/>
          </a:stretch>
        </p:blipFill>
        <p:spPr>
          <a:xfrm>
            <a:off x="-130992" y="2754785"/>
            <a:ext cx="898933" cy="1121664"/>
          </a:xfrm>
          <a:prstGeom prst="rect">
            <a:avLst/>
          </a:prstGeom>
        </p:spPr>
      </p:pic>
      <p:sp>
        <p:nvSpPr>
          <p:cNvPr id="2" name="Title 1">
            <a:extLst>
              <a:ext uri="{FF2B5EF4-FFF2-40B4-BE49-F238E27FC236}">
                <a16:creationId xmlns:a16="http://schemas.microsoft.com/office/drawing/2014/main" id="{52D7D933-FCF3-34D4-F0C9-8130792E572D}"/>
              </a:ext>
            </a:extLst>
          </p:cNvPr>
          <p:cNvSpPr>
            <a:spLocks noGrp="1"/>
          </p:cNvSpPr>
          <p:nvPr>
            <p:ph type="title"/>
          </p:nvPr>
        </p:nvSpPr>
        <p:spPr/>
        <p:txBody>
          <a:bodyPr/>
          <a:lstStyle/>
          <a:p>
            <a:r>
              <a:rPr lang="en-US" dirty="0"/>
              <a:t>Hands on example:</a:t>
            </a:r>
            <a:br>
              <a:rPr lang="en-US" dirty="0"/>
            </a:br>
            <a:r>
              <a:rPr lang="en-US" dirty="0"/>
              <a:t>Building a budget </a:t>
            </a:r>
          </a:p>
        </p:txBody>
      </p:sp>
    </p:spTree>
    <p:extLst>
      <p:ext uri="{BB962C8B-B14F-4D97-AF65-F5344CB8AC3E}">
        <p14:creationId xmlns:p14="http://schemas.microsoft.com/office/powerpoint/2010/main" val="2659265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9AD35-273A-D745-64F7-9493478E63B9}"/>
            </a:ext>
          </a:extLst>
        </p:cNvPr>
        <p:cNvGrpSpPr/>
        <p:nvPr/>
      </p:nvGrpSpPr>
      <p:grpSpPr>
        <a:xfrm>
          <a:off x="0" y="0"/>
          <a:ext cx="0" cy="0"/>
          <a:chOff x="0" y="0"/>
          <a:chExt cx="0" cy="0"/>
        </a:xfrm>
      </p:grpSpPr>
      <p:pic>
        <p:nvPicPr>
          <p:cNvPr id="31" name="Picture 30" descr="Illustration of falling confetti">
            <a:extLst>
              <a:ext uri="{FF2B5EF4-FFF2-40B4-BE49-F238E27FC236}">
                <a16:creationId xmlns:a16="http://schemas.microsoft.com/office/drawing/2014/main" id="{EB7C9007-86B8-1BC6-D845-6ADD82329AB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3" name="Content Placeholder 2">
            <a:extLst>
              <a:ext uri="{FF2B5EF4-FFF2-40B4-BE49-F238E27FC236}">
                <a16:creationId xmlns:a16="http://schemas.microsoft.com/office/drawing/2014/main" id="{493CF52E-B469-AA76-03D3-FE703F1A4022}"/>
              </a:ext>
            </a:extLst>
          </p:cNvPr>
          <p:cNvSpPr>
            <a:spLocks noGrp="1"/>
          </p:cNvSpPr>
          <p:nvPr>
            <p:ph idx="1"/>
          </p:nvPr>
        </p:nvSpPr>
        <p:spPr>
          <a:xfrm>
            <a:off x="1464245" y="4864608"/>
            <a:ext cx="9196039" cy="1121664"/>
          </a:xfrm>
        </p:spPr>
        <p:txBody>
          <a:bodyPr/>
          <a:lstStyle/>
          <a:p>
            <a:r>
              <a:rPr lang="en-US" dirty="0"/>
              <a:t>By keeping track of their spending, they </a:t>
            </a:r>
            <a:r>
              <a:rPr lang="en-US" dirty="0">
                <a:highlight>
                  <a:srgbClr val="DFE96C"/>
                </a:highlight>
              </a:rPr>
              <a:t>know exactly where each dollar </a:t>
            </a:r>
            <a:br>
              <a:rPr lang="en-US" dirty="0">
                <a:highlight>
                  <a:srgbClr val="DFE96C"/>
                </a:highlight>
              </a:rPr>
            </a:br>
            <a:r>
              <a:rPr lang="en-US" dirty="0">
                <a:highlight>
                  <a:srgbClr val="DFE96C"/>
                </a:highlight>
              </a:rPr>
              <a:t>they earn is going and can save for fun extras like a family vacation</a:t>
            </a:r>
            <a:r>
              <a:rPr lang="en-US" dirty="0"/>
              <a:t>. </a:t>
            </a:r>
            <a:br>
              <a:rPr lang="en-US" dirty="0"/>
            </a:br>
            <a:r>
              <a:rPr lang="en-US" dirty="0"/>
              <a:t>Great job, Barretts!</a:t>
            </a:r>
          </a:p>
        </p:txBody>
      </p:sp>
      <p:pic>
        <p:nvPicPr>
          <p:cNvPr id="17" name="Picture 16" descr="Illustration of a woman and a man giving each other high five">
            <a:extLst>
              <a:ext uri="{FF2B5EF4-FFF2-40B4-BE49-F238E27FC236}">
                <a16:creationId xmlns:a16="http://schemas.microsoft.com/office/drawing/2014/main" id="{9AC16D5A-C08A-7F77-CF8C-32E16AB956E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06120" y="1968059"/>
            <a:ext cx="2233926" cy="2460379"/>
          </a:xfrm>
          <a:prstGeom prst="rect">
            <a:avLst/>
          </a:prstGeom>
        </p:spPr>
      </p:pic>
      <p:grpSp>
        <p:nvGrpSpPr>
          <p:cNvPr id="8" name="Group 7">
            <a:extLst>
              <a:ext uri="{FF2B5EF4-FFF2-40B4-BE49-F238E27FC236}">
                <a16:creationId xmlns:a16="http://schemas.microsoft.com/office/drawing/2014/main" id="{720B08ED-8AAD-9D35-FC1B-49304906965D}"/>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22846F18-4EDF-8C82-35FE-27BEAB1CB2DB}"/>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8E670B94-6748-9639-FE2F-3D800787E288}"/>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C25C5BC9-7446-D16C-ABB6-E313502AF49B}"/>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13" name="Picture 12" descr="Illustration of a man carrying shopping bags with groceries">
            <a:extLst>
              <a:ext uri="{FF2B5EF4-FFF2-40B4-BE49-F238E27FC236}">
                <a16:creationId xmlns:a16="http://schemas.microsoft.com/office/drawing/2014/main" id="{AAF196B9-17B0-08F9-6F22-D3CF34B43B9D}"/>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tretch>
            <a:fillRect/>
          </a:stretch>
        </p:blipFill>
        <p:spPr>
          <a:xfrm>
            <a:off x="2538900" y="2550746"/>
            <a:ext cx="709784" cy="1441521"/>
          </a:xfrm>
          <a:prstGeom prst="rect">
            <a:avLst/>
          </a:prstGeom>
        </p:spPr>
      </p:pic>
      <p:grpSp>
        <p:nvGrpSpPr>
          <p:cNvPr id="4" name="Group 3">
            <a:extLst>
              <a:ext uri="{FF2B5EF4-FFF2-40B4-BE49-F238E27FC236}">
                <a16:creationId xmlns:a16="http://schemas.microsoft.com/office/drawing/2014/main" id="{486CF583-6EFE-3998-9EBB-95038040B6EE}"/>
              </a:ext>
            </a:extLst>
          </p:cNvPr>
          <p:cNvGrpSpPr/>
          <p:nvPr/>
        </p:nvGrpSpPr>
        <p:grpSpPr>
          <a:xfrm>
            <a:off x="1113596" y="3206445"/>
            <a:ext cx="810470" cy="109172"/>
            <a:chOff x="11887200" y="3420917"/>
            <a:chExt cx="810470" cy="109172"/>
          </a:xfrm>
        </p:grpSpPr>
        <p:sp>
          <p:nvSpPr>
            <p:cNvPr id="5" name="Oval 4">
              <a:extLst>
                <a:ext uri="{FF2B5EF4-FFF2-40B4-BE49-F238E27FC236}">
                  <a16:creationId xmlns:a16="http://schemas.microsoft.com/office/drawing/2014/main" id="{B0FB6010-6568-1052-DD76-B20B31C5FFAE}"/>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6" name="Oval 5">
              <a:extLst>
                <a:ext uri="{FF2B5EF4-FFF2-40B4-BE49-F238E27FC236}">
                  <a16:creationId xmlns:a16="http://schemas.microsoft.com/office/drawing/2014/main" id="{847F4F29-997A-8FAE-7F0E-4F73930E79DE}"/>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525F2ACE-1B73-FE7A-216E-AAE90369DC70}"/>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15" name="Picture 14" descr="Illustration of a blue car">
            <a:extLst>
              <a:ext uri="{FF2B5EF4-FFF2-40B4-BE49-F238E27FC236}">
                <a16:creationId xmlns:a16="http://schemas.microsoft.com/office/drawing/2014/main" id="{6AE7457C-DA1F-789F-D39B-9A94A072387A}"/>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tretch>
            <a:fillRect/>
          </a:stretch>
        </p:blipFill>
        <p:spPr>
          <a:xfrm>
            <a:off x="-597466" y="3059040"/>
            <a:ext cx="1590324" cy="644458"/>
          </a:xfrm>
          <a:prstGeom prst="rect">
            <a:avLst/>
          </a:prstGeom>
        </p:spPr>
      </p:pic>
      <p:sp>
        <p:nvSpPr>
          <p:cNvPr id="2" name="Title 1">
            <a:extLst>
              <a:ext uri="{FF2B5EF4-FFF2-40B4-BE49-F238E27FC236}">
                <a16:creationId xmlns:a16="http://schemas.microsoft.com/office/drawing/2014/main" id="{E5DCD7DB-2688-B1D9-AF29-233D7F3D1405}"/>
              </a:ext>
            </a:extLst>
          </p:cNvPr>
          <p:cNvSpPr>
            <a:spLocks noGrp="1"/>
          </p:cNvSpPr>
          <p:nvPr>
            <p:ph type="title"/>
          </p:nvPr>
        </p:nvSpPr>
        <p:spPr/>
        <p:txBody>
          <a:bodyPr/>
          <a:lstStyle/>
          <a:p>
            <a:r>
              <a:rPr lang="en-US" dirty="0"/>
              <a:t>Hands on example:</a:t>
            </a:r>
            <a:br>
              <a:rPr lang="en-US" dirty="0"/>
            </a:br>
            <a:r>
              <a:rPr lang="en-US" dirty="0"/>
              <a:t>Building a budget </a:t>
            </a:r>
          </a:p>
        </p:txBody>
      </p:sp>
    </p:spTree>
    <p:extLst>
      <p:ext uri="{BB962C8B-B14F-4D97-AF65-F5344CB8AC3E}">
        <p14:creationId xmlns:p14="http://schemas.microsoft.com/office/powerpoint/2010/main" val="1928443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par>
                          <p:cTn id="14" fill="hold">
                            <p:stCondLst>
                              <p:cond delay="1000"/>
                            </p:stCondLst>
                            <p:childTnLst>
                              <p:par>
                                <p:cTn id="15" presetID="47" presetClass="entr" presetSubtype="0" fill="hold" nodeType="afterEffect">
                                  <p:stCondLst>
                                    <p:cond delay="150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3000"/>
                                        <p:tgtEl>
                                          <p:spTgt spid="31"/>
                                        </p:tgtEl>
                                      </p:cBhvr>
                                    </p:animEffect>
                                    <p:anim calcmode="lin" valueType="num">
                                      <p:cBhvr>
                                        <p:cTn id="18" dur="3000" fill="hold"/>
                                        <p:tgtEl>
                                          <p:spTgt spid="31"/>
                                        </p:tgtEl>
                                        <p:attrNameLst>
                                          <p:attrName>ppt_x</p:attrName>
                                        </p:attrNameLst>
                                      </p:cBhvr>
                                      <p:tavLst>
                                        <p:tav tm="0">
                                          <p:val>
                                            <p:strVal val="#ppt_x"/>
                                          </p:val>
                                        </p:tav>
                                        <p:tav tm="100000">
                                          <p:val>
                                            <p:strVal val="#ppt_x"/>
                                          </p:val>
                                        </p:tav>
                                      </p:tavLst>
                                    </p:anim>
                                    <p:anim calcmode="lin" valueType="num">
                                      <p:cBhvr>
                                        <p:cTn id="19" dur="3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7A891FB-2B1D-7D5D-C9EC-0D341AF458F0}"/>
              </a:ext>
            </a:extLst>
          </p:cNvPr>
          <p:cNvSpPr>
            <a:spLocks noGrp="1"/>
          </p:cNvSpPr>
          <p:nvPr>
            <p:ph idx="1"/>
          </p:nvPr>
        </p:nvSpPr>
        <p:spPr>
          <a:xfrm>
            <a:off x="952500" y="2042556"/>
            <a:ext cx="7908696" cy="4134406"/>
          </a:xfrm>
        </p:spPr>
        <p:txBody>
          <a:bodyPr/>
          <a:lstStyle/>
          <a:p>
            <a:pPr marL="0" indent="0">
              <a:buNone/>
            </a:pPr>
            <a:r>
              <a:rPr lang="en-US" b="1" dirty="0"/>
              <a:t>Example of tracking some family expenses:</a:t>
            </a:r>
          </a:p>
          <a:p>
            <a:pPr marL="350838" indent="-350838">
              <a:buSzPct val="125000"/>
              <a:buFont typeface="System Font Regular"/>
              <a:buChar char="●"/>
            </a:pPr>
            <a:r>
              <a:rPr lang="en-US" dirty="0"/>
              <a:t>Mortgage</a:t>
            </a:r>
          </a:p>
          <a:p>
            <a:pPr marL="350838" indent="-350838">
              <a:buClr>
                <a:schemeClr val="accent4"/>
              </a:buClr>
              <a:buSzPct val="125000"/>
              <a:buFont typeface="System Font Regular"/>
              <a:buChar char="●"/>
            </a:pPr>
            <a:r>
              <a:rPr lang="en-US" dirty="0"/>
              <a:t>Day care</a:t>
            </a:r>
          </a:p>
          <a:p>
            <a:pPr marL="350838" indent="-350838">
              <a:buClr>
                <a:schemeClr val="bg2"/>
              </a:buClr>
              <a:buSzPct val="125000"/>
              <a:buFont typeface="System Font Regular"/>
              <a:buChar char="●"/>
            </a:pPr>
            <a:r>
              <a:rPr lang="en-US" dirty="0"/>
              <a:t>Groceries</a:t>
            </a:r>
          </a:p>
          <a:p>
            <a:pPr marL="350838" indent="-350838">
              <a:buClr>
                <a:schemeClr val="accent2"/>
              </a:buClr>
              <a:buSzPct val="125000"/>
              <a:buFont typeface="System Font Regular"/>
              <a:buChar char="●"/>
            </a:pPr>
            <a:r>
              <a:rPr lang="en-US" dirty="0"/>
              <a:t>Car lease, gas, and insurance</a:t>
            </a:r>
          </a:p>
          <a:p>
            <a:pPr marL="350838" indent="-350838">
              <a:buClr>
                <a:schemeClr val="tx2"/>
              </a:buClr>
              <a:buSzPct val="125000"/>
              <a:buFont typeface="System Font Regular"/>
              <a:buChar char="●"/>
            </a:pPr>
            <a:r>
              <a:rPr lang="en-US" dirty="0"/>
              <a:t>Utilities</a:t>
            </a:r>
          </a:p>
          <a:p>
            <a:pPr marL="350838" indent="-350838">
              <a:buClr>
                <a:schemeClr val="accent6"/>
              </a:buClr>
              <a:buSzPct val="125000"/>
              <a:buFont typeface="System Font Regular"/>
              <a:buChar char="●"/>
            </a:pPr>
            <a:r>
              <a:rPr lang="en-US" dirty="0"/>
              <a:t>Other expenses</a:t>
            </a:r>
          </a:p>
          <a:p>
            <a:pPr marL="350838" indent="-350838">
              <a:buClr>
                <a:schemeClr val="accent3"/>
              </a:buClr>
              <a:buSzPct val="125000"/>
              <a:buFont typeface="System Font Regular"/>
              <a:buChar char="●"/>
            </a:pPr>
            <a:r>
              <a:rPr lang="en-US" dirty="0"/>
              <a:t>Student loan</a:t>
            </a:r>
          </a:p>
        </p:txBody>
      </p:sp>
      <p:grpSp>
        <p:nvGrpSpPr>
          <p:cNvPr id="4" name="Group 3">
            <a:extLst>
              <a:ext uri="{FF2B5EF4-FFF2-40B4-BE49-F238E27FC236}">
                <a16:creationId xmlns:a16="http://schemas.microsoft.com/office/drawing/2014/main" id="{0A93FD70-C254-1F4E-85F2-AAE654725F3E}"/>
              </a:ext>
            </a:extLst>
          </p:cNvPr>
          <p:cNvGrpSpPr/>
          <p:nvPr/>
        </p:nvGrpSpPr>
        <p:grpSpPr>
          <a:xfrm>
            <a:off x="6815402" y="2293689"/>
            <a:ext cx="4424098" cy="3495532"/>
            <a:chOff x="6305258" y="2537472"/>
            <a:chExt cx="4771675" cy="3770157"/>
          </a:xfrm>
        </p:grpSpPr>
        <p:grpSp>
          <p:nvGrpSpPr>
            <p:cNvPr id="5" name="Group 4">
              <a:extLst>
                <a:ext uri="{FF2B5EF4-FFF2-40B4-BE49-F238E27FC236}">
                  <a16:creationId xmlns:a16="http://schemas.microsoft.com/office/drawing/2014/main" id="{2456E18B-291A-79CD-CB90-AD6D2848A85C}"/>
                </a:ext>
              </a:extLst>
            </p:cNvPr>
            <p:cNvGrpSpPr/>
            <p:nvPr/>
          </p:nvGrpSpPr>
          <p:grpSpPr>
            <a:xfrm>
              <a:off x="7587073" y="3909984"/>
              <a:ext cx="2473800" cy="1436051"/>
              <a:chOff x="7419019" y="3856759"/>
              <a:chExt cx="2473800" cy="1436051"/>
            </a:xfrm>
          </p:grpSpPr>
          <p:sp>
            <p:nvSpPr>
              <p:cNvPr id="14" name="TextBox 13">
                <a:extLst>
                  <a:ext uri="{FF2B5EF4-FFF2-40B4-BE49-F238E27FC236}">
                    <a16:creationId xmlns:a16="http://schemas.microsoft.com/office/drawing/2014/main" id="{2CAE5516-F0AE-2456-4DD2-844503EE5597}"/>
                  </a:ext>
                </a:extLst>
              </p:cNvPr>
              <p:cNvSpPr txBox="1"/>
              <p:nvPr/>
            </p:nvSpPr>
            <p:spPr>
              <a:xfrm>
                <a:off x="7419019" y="3856759"/>
                <a:ext cx="2473800" cy="763500"/>
              </a:xfrm>
              <a:prstGeom prst="rect">
                <a:avLst/>
              </a:prstGeom>
              <a:noFill/>
            </p:spPr>
            <p:txBody>
              <a:bodyPr wrap="square">
                <a:spAutoFit/>
              </a:bodyPr>
              <a:lstStyle/>
              <a:p>
                <a:pPr algn="ctr"/>
                <a:r>
                  <a:rPr lang="en-US" sz="2000" b="1" dirty="0">
                    <a:solidFill>
                      <a:srgbClr val="231F20"/>
                    </a:solidFill>
                    <a:latin typeface="DM Sans 14pt" pitchFamily="2" charset="77"/>
                  </a:rPr>
                  <a:t>Total expenses</a:t>
                </a:r>
                <a:br>
                  <a:rPr lang="en-US" sz="2000" b="1" dirty="0">
                    <a:solidFill>
                      <a:srgbClr val="231F20"/>
                    </a:solidFill>
                    <a:latin typeface="DM Sans 14pt" pitchFamily="2" charset="77"/>
                  </a:rPr>
                </a:br>
                <a:r>
                  <a:rPr lang="en-US" sz="2000" dirty="0">
                    <a:solidFill>
                      <a:srgbClr val="231F20"/>
                    </a:solidFill>
                    <a:latin typeface="DM Sans 14pt" pitchFamily="2" charset="77"/>
                  </a:rPr>
                  <a:t>(for the month)</a:t>
                </a:r>
              </a:p>
            </p:txBody>
          </p:sp>
          <p:sp>
            <p:nvSpPr>
              <p:cNvPr id="15" name="TextBox 14">
                <a:extLst>
                  <a:ext uri="{FF2B5EF4-FFF2-40B4-BE49-F238E27FC236}">
                    <a16:creationId xmlns:a16="http://schemas.microsoft.com/office/drawing/2014/main" id="{780150B0-71D1-2F55-16A5-2E2B0146D941}"/>
                  </a:ext>
                </a:extLst>
              </p:cNvPr>
              <p:cNvSpPr txBox="1"/>
              <p:nvPr/>
            </p:nvSpPr>
            <p:spPr>
              <a:xfrm>
                <a:off x="7507415" y="4529310"/>
                <a:ext cx="2297009" cy="763500"/>
              </a:xfrm>
              <a:prstGeom prst="rect">
                <a:avLst/>
              </a:prstGeom>
              <a:noFill/>
            </p:spPr>
            <p:txBody>
              <a:bodyPr wrap="square" rtlCol="0">
                <a:spAutoFit/>
              </a:bodyPr>
              <a:lstStyle/>
              <a:p>
                <a:pPr algn="ctr"/>
                <a:r>
                  <a:rPr lang="en-US" sz="4000" b="1" dirty="0">
                    <a:solidFill>
                      <a:srgbClr val="231F20"/>
                    </a:solidFill>
                    <a:latin typeface="DM Sans 14pt" pitchFamily="2" charset="77"/>
                  </a:rPr>
                  <a:t>$6,290</a:t>
                </a:r>
                <a:endParaRPr lang="en-US" sz="4000" dirty="0">
                  <a:solidFill>
                    <a:srgbClr val="231F20"/>
                  </a:solidFill>
                </a:endParaRPr>
              </a:p>
            </p:txBody>
          </p:sp>
        </p:grpSp>
        <p:pic>
          <p:nvPicPr>
            <p:cNvPr id="6" name="Graphic 5">
              <a:extLst>
                <a:ext uri="{FF2B5EF4-FFF2-40B4-BE49-F238E27FC236}">
                  <a16:creationId xmlns:a16="http://schemas.microsoft.com/office/drawing/2014/main" id="{98435E17-D44A-4A0C-BC2C-21311B8817A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245394" y="2936323"/>
              <a:ext cx="3157157" cy="3157157"/>
            </a:xfrm>
            <a:prstGeom prst="rect">
              <a:avLst/>
            </a:prstGeom>
          </p:spPr>
        </p:pic>
        <p:sp>
          <p:nvSpPr>
            <p:cNvPr id="7" name="TextBox 6">
              <a:extLst>
                <a:ext uri="{FF2B5EF4-FFF2-40B4-BE49-F238E27FC236}">
                  <a16:creationId xmlns:a16="http://schemas.microsoft.com/office/drawing/2014/main" id="{07A3D48C-CB2A-0C98-7372-B86A4CAC7D9F}"/>
                </a:ext>
              </a:extLst>
            </p:cNvPr>
            <p:cNvSpPr txBox="1"/>
            <p:nvPr/>
          </p:nvSpPr>
          <p:spPr>
            <a:xfrm>
              <a:off x="10110579" y="3516133"/>
              <a:ext cx="966354" cy="346618"/>
            </a:xfrm>
            <a:prstGeom prst="rect">
              <a:avLst/>
            </a:prstGeom>
            <a:noFill/>
          </p:spPr>
          <p:txBody>
            <a:bodyPr wrap="square">
              <a:spAutoFit/>
            </a:bodyPr>
            <a:lstStyle/>
            <a:p>
              <a:pPr algn="r">
                <a:lnSpc>
                  <a:spcPct val="110000"/>
                </a:lnSpc>
                <a:spcAft>
                  <a:spcPts val="800"/>
                </a:spcAft>
              </a:pPr>
              <a:r>
                <a:rPr lang="en-US" sz="1400" dirty="0">
                  <a:solidFill>
                    <a:srgbClr val="0A0A0A"/>
                  </a:solidFill>
                  <a:latin typeface="DM Sans 14pt" pitchFamily="2" charset="77"/>
                </a:rPr>
                <a:t>$2,300</a:t>
              </a:r>
            </a:p>
          </p:txBody>
        </p:sp>
        <p:sp>
          <p:nvSpPr>
            <p:cNvPr id="8" name="TextBox 7">
              <a:extLst>
                <a:ext uri="{FF2B5EF4-FFF2-40B4-BE49-F238E27FC236}">
                  <a16:creationId xmlns:a16="http://schemas.microsoft.com/office/drawing/2014/main" id="{E2892F59-44AD-1B6B-405D-1346C6D8037A}"/>
                </a:ext>
              </a:extLst>
            </p:cNvPr>
            <p:cNvSpPr txBox="1"/>
            <p:nvPr/>
          </p:nvSpPr>
          <p:spPr>
            <a:xfrm>
              <a:off x="9232579" y="5961011"/>
              <a:ext cx="966354" cy="346618"/>
            </a:xfrm>
            <a:prstGeom prst="rect">
              <a:avLst/>
            </a:prstGeom>
            <a:noFill/>
          </p:spPr>
          <p:txBody>
            <a:bodyPr wrap="square">
              <a:spAutoFit/>
            </a:bodyPr>
            <a:lstStyle/>
            <a:p>
              <a:pPr algn="r">
                <a:lnSpc>
                  <a:spcPct val="110000"/>
                </a:lnSpc>
                <a:spcAft>
                  <a:spcPts val="800"/>
                </a:spcAft>
              </a:pPr>
              <a:r>
                <a:rPr lang="en-US" sz="1400" dirty="0">
                  <a:solidFill>
                    <a:srgbClr val="0A0A0A"/>
                  </a:solidFill>
                  <a:latin typeface="DM Sans 14pt" pitchFamily="2" charset="77"/>
                </a:rPr>
                <a:t>$1,300</a:t>
              </a:r>
            </a:p>
          </p:txBody>
        </p:sp>
        <p:sp>
          <p:nvSpPr>
            <p:cNvPr id="9" name="TextBox 8">
              <a:extLst>
                <a:ext uri="{FF2B5EF4-FFF2-40B4-BE49-F238E27FC236}">
                  <a16:creationId xmlns:a16="http://schemas.microsoft.com/office/drawing/2014/main" id="{03384D29-AA84-BE22-6121-9DEB4AB4C90E}"/>
                </a:ext>
              </a:extLst>
            </p:cNvPr>
            <p:cNvSpPr txBox="1"/>
            <p:nvPr/>
          </p:nvSpPr>
          <p:spPr>
            <a:xfrm>
              <a:off x="6552459" y="5381641"/>
              <a:ext cx="966354" cy="346618"/>
            </a:xfrm>
            <a:prstGeom prst="rect">
              <a:avLst/>
            </a:prstGeom>
            <a:noFill/>
          </p:spPr>
          <p:txBody>
            <a:bodyPr wrap="square">
              <a:spAutoFit/>
            </a:bodyPr>
            <a:lstStyle/>
            <a:p>
              <a:pPr algn="r">
                <a:lnSpc>
                  <a:spcPct val="110000"/>
                </a:lnSpc>
                <a:spcAft>
                  <a:spcPts val="800"/>
                </a:spcAft>
              </a:pPr>
              <a:r>
                <a:rPr lang="en-US" sz="1400" dirty="0">
                  <a:solidFill>
                    <a:srgbClr val="0A0A0A"/>
                  </a:solidFill>
                  <a:latin typeface="DM Sans 14pt" pitchFamily="2" charset="77"/>
                </a:rPr>
                <a:t>$1,000</a:t>
              </a:r>
            </a:p>
          </p:txBody>
        </p:sp>
        <p:sp>
          <p:nvSpPr>
            <p:cNvPr id="10" name="TextBox 9">
              <a:extLst>
                <a:ext uri="{FF2B5EF4-FFF2-40B4-BE49-F238E27FC236}">
                  <a16:creationId xmlns:a16="http://schemas.microsoft.com/office/drawing/2014/main" id="{88732B9F-13FF-898A-58A3-9619A6ECD585}"/>
                </a:ext>
              </a:extLst>
            </p:cNvPr>
            <p:cNvSpPr txBox="1"/>
            <p:nvPr/>
          </p:nvSpPr>
          <p:spPr>
            <a:xfrm>
              <a:off x="6305258" y="3928584"/>
              <a:ext cx="966354" cy="346618"/>
            </a:xfrm>
            <a:prstGeom prst="rect">
              <a:avLst/>
            </a:prstGeom>
            <a:noFill/>
          </p:spPr>
          <p:txBody>
            <a:bodyPr wrap="square">
              <a:spAutoFit/>
            </a:bodyPr>
            <a:lstStyle/>
            <a:p>
              <a:pPr algn="r">
                <a:lnSpc>
                  <a:spcPct val="110000"/>
                </a:lnSpc>
                <a:spcAft>
                  <a:spcPts val="800"/>
                </a:spcAft>
              </a:pPr>
              <a:r>
                <a:rPr lang="en-US" sz="1400" dirty="0">
                  <a:solidFill>
                    <a:srgbClr val="0A0A0A"/>
                  </a:solidFill>
                  <a:latin typeface="DM Sans 14pt" pitchFamily="2" charset="77"/>
                </a:rPr>
                <a:t>$740</a:t>
              </a:r>
            </a:p>
          </p:txBody>
        </p:sp>
        <p:sp>
          <p:nvSpPr>
            <p:cNvPr id="11" name="TextBox 10">
              <a:extLst>
                <a:ext uri="{FF2B5EF4-FFF2-40B4-BE49-F238E27FC236}">
                  <a16:creationId xmlns:a16="http://schemas.microsoft.com/office/drawing/2014/main" id="{11E0DDC3-FE15-3AE8-9354-2206E51302DD}"/>
                </a:ext>
              </a:extLst>
            </p:cNvPr>
            <p:cNvSpPr txBox="1"/>
            <p:nvPr/>
          </p:nvSpPr>
          <p:spPr>
            <a:xfrm>
              <a:off x="6775775" y="2965219"/>
              <a:ext cx="966354" cy="346618"/>
            </a:xfrm>
            <a:prstGeom prst="rect">
              <a:avLst/>
            </a:prstGeom>
            <a:noFill/>
          </p:spPr>
          <p:txBody>
            <a:bodyPr wrap="square">
              <a:spAutoFit/>
            </a:bodyPr>
            <a:lstStyle/>
            <a:p>
              <a:pPr algn="r">
                <a:lnSpc>
                  <a:spcPct val="110000"/>
                </a:lnSpc>
                <a:spcAft>
                  <a:spcPts val="800"/>
                </a:spcAft>
              </a:pPr>
              <a:r>
                <a:rPr lang="en-US" sz="1400" dirty="0">
                  <a:solidFill>
                    <a:srgbClr val="0A0A0A"/>
                  </a:solidFill>
                  <a:latin typeface="DM Sans 14pt" pitchFamily="2" charset="77"/>
                </a:rPr>
                <a:t>$450</a:t>
              </a:r>
            </a:p>
          </p:txBody>
        </p:sp>
        <p:sp>
          <p:nvSpPr>
            <p:cNvPr id="12" name="TextBox 11">
              <a:extLst>
                <a:ext uri="{FF2B5EF4-FFF2-40B4-BE49-F238E27FC236}">
                  <a16:creationId xmlns:a16="http://schemas.microsoft.com/office/drawing/2014/main" id="{CBC2E655-2AE9-C39C-E21F-81BD17B8400B}"/>
                </a:ext>
              </a:extLst>
            </p:cNvPr>
            <p:cNvSpPr txBox="1"/>
            <p:nvPr/>
          </p:nvSpPr>
          <p:spPr>
            <a:xfrm>
              <a:off x="7439875" y="2625633"/>
              <a:ext cx="966354" cy="346618"/>
            </a:xfrm>
            <a:prstGeom prst="rect">
              <a:avLst/>
            </a:prstGeom>
            <a:noFill/>
          </p:spPr>
          <p:txBody>
            <a:bodyPr wrap="square">
              <a:spAutoFit/>
            </a:bodyPr>
            <a:lstStyle/>
            <a:p>
              <a:pPr algn="r">
                <a:lnSpc>
                  <a:spcPct val="110000"/>
                </a:lnSpc>
                <a:spcAft>
                  <a:spcPts val="800"/>
                </a:spcAft>
              </a:pPr>
              <a:r>
                <a:rPr lang="en-US" sz="1400" dirty="0">
                  <a:solidFill>
                    <a:srgbClr val="0A0A0A"/>
                  </a:solidFill>
                  <a:latin typeface="DM Sans 14pt" pitchFamily="2" charset="77"/>
                </a:rPr>
                <a:t>$300</a:t>
              </a:r>
            </a:p>
          </p:txBody>
        </p:sp>
        <p:sp>
          <p:nvSpPr>
            <p:cNvPr id="13" name="TextBox 12">
              <a:extLst>
                <a:ext uri="{FF2B5EF4-FFF2-40B4-BE49-F238E27FC236}">
                  <a16:creationId xmlns:a16="http://schemas.microsoft.com/office/drawing/2014/main" id="{F590D955-A396-115C-8E61-B91C7D9B391E}"/>
                </a:ext>
              </a:extLst>
            </p:cNvPr>
            <p:cNvSpPr txBox="1"/>
            <p:nvPr/>
          </p:nvSpPr>
          <p:spPr>
            <a:xfrm>
              <a:off x="8331799" y="2537472"/>
              <a:ext cx="719666" cy="346618"/>
            </a:xfrm>
            <a:prstGeom prst="rect">
              <a:avLst/>
            </a:prstGeom>
            <a:noFill/>
          </p:spPr>
          <p:txBody>
            <a:bodyPr wrap="square">
              <a:spAutoFit/>
            </a:bodyPr>
            <a:lstStyle/>
            <a:p>
              <a:pPr algn="r">
                <a:lnSpc>
                  <a:spcPct val="110000"/>
                </a:lnSpc>
                <a:spcAft>
                  <a:spcPts val="800"/>
                </a:spcAft>
              </a:pPr>
              <a:r>
                <a:rPr lang="en-US" sz="1400" dirty="0">
                  <a:solidFill>
                    <a:srgbClr val="0A0A0A"/>
                  </a:solidFill>
                  <a:latin typeface="DM Sans 14pt" pitchFamily="2" charset="77"/>
                </a:rPr>
                <a:t>$200</a:t>
              </a:r>
            </a:p>
          </p:txBody>
        </p:sp>
      </p:grpSp>
      <p:sp>
        <p:nvSpPr>
          <p:cNvPr id="2" name="Title 1">
            <a:extLst>
              <a:ext uri="{FF2B5EF4-FFF2-40B4-BE49-F238E27FC236}">
                <a16:creationId xmlns:a16="http://schemas.microsoft.com/office/drawing/2014/main" id="{EDAFE725-71FC-4228-9BF0-A0C598B26771}"/>
              </a:ext>
            </a:extLst>
          </p:cNvPr>
          <p:cNvSpPr>
            <a:spLocks noGrp="1"/>
          </p:cNvSpPr>
          <p:nvPr>
            <p:ph type="title"/>
          </p:nvPr>
        </p:nvSpPr>
        <p:spPr/>
        <p:txBody>
          <a:bodyPr/>
          <a:lstStyle/>
          <a:p>
            <a:r>
              <a:rPr lang="en-US" dirty="0"/>
              <a:t>Hands on example:</a:t>
            </a:r>
            <a:br>
              <a:rPr lang="en-US" dirty="0"/>
            </a:br>
            <a:r>
              <a:rPr lang="en-US" dirty="0"/>
              <a:t>Family budget </a:t>
            </a:r>
          </a:p>
        </p:txBody>
      </p:sp>
    </p:spTree>
    <p:extLst>
      <p:ext uri="{BB962C8B-B14F-4D97-AF65-F5344CB8AC3E}">
        <p14:creationId xmlns:p14="http://schemas.microsoft.com/office/powerpoint/2010/main" val="3702643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D1579A99-5B0F-F39C-0F32-1CD76F88BE84}"/>
              </a:ext>
            </a:extLst>
          </p:cNvPr>
          <p:cNvSpPr txBox="1"/>
          <p:nvPr/>
        </p:nvSpPr>
        <p:spPr>
          <a:xfrm>
            <a:off x="9786053" y="4725367"/>
            <a:ext cx="1178595" cy="1232069"/>
          </a:xfrm>
          <a:prstGeom prst="rect">
            <a:avLst/>
          </a:prstGeom>
          <a:noFill/>
        </p:spPr>
        <p:txBody>
          <a:bodyPr wrap="square">
            <a:spAutoFit/>
          </a:bodyPr>
          <a:lstStyle/>
          <a:p>
            <a:pPr algn="r">
              <a:lnSpc>
                <a:spcPct val="110000"/>
              </a:lnSpc>
              <a:spcAft>
                <a:spcPts val="800"/>
              </a:spcAft>
            </a:pPr>
            <a:r>
              <a:rPr lang="en-US" sz="2000" b="1" dirty="0">
                <a:solidFill>
                  <a:srgbClr val="335B6F"/>
                </a:solidFill>
                <a:latin typeface="DM Sans 14pt" pitchFamily="2" charset="77"/>
              </a:rPr>
              <a:t>$6,290</a:t>
            </a:r>
            <a:br>
              <a:rPr lang="en-US" sz="2000" b="1" dirty="0">
                <a:solidFill>
                  <a:srgbClr val="335B6F"/>
                </a:solidFill>
                <a:latin typeface="DM Sans 14pt" pitchFamily="2" charset="77"/>
              </a:rPr>
            </a:br>
            <a:r>
              <a:rPr lang="en-US" sz="1400" b="1" dirty="0">
                <a:solidFill>
                  <a:srgbClr val="335B6F"/>
                </a:solidFill>
                <a:latin typeface="DM Sans 14pt" pitchFamily="2" charset="77"/>
              </a:rPr>
              <a:t>TOTAL EXPENSES</a:t>
            </a:r>
            <a:br>
              <a:rPr lang="en-US" sz="2000" b="1" dirty="0">
                <a:solidFill>
                  <a:srgbClr val="335B6F"/>
                </a:solidFill>
                <a:latin typeface="DM Sans 14pt" pitchFamily="2" charset="77"/>
              </a:rPr>
            </a:br>
            <a:endParaRPr lang="en-US" sz="2000" b="1" dirty="0">
              <a:solidFill>
                <a:srgbClr val="335B6F"/>
              </a:solidFill>
              <a:latin typeface="DM Sans 14pt" pitchFamily="2" charset="77"/>
            </a:endParaRPr>
          </a:p>
        </p:txBody>
      </p:sp>
      <p:sp>
        <p:nvSpPr>
          <p:cNvPr id="26" name="TextBox 25">
            <a:extLst>
              <a:ext uri="{FF2B5EF4-FFF2-40B4-BE49-F238E27FC236}">
                <a16:creationId xmlns:a16="http://schemas.microsoft.com/office/drawing/2014/main" id="{B78532F5-1F09-7098-EE53-F9715742B482}"/>
              </a:ext>
            </a:extLst>
          </p:cNvPr>
          <p:cNvSpPr txBox="1"/>
          <p:nvPr/>
        </p:nvSpPr>
        <p:spPr>
          <a:xfrm>
            <a:off x="7182197" y="1418199"/>
            <a:ext cx="1669552" cy="930768"/>
          </a:xfrm>
          <a:prstGeom prst="rect">
            <a:avLst/>
          </a:prstGeom>
          <a:noFill/>
        </p:spPr>
        <p:txBody>
          <a:bodyPr wrap="square">
            <a:spAutoFit/>
          </a:bodyPr>
          <a:lstStyle/>
          <a:p>
            <a:pPr algn="r">
              <a:lnSpc>
                <a:spcPct val="110000"/>
              </a:lnSpc>
              <a:spcAft>
                <a:spcPts val="800"/>
              </a:spcAft>
            </a:pPr>
            <a:r>
              <a:rPr lang="en-US" sz="3600" b="1" dirty="0">
                <a:solidFill>
                  <a:srgbClr val="0E8789"/>
                </a:solidFill>
                <a:latin typeface="DM Sans 14pt" pitchFamily="2" charset="77"/>
              </a:rPr>
              <a:t>$460</a:t>
            </a:r>
            <a:br>
              <a:rPr lang="en-US" sz="3600" b="1" dirty="0">
                <a:solidFill>
                  <a:srgbClr val="0E8789"/>
                </a:solidFill>
                <a:latin typeface="DM Sans 14pt" pitchFamily="2" charset="77"/>
              </a:rPr>
            </a:br>
            <a:r>
              <a:rPr lang="en-US" sz="1400" b="1" dirty="0">
                <a:solidFill>
                  <a:srgbClr val="0E8789"/>
                </a:solidFill>
                <a:latin typeface="DM Sans 14pt" pitchFamily="2" charset="77"/>
              </a:rPr>
              <a:t>LEFT OVER</a:t>
            </a:r>
          </a:p>
        </p:txBody>
      </p:sp>
      <p:pic>
        <p:nvPicPr>
          <p:cNvPr id="25" name="Graphic 24">
            <a:extLst>
              <a:ext uri="{FF2B5EF4-FFF2-40B4-BE49-F238E27FC236}">
                <a16:creationId xmlns:a16="http://schemas.microsoft.com/office/drawing/2014/main" id="{714D36CC-BE75-6106-7EBE-CB7F462C1DEC}"/>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413053" y="2320111"/>
            <a:ext cx="2927186" cy="2927183"/>
          </a:xfrm>
          <a:prstGeom prst="rect">
            <a:avLst/>
          </a:prstGeom>
        </p:spPr>
      </p:pic>
      <p:grpSp>
        <p:nvGrpSpPr>
          <p:cNvPr id="24" name="Group 23">
            <a:extLst>
              <a:ext uri="{FF2B5EF4-FFF2-40B4-BE49-F238E27FC236}">
                <a16:creationId xmlns:a16="http://schemas.microsoft.com/office/drawing/2014/main" id="{28397B42-E1AC-3D66-9806-9B6E91D4F4DF}"/>
              </a:ext>
            </a:extLst>
          </p:cNvPr>
          <p:cNvGrpSpPr/>
          <p:nvPr/>
        </p:nvGrpSpPr>
        <p:grpSpPr>
          <a:xfrm>
            <a:off x="7729844" y="3222848"/>
            <a:ext cx="2293605" cy="1331446"/>
            <a:chOff x="7419019" y="3856759"/>
            <a:chExt cx="2473800" cy="1436051"/>
          </a:xfrm>
        </p:grpSpPr>
        <p:sp>
          <p:nvSpPr>
            <p:cNvPr id="28" name="TextBox 27">
              <a:extLst>
                <a:ext uri="{FF2B5EF4-FFF2-40B4-BE49-F238E27FC236}">
                  <a16:creationId xmlns:a16="http://schemas.microsoft.com/office/drawing/2014/main" id="{F36212D6-FACC-0F15-93BE-569931158748}"/>
                </a:ext>
              </a:extLst>
            </p:cNvPr>
            <p:cNvSpPr txBox="1"/>
            <p:nvPr/>
          </p:nvSpPr>
          <p:spPr>
            <a:xfrm>
              <a:off x="7507415" y="4529310"/>
              <a:ext cx="2297009" cy="763500"/>
            </a:xfrm>
            <a:prstGeom prst="rect">
              <a:avLst/>
            </a:prstGeom>
            <a:noFill/>
          </p:spPr>
          <p:txBody>
            <a:bodyPr wrap="square" rtlCol="0">
              <a:spAutoFit/>
            </a:bodyPr>
            <a:lstStyle/>
            <a:p>
              <a:pPr algn="ctr"/>
              <a:r>
                <a:rPr lang="en-US" sz="4000" b="1" dirty="0">
                  <a:solidFill>
                    <a:srgbClr val="231F20"/>
                  </a:solidFill>
                  <a:latin typeface="DM Sans 14pt" pitchFamily="2" charset="77"/>
                </a:rPr>
                <a:t>$6,750</a:t>
              </a:r>
              <a:endParaRPr lang="en-US" sz="4000" dirty="0">
                <a:solidFill>
                  <a:srgbClr val="231F20"/>
                </a:solidFill>
              </a:endParaRPr>
            </a:p>
          </p:txBody>
        </p:sp>
        <p:sp>
          <p:nvSpPr>
            <p:cNvPr id="27" name="TextBox 26">
              <a:extLst>
                <a:ext uri="{FF2B5EF4-FFF2-40B4-BE49-F238E27FC236}">
                  <a16:creationId xmlns:a16="http://schemas.microsoft.com/office/drawing/2014/main" id="{440114EA-DB8D-649E-D0E6-C750E1927467}"/>
                </a:ext>
              </a:extLst>
            </p:cNvPr>
            <p:cNvSpPr txBox="1"/>
            <p:nvPr/>
          </p:nvSpPr>
          <p:spPr>
            <a:xfrm>
              <a:off x="7419019" y="3856759"/>
              <a:ext cx="2473800" cy="763500"/>
            </a:xfrm>
            <a:prstGeom prst="rect">
              <a:avLst/>
            </a:prstGeom>
            <a:noFill/>
          </p:spPr>
          <p:txBody>
            <a:bodyPr wrap="square">
              <a:spAutoFit/>
            </a:bodyPr>
            <a:lstStyle/>
            <a:p>
              <a:pPr algn="ctr"/>
              <a:r>
                <a:rPr lang="en-US" sz="2000" b="1" dirty="0">
                  <a:solidFill>
                    <a:srgbClr val="231F20"/>
                  </a:solidFill>
                  <a:latin typeface="DM Sans 14pt" pitchFamily="2" charset="77"/>
                </a:rPr>
                <a:t>Total income</a:t>
              </a:r>
              <a:br>
                <a:rPr lang="en-US" sz="2000" b="1" dirty="0">
                  <a:solidFill>
                    <a:srgbClr val="231F20"/>
                  </a:solidFill>
                  <a:latin typeface="DM Sans 14pt" pitchFamily="2" charset="77"/>
                </a:rPr>
              </a:br>
              <a:r>
                <a:rPr lang="en-US" sz="2000" dirty="0">
                  <a:solidFill>
                    <a:srgbClr val="231F20"/>
                  </a:solidFill>
                  <a:latin typeface="DM Sans 14pt" pitchFamily="2" charset="77"/>
                </a:rPr>
                <a:t>(after tax)</a:t>
              </a:r>
            </a:p>
          </p:txBody>
        </p:sp>
      </p:grpSp>
      <p:sp>
        <p:nvSpPr>
          <p:cNvPr id="3" name="Content Placeholder 2">
            <a:extLst>
              <a:ext uri="{FF2B5EF4-FFF2-40B4-BE49-F238E27FC236}">
                <a16:creationId xmlns:a16="http://schemas.microsoft.com/office/drawing/2014/main" id="{FB1B1A87-BD1D-D06F-E451-7B91D81B54BB}"/>
              </a:ext>
            </a:extLst>
          </p:cNvPr>
          <p:cNvSpPr>
            <a:spLocks noGrp="1"/>
          </p:cNvSpPr>
          <p:nvPr>
            <p:ph idx="1"/>
          </p:nvPr>
        </p:nvSpPr>
        <p:spPr>
          <a:xfrm>
            <a:off x="952501" y="2055137"/>
            <a:ext cx="4633488" cy="4121825"/>
          </a:xfrm>
        </p:spPr>
        <p:txBody>
          <a:bodyPr/>
          <a:lstStyle/>
          <a:p>
            <a:pPr marL="0" indent="0">
              <a:buNone/>
            </a:pPr>
            <a:r>
              <a:rPr lang="en-US" dirty="0"/>
              <a:t>If your family’s total income for the month (after taxes and retirement contributions are deducted from your paycheck) is $6,750, you have $460 left over for “extras.”</a:t>
            </a:r>
            <a:endParaRPr lang="en-US" b="1" dirty="0"/>
          </a:p>
          <a:p>
            <a:pPr marL="350838" indent="-350838">
              <a:spcBef>
                <a:spcPts val="2400"/>
              </a:spcBef>
              <a:buClr>
                <a:schemeClr val="accent1"/>
              </a:buClr>
              <a:buSzPct val="125000"/>
              <a:buFont typeface="System Font Regular"/>
              <a:buChar char="●"/>
            </a:pPr>
            <a:r>
              <a:rPr lang="en-US" dirty="0"/>
              <a:t>Total expenses for the month</a:t>
            </a:r>
          </a:p>
          <a:p>
            <a:pPr marL="350838" indent="-350838">
              <a:buClr>
                <a:srgbClr val="0E8789"/>
              </a:buClr>
              <a:buSzPct val="125000"/>
              <a:buFont typeface="System Font Regular"/>
              <a:buChar char="●"/>
            </a:pPr>
            <a:r>
              <a:rPr lang="en-US" dirty="0"/>
              <a:t>What’s left over for saving or spending</a:t>
            </a:r>
          </a:p>
        </p:txBody>
      </p:sp>
      <p:sp>
        <p:nvSpPr>
          <p:cNvPr id="2" name="Title 1">
            <a:extLst>
              <a:ext uri="{FF2B5EF4-FFF2-40B4-BE49-F238E27FC236}">
                <a16:creationId xmlns:a16="http://schemas.microsoft.com/office/drawing/2014/main" id="{787981E4-2A95-E870-83F7-E9FD56F4FF17}"/>
              </a:ext>
            </a:extLst>
          </p:cNvPr>
          <p:cNvSpPr>
            <a:spLocks noGrp="1"/>
          </p:cNvSpPr>
          <p:nvPr>
            <p:ph type="title"/>
          </p:nvPr>
        </p:nvSpPr>
        <p:spPr/>
        <p:txBody>
          <a:bodyPr/>
          <a:lstStyle/>
          <a:p>
            <a:r>
              <a:rPr lang="en-US" dirty="0"/>
              <a:t>Hands on example:</a:t>
            </a:r>
            <a:br>
              <a:rPr lang="en-US" dirty="0"/>
            </a:br>
            <a:r>
              <a:rPr lang="en-US" dirty="0"/>
              <a:t>Family budget </a:t>
            </a:r>
          </a:p>
        </p:txBody>
      </p:sp>
    </p:spTree>
    <p:extLst>
      <p:ext uri="{BB962C8B-B14F-4D97-AF65-F5344CB8AC3E}">
        <p14:creationId xmlns:p14="http://schemas.microsoft.com/office/powerpoint/2010/main" val="25380888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1AD1B8-C9F5-8765-4791-6BA018A902DA}"/>
              </a:ext>
            </a:extLst>
          </p:cNvPr>
          <p:cNvSpPr>
            <a:spLocks noGrp="1"/>
          </p:cNvSpPr>
          <p:nvPr>
            <p:ph idx="1"/>
          </p:nvPr>
        </p:nvSpPr>
        <p:spPr>
          <a:xfrm>
            <a:off x="952500" y="2055137"/>
            <a:ext cx="5683690" cy="4121825"/>
          </a:xfrm>
        </p:spPr>
        <p:txBody>
          <a:bodyPr/>
          <a:lstStyle/>
          <a:p>
            <a:pPr>
              <a:spcBef>
                <a:spcPts val="2400"/>
              </a:spcBef>
            </a:pPr>
            <a:r>
              <a:rPr lang="en-US" dirty="0"/>
              <a:t>Less spending means more </a:t>
            </a:r>
            <a:r>
              <a:rPr lang="en-US" dirty="0">
                <a:highlight>
                  <a:srgbClr val="DFE96C"/>
                </a:highlight>
              </a:rPr>
              <a:t>saving</a:t>
            </a:r>
            <a:r>
              <a:rPr lang="en-US" dirty="0"/>
              <a:t>. </a:t>
            </a:r>
          </a:p>
          <a:p>
            <a:pPr>
              <a:spcBef>
                <a:spcPts val="2400"/>
              </a:spcBef>
            </a:pPr>
            <a:r>
              <a:rPr lang="en-US" dirty="0"/>
              <a:t>When you spend more than you earn, </a:t>
            </a:r>
            <a:br>
              <a:rPr lang="en-US" dirty="0"/>
            </a:br>
            <a:r>
              <a:rPr lang="en-US" dirty="0"/>
              <a:t>you go into </a:t>
            </a:r>
            <a:r>
              <a:rPr lang="en-US" dirty="0">
                <a:highlight>
                  <a:srgbClr val="DFE96C"/>
                </a:highlight>
              </a:rPr>
              <a:t>debt</a:t>
            </a:r>
            <a:r>
              <a:rPr lang="en-US" dirty="0"/>
              <a:t>. </a:t>
            </a:r>
          </a:p>
          <a:p>
            <a:pPr>
              <a:spcBef>
                <a:spcPts val="2400"/>
              </a:spcBef>
            </a:pPr>
            <a:r>
              <a:rPr lang="en-US" dirty="0"/>
              <a:t>Debt can negatively impact your ability to </a:t>
            </a:r>
            <a:r>
              <a:rPr lang="en-US" dirty="0">
                <a:highlight>
                  <a:srgbClr val="DFE96C"/>
                </a:highlight>
              </a:rPr>
              <a:t>get a car loan or mortgage</a:t>
            </a:r>
            <a:r>
              <a:rPr lang="en-US" dirty="0"/>
              <a:t>.</a:t>
            </a:r>
          </a:p>
          <a:p>
            <a:pPr>
              <a:spcBef>
                <a:spcPts val="2400"/>
              </a:spcBef>
            </a:pPr>
            <a:endParaRPr lang="en-US" dirty="0"/>
          </a:p>
          <a:p>
            <a:pPr>
              <a:spcBef>
                <a:spcPts val="2400"/>
              </a:spcBef>
            </a:pPr>
            <a:endParaRPr lang="en-US" dirty="0"/>
          </a:p>
        </p:txBody>
      </p:sp>
      <p:sp>
        <p:nvSpPr>
          <p:cNvPr id="2" name="Title 1">
            <a:extLst>
              <a:ext uri="{FF2B5EF4-FFF2-40B4-BE49-F238E27FC236}">
                <a16:creationId xmlns:a16="http://schemas.microsoft.com/office/drawing/2014/main" id="{F2B65351-1D77-476B-A5D3-5082EE9183CD}"/>
              </a:ext>
            </a:extLst>
          </p:cNvPr>
          <p:cNvSpPr>
            <a:spLocks noGrp="1"/>
          </p:cNvSpPr>
          <p:nvPr>
            <p:ph type="title"/>
          </p:nvPr>
        </p:nvSpPr>
        <p:spPr/>
        <p:txBody>
          <a:bodyPr/>
          <a:lstStyle/>
          <a:p>
            <a:r>
              <a:rPr lang="en-US" dirty="0"/>
              <a:t>Your goal:</a:t>
            </a:r>
            <a:br>
              <a:rPr lang="en-US" dirty="0"/>
            </a:br>
            <a:r>
              <a:rPr lang="en-US" dirty="0"/>
              <a:t>Don’t spend it all!</a:t>
            </a:r>
          </a:p>
        </p:txBody>
      </p:sp>
    </p:spTree>
    <p:extLst>
      <p:ext uri="{BB962C8B-B14F-4D97-AF65-F5344CB8AC3E}">
        <p14:creationId xmlns:p14="http://schemas.microsoft.com/office/powerpoint/2010/main" val="5880225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F3B7C7-B76D-4207-CAE0-94FC051CCE60}"/>
              </a:ext>
            </a:extLst>
          </p:cNvPr>
          <p:cNvSpPr>
            <a:spLocks noGrp="1"/>
          </p:cNvSpPr>
          <p:nvPr>
            <p:ph idx="1"/>
          </p:nvPr>
        </p:nvSpPr>
        <p:spPr/>
        <p:txBody>
          <a:bodyPr/>
          <a:lstStyle/>
          <a:p>
            <a:r>
              <a:rPr lang="en-US" dirty="0"/>
              <a:t>Have you ever spent money on something </a:t>
            </a:r>
            <a:br>
              <a:rPr lang="en-US" dirty="0"/>
            </a:br>
            <a:r>
              <a:rPr lang="en-US" dirty="0"/>
              <a:t>and regretted it later?</a:t>
            </a:r>
          </a:p>
        </p:txBody>
      </p:sp>
      <p:sp>
        <p:nvSpPr>
          <p:cNvPr id="2" name="Title 1">
            <a:extLst>
              <a:ext uri="{FF2B5EF4-FFF2-40B4-BE49-F238E27FC236}">
                <a16:creationId xmlns:a16="http://schemas.microsoft.com/office/drawing/2014/main" id="{509C5129-B072-E315-EFDB-A6B6B73B90A7}"/>
              </a:ext>
            </a:extLst>
          </p:cNvPr>
          <p:cNvSpPr>
            <a:spLocks noGrp="1"/>
          </p:cNvSpPr>
          <p:nvPr>
            <p:ph type="title"/>
          </p:nvPr>
        </p:nvSpPr>
        <p:spPr/>
        <p:txBody>
          <a:bodyPr/>
          <a:lstStyle/>
          <a:p>
            <a:r>
              <a:rPr lang="en-US" dirty="0"/>
              <a:t>Let’s talk!</a:t>
            </a:r>
          </a:p>
        </p:txBody>
      </p:sp>
    </p:spTree>
    <p:extLst>
      <p:ext uri="{BB962C8B-B14F-4D97-AF65-F5344CB8AC3E}">
        <p14:creationId xmlns:p14="http://schemas.microsoft.com/office/powerpoint/2010/main" val="1987079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854531-C708-F13C-52B4-2C5A1D362DFD}"/>
              </a:ext>
            </a:extLst>
          </p:cNvPr>
          <p:cNvSpPr>
            <a:spLocks noGrp="1"/>
          </p:cNvSpPr>
          <p:nvPr>
            <p:ph idx="1"/>
          </p:nvPr>
        </p:nvSpPr>
        <p:spPr/>
        <p:txBody>
          <a:bodyPr/>
          <a:lstStyle/>
          <a:p>
            <a:pPr>
              <a:spcBef>
                <a:spcPts val="2400"/>
              </a:spcBef>
            </a:pPr>
            <a:r>
              <a:rPr lang="en-US" dirty="0"/>
              <a:t>Why you need a budget</a:t>
            </a:r>
          </a:p>
          <a:p>
            <a:pPr>
              <a:spcBef>
                <a:spcPts val="2400"/>
              </a:spcBef>
            </a:pPr>
            <a:r>
              <a:rPr lang="en-US" dirty="0"/>
              <a:t>Spending less than you earn</a:t>
            </a:r>
          </a:p>
          <a:p>
            <a:pPr>
              <a:spcBef>
                <a:spcPts val="2400"/>
              </a:spcBef>
            </a:pPr>
            <a:r>
              <a:rPr lang="en-US" dirty="0"/>
              <a:t>Building an emergency fund</a:t>
            </a:r>
          </a:p>
          <a:p>
            <a:pPr>
              <a:spcBef>
                <a:spcPts val="2400"/>
              </a:spcBef>
            </a:pPr>
            <a:r>
              <a:rPr lang="en-US" dirty="0"/>
              <a:t>Saving for something big</a:t>
            </a:r>
          </a:p>
          <a:p>
            <a:pPr>
              <a:spcBef>
                <a:spcPts val="2400"/>
              </a:spcBef>
            </a:pPr>
            <a:r>
              <a:rPr lang="en-US" dirty="0"/>
              <a:t>The benefit of interest</a:t>
            </a:r>
          </a:p>
        </p:txBody>
      </p:sp>
      <p:sp>
        <p:nvSpPr>
          <p:cNvPr id="2" name="Title 1">
            <a:extLst>
              <a:ext uri="{FF2B5EF4-FFF2-40B4-BE49-F238E27FC236}">
                <a16:creationId xmlns:a16="http://schemas.microsoft.com/office/drawing/2014/main" id="{A0A75AEF-A064-6078-DE07-AF56D6EEE7C9}"/>
              </a:ext>
            </a:extLst>
          </p:cNvPr>
          <p:cNvSpPr>
            <a:spLocks noGrp="1"/>
          </p:cNvSpPr>
          <p:nvPr>
            <p:ph type="title"/>
          </p:nvPr>
        </p:nvSpPr>
        <p:spPr/>
        <p:txBody>
          <a:bodyPr/>
          <a:lstStyle/>
          <a:p>
            <a:r>
              <a:rPr lang="en-US" dirty="0"/>
              <a:t>What we’ll talk about</a:t>
            </a:r>
          </a:p>
        </p:txBody>
      </p:sp>
    </p:spTree>
    <p:extLst>
      <p:ext uri="{BB962C8B-B14F-4D97-AF65-F5344CB8AC3E}">
        <p14:creationId xmlns:p14="http://schemas.microsoft.com/office/powerpoint/2010/main" val="34270349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8B08D9-8D70-A916-FDEE-AC5C4471B410}"/>
              </a:ext>
            </a:extLst>
          </p:cNvPr>
          <p:cNvSpPr>
            <a:spLocks noGrp="1"/>
          </p:cNvSpPr>
          <p:nvPr>
            <p:ph idx="1"/>
          </p:nvPr>
        </p:nvSpPr>
        <p:spPr>
          <a:xfrm>
            <a:off x="952500" y="2046083"/>
            <a:ext cx="7908696" cy="4130879"/>
          </a:xfrm>
        </p:spPr>
        <p:txBody>
          <a:bodyPr/>
          <a:lstStyle/>
          <a:p>
            <a:pPr marL="457200" indent="-457200">
              <a:spcBef>
                <a:spcPts val="2400"/>
              </a:spcBef>
              <a:buFont typeface="+mj-lt"/>
              <a:buAutoNum type="arabicPeriod"/>
            </a:pPr>
            <a:r>
              <a:rPr lang="en-US" dirty="0"/>
              <a:t>Will I </a:t>
            </a:r>
            <a:r>
              <a:rPr lang="en-US" dirty="0">
                <a:highlight>
                  <a:srgbClr val="DFE96C"/>
                </a:highlight>
              </a:rPr>
              <a:t>use it</a:t>
            </a:r>
            <a:r>
              <a:rPr lang="en-US" dirty="0"/>
              <a:t>? How often?</a:t>
            </a:r>
          </a:p>
          <a:p>
            <a:pPr marL="457200" indent="-457200">
              <a:spcBef>
                <a:spcPts val="2400"/>
              </a:spcBef>
              <a:buFont typeface="+mj-lt"/>
              <a:buAutoNum type="arabicPeriod"/>
            </a:pPr>
            <a:r>
              <a:rPr lang="en-US" dirty="0">
                <a:highlight>
                  <a:srgbClr val="DFE96C"/>
                </a:highlight>
              </a:rPr>
              <a:t>Did I want this</a:t>
            </a:r>
            <a:r>
              <a:rPr lang="en-US" dirty="0"/>
              <a:t> before I walked into the store </a:t>
            </a:r>
            <a:br>
              <a:rPr lang="en-US" dirty="0"/>
            </a:br>
            <a:r>
              <a:rPr lang="en-US" dirty="0"/>
              <a:t>or saw it in an ad?</a:t>
            </a:r>
          </a:p>
          <a:p>
            <a:pPr marL="457200" indent="-457200">
              <a:spcBef>
                <a:spcPts val="2400"/>
              </a:spcBef>
              <a:buFont typeface="+mj-lt"/>
              <a:buAutoNum type="arabicPeriod"/>
            </a:pPr>
            <a:r>
              <a:rPr lang="en-US" dirty="0"/>
              <a:t>Where will I </a:t>
            </a:r>
            <a:r>
              <a:rPr lang="en-US" dirty="0">
                <a:highlight>
                  <a:srgbClr val="DFE96C"/>
                </a:highlight>
              </a:rPr>
              <a:t>keep it</a:t>
            </a:r>
            <a:r>
              <a:rPr lang="en-US" dirty="0"/>
              <a:t>?</a:t>
            </a:r>
          </a:p>
          <a:p>
            <a:pPr marL="457200" indent="-457200">
              <a:spcBef>
                <a:spcPts val="2400"/>
              </a:spcBef>
              <a:buFont typeface="+mj-lt"/>
              <a:buAutoNum type="arabicPeriod"/>
            </a:pPr>
            <a:r>
              <a:rPr lang="en-US" dirty="0"/>
              <a:t>Do I </a:t>
            </a:r>
            <a:r>
              <a:rPr lang="en-US" dirty="0">
                <a:highlight>
                  <a:srgbClr val="DFE96C"/>
                </a:highlight>
              </a:rPr>
              <a:t>already have something like this</a:t>
            </a:r>
            <a:r>
              <a:rPr lang="en-US" dirty="0"/>
              <a:t> at home?</a:t>
            </a:r>
          </a:p>
          <a:p>
            <a:pPr marL="457200" indent="-457200">
              <a:spcBef>
                <a:spcPts val="2400"/>
              </a:spcBef>
              <a:buFont typeface="+mj-lt"/>
              <a:buAutoNum type="arabicPeriod"/>
            </a:pPr>
            <a:r>
              <a:rPr lang="en-US" dirty="0"/>
              <a:t>Do I </a:t>
            </a:r>
            <a:r>
              <a:rPr lang="en-US" dirty="0">
                <a:highlight>
                  <a:srgbClr val="DFE96C"/>
                </a:highlight>
              </a:rPr>
              <a:t>really need</a:t>
            </a:r>
            <a:r>
              <a:rPr lang="en-US" dirty="0"/>
              <a:t> this?</a:t>
            </a:r>
          </a:p>
          <a:p>
            <a:pPr marL="457200" indent="-457200">
              <a:spcBef>
                <a:spcPts val="2400"/>
              </a:spcBef>
              <a:buFont typeface="+mj-lt"/>
              <a:buAutoNum type="arabicPeriod"/>
            </a:pPr>
            <a:endParaRPr lang="en-US" dirty="0"/>
          </a:p>
          <a:p>
            <a:pPr marL="457200" indent="-457200">
              <a:spcBef>
                <a:spcPts val="2400"/>
              </a:spcBef>
              <a:buFont typeface="+mj-lt"/>
              <a:buAutoNum type="arabicPeriod"/>
            </a:pPr>
            <a:endParaRPr lang="en-US" dirty="0"/>
          </a:p>
        </p:txBody>
      </p:sp>
      <p:sp>
        <p:nvSpPr>
          <p:cNvPr id="2" name="Title 1">
            <a:extLst>
              <a:ext uri="{FF2B5EF4-FFF2-40B4-BE49-F238E27FC236}">
                <a16:creationId xmlns:a16="http://schemas.microsoft.com/office/drawing/2014/main" id="{BA47C190-9D3D-7A9F-4C3E-4F023B7FB5E4}"/>
              </a:ext>
            </a:extLst>
          </p:cNvPr>
          <p:cNvSpPr>
            <a:spLocks noGrp="1"/>
          </p:cNvSpPr>
          <p:nvPr>
            <p:ph type="title"/>
          </p:nvPr>
        </p:nvSpPr>
        <p:spPr/>
        <p:txBody>
          <a:bodyPr/>
          <a:lstStyle/>
          <a:p>
            <a:r>
              <a:rPr lang="en-US" dirty="0"/>
              <a:t>5 questions to ask yourself before you buy something</a:t>
            </a:r>
          </a:p>
        </p:txBody>
      </p:sp>
    </p:spTree>
    <p:extLst>
      <p:ext uri="{BB962C8B-B14F-4D97-AF65-F5344CB8AC3E}">
        <p14:creationId xmlns:p14="http://schemas.microsoft.com/office/powerpoint/2010/main" val="30478297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Illustration of a person breaking an egg into a bowl">
            <a:extLst>
              <a:ext uri="{FF2B5EF4-FFF2-40B4-BE49-F238E27FC236}">
                <a16:creationId xmlns:a16="http://schemas.microsoft.com/office/drawing/2014/main" id="{EC9C6795-13AC-C37A-8BBE-5459641AFBCB}"/>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tretch>
            <a:fillRect/>
          </a:stretch>
        </p:blipFill>
        <p:spPr>
          <a:xfrm>
            <a:off x="11416684" y="2553992"/>
            <a:ext cx="909843" cy="1304906"/>
          </a:xfrm>
          <a:prstGeom prst="rect">
            <a:avLst/>
          </a:prstGeom>
        </p:spPr>
      </p:pic>
      <p:grpSp>
        <p:nvGrpSpPr>
          <p:cNvPr id="18" name="Group 17">
            <a:extLst>
              <a:ext uri="{FF2B5EF4-FFF2-40B4-BE49-F238E27FC236}">
                <a16:creationId xmlns:a16="http://schemas.microsoft.com/office/drawing/2014/main" id="{13D91586-479B-A81C-E97F-7AE1FA73699F}"/>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9" name="Oval 18">
              <a:extLst>
                <a:ext uri="{FF2B5EF4-FFF2-40B4-BE49-F238E27FC236}">
                  <a16:creationId xmlns:a16="http://schemas.microsoft.com/office/drawing/2014/main" id="{064D8C67-E4B7-2F63-4F84-73BEA4A14ECE}"/>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0" name="Oval 19">
              <a:extLst>
                <a:ext uri="{FF2B5EF4-FFF2-40B4-BE49-F238E27FC236}">
                  <a16:creationId xmlns:a16="http://schemas.microsoft.com/office/drawing/2014/main" id="{E7F252AE-4FAE-3611-BAD9-58422FA8BDDA}"/>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1" name="Oval 20">
              <a:extLst>
                <a:ext uri="{FF2B5EF4-FFF2-40B4-BE49-F238E27FC236}">
                  <a16:creationId xmlns:a16="http://schemas.microsoft.com/office/drawing/2014/main" id="{96B43C39-E985-9E8E-96AE-C5A16D4628D3}"/>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2" name="Picture 21" descr="Illustration of a person holding putting a coin in wallet next to a phone">
            <a:extLst>
              <a:ext uri="{FF2B5EF4-FFF2-40B4-BE49-F238E27FC236}">
                <a16:creationId xmlns:a16="http://schemas.microsoft.com/office/drawing/2014/main" id="{EFFB9908-29F6-943B-D7EE-839030833C5F}"/>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tretch>
            <a:fillRect/>
          </a:stretch>
        </p:blipFill>
        <p:spPr>
          <a:xfrm>
            <a:off x="8571254" y="2784692"/>
            <a:ext cx="1750430" cy="885837"/>
          </a:xfrm>
          <a:prstGeom prst="rect">
            <a:avLst/>
          </a:prstGeom>
        </p:spPr>
      </p:pic>
      <p:grpSp>
        <p:nvGrpSpPr>
          <p:cNvPr id="14" name="Group 13">
            <a:extLst>
              <a:ext uri="{FF2B5EF4-FFF2-40B4-BE49-F238E27FC236}">
                <a16:creationId xmlns:a16="http://schemas.microsoft.com/office/drawing/2014/main" id="{293AF136-C08D-70B5-F9DF-9E7993A7B7B3}"/>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5" name="Oval 14">
              <a:extLst>
                <a:ext uri="{FF2B5EF4-FFF2-40B4-BE49-F238E27FC236}">
                  <a16:creationId xmlns:a16="http://schemas.microsoft.com/office/drawing/2014/main" id="{F7E7C6FC-BAD5-5D11-0F4F-CBC370E2B497}"/>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6" name="Oval 15">
              <a:extLst>
                <a:ext uri="{FF2B5EF4-FFF2-40B4-BE49-F238E27FC236}">
                  <a16:creationId xmlns:a16="http://schemas.microsoft.com/office/drawing/2014/main" id="{FA60EACB-F260-BB53-7625-EA291682B165}"/>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7" name="Oval 16">
              <a:extLst>
                <a:ext uri="{FF2B5EF4-FFF2-40B4-BE49-F238E27FC236}">
                  <a16:creationId xmlns:a16="http://schemas.microsoft.com/office/drawing/2014/main" id="{F6F1391A-A4B0-9FED-9D3F-AA43C6D15377}"/>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8603F865-0475-931A-546F-AE62BCEC0C94}"/>
              </a:ext>
            </a:extLst>
          </p:cNvPr>
          <p:cNvSpPr>
            <a:spLocks noGrp="1"/>
          </p:cNvSpPr>
          <p:nvPr>
            <p:ph idx="1"/>
          </p:nvPr>
        </p:nvSpPr>
        <p:spPr/>
        <p:txBody>
          <a:bodyPr/>
          <a:lstStyle/>
          <a:p>
            <a:r>
              <a:rPr lang="en-US" dirty="0"/>
              <a:t>Katie and Matt </a:t>
            </a:r>
            <a:r>
              <a:rPr lang="en-US" dirty="0">
                <a:highlight>
                  <a:srgbClr val="DFE96C"/>
                </a:highlight>
              </a:rPr>
              <a:t>love to travel</a:t>
            </a:r>
            <a:r>
              <a:rPr lang="en-US" dirty="0"/>
              <a:t>; they’re always planning their next trip, and visiting new places brings them great joy.</a:t>
            </a:r>
          </a:p>
        </p:txBody>
      </p:sp>
      <p:pic>
        <p:nvPicPr>
          <p:cNvPr id="5" name="Picture 4" descr="Illustration of a woman and man with backpacks">
            <a:extLst>
              <a:ext uri="{FF2B5EF4-FFF2-40B4-BE49-F238E27FC236}">
                <a16:creationId xmlns:a16="http://schemas.microsoft.com/office/drawing/2014/main" id="{79335364-DF51-1514-9D63-602B11A24F5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01077" y="1993392"/>
            <a:ext cx="1389846" cy="2466621"/>
          </a:xfrm>
          <a:prstGeom prst="rect">
            <a:avLst/>
          </a:prstGeom>
        </p:spPr>
      </p:pic>
      <p:sp>
        <p:nvSpPr>
          <p:cNvPr id="2" name="Title 1">
            <a:extLst>
              <a:ext uri="{FF2B5EF4-FFF2-40B4-BE49-F238E27FC236}">
                <a16:creationId xmlns:a16="http://schemas.microsoft.com/office/drawing/2014/main" id="{C74C3A21-B012-AF38-9C63-181AB308932D}"/>
              </a:ext>
            </a:extLst>
          </p:cNvPr>
          <p:cNvSpPr>
            <a:spLocks noGrp="1"/>
          </p:cNvSpPr>
          <p:nvPr>
            <p:ph type="title"/>
          </p:nvPr>
        </p:nvSpPr>
        <p:spPr/>
        <p:txBody>
          <a:bodyPr/>
          <a:lstStyle/>
          <a:p>
            <a:r>
              <a:rPr lang="en-US" dirty="0"/>
              <a:t>Hands on example:</a:t>
            </a:r>
            <a:br>
              <a:rPr lang="en-US" dirty="0"/>
            </a:br>
            <a:r>
              <a:rPr lang="en-US" dirty="0"/>
              <a:t>Values-based budgeting</a:t>
            </a:r>
          </a:p>
        </p:txBody>
      </p:sp>
    </p:spTree>
    <p:extLst>
      <p:ext uri="{BB962C8B-B14F-4D97-AF65-F5344CB8AC3E}">
        <p14:creationId xmlns:p14="http://schemas.microsoft.com/office/powerpoint/2010/main" val="3582974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Illustration of a suitcase with a hat and sunglasses and a plane in the background">
            <a:extLst>
              <a:ext uri="{FF2B5EF4-FFF2-40B4-BE49-F238E27FC236}">
                <a16:creationId xmlns:a16="http://schemas.microsoft.com/office/drawing/2014/main" id="{555234D6-F686-8965-7B74-76289958E921}"/>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tretch>
            <a:fillRect/>
          </a:stretch>
        </p:blipFill>
        <p:spPr>
          <a:xfrm>
            <a:off x="11258309" y="2414003"/>
            <a:ext cx="1485933" cy="1474980"/>
          </a:xfrm>
          <a:prstGeom prst="rect">
            <a:avLst/>
          </a:prstGeom>
        </p:spPr>
      </p:pic>
      <p:grpSp>
        <p:nvGrpSpPr>
          <p:cNvPr id="16" name="Group 15">
            <a:extLst>
              <a:ext uri="{FF2B5EF4-FFF2-40B4-BE49-F238E27FC236}">
                <a16:creationId xmlns:a16="http://schemas.microsoft.com/office/drawing/2014/main" id="{213ED1DE-4869-1419-3E08-DDA5925EB925}"/>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7" name="Oval 16">
              <a:extLst>
                <a:ext uri="{FF2B5EF4-FFF2-40B4-BE49-F238E27FC236}">
                  <a16:creationId xmlns:a16="http://schemas.microsoft.com/office/drawing/2014/main" id="{95B7BCAB-A1B1-B2B8-67D1-31B0CE75ADBE}"/>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DB473E9F-052C-C76B-8FB4-C3422FE73261}"/>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7DA8F18B-7529-70AF-EA0C-51967F460650}"/>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5" name="Picture 24" descr="Illustration of a person breaking an egg into a bowl">
            <a:extLst>
              <a:ext uri="{FF2B5EF4-FFF2-40B4-BE49-F238E27FC236}">
                <a16:creationId xmlns:a16="http://schemas.microsoft.com/office/drawing/2014/main" id="{703F6984-B3D5-8AD9-61D3-8FA15C1B7925}"/>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tretch>
            <a:fillRect/>
          </a:stretch>
        </p:blipFill>
        <p:spPr>
          <a:xfrm>
            <a:off x="8912934" y="2553992"/>
            <a:ext cx="909843" cy="1304906"/>
          </a:xfrm>
          <a:prstGeom prst="rect">
            <a:avLst/>
          </a:prstGeom>
        </p:spPr>
      </p:pic>
      <p:grpSp>
        <p:nvGrpSpPr>
          <p:cNvPr id="12" name="Group 11">
            <a:extLst>
              <a:ext uri="{FF2B5EF4-FFF2-40B4-BE49-F238E27FC236}">
                <a16:creationId xmlns:a16="http://schemas.microsoft.com/office/drawing/2014/main" id="{7F424428-0B29-2139-C048-369BA9A4A251}"/>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6CD59C20-9E6F-03BC-BB51-4B154F55BD7A}"/>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1978BC53-FC37-83F3-D6A7-2A1134CBE47A}"/>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9C5A48E6-1AC1-76DD-8E75-A169B75C8FD4}"/>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3328B9A6-4933-6B63-4B68-6E3C87938407}"/>
              </a:ext>
            </a:extLst>
          </p:cNvPr>
          <p:cNvSpPr>
            <a:spLocks noGrp="1"/>
          </p:cNvSpPr>
          <p:nvPr>
            <p:ph idx="1"/>
          </p:nvPr>
        </p:nvSpPr>
        <p:spPr/>
        <p:txBody>
          <a:bodyPr/>
          <a:lstStyle/>
          <a:p>
            <a:r>
              <a:rPr lang="en-US" dirty="0"/>
              <a:t>They cover their monthly bills and save for retirement, but they’ve started to </a:t>
            </a:r>
            <a:r>
              <a:rPr lang="en-US" dirty="0">
                <a:highlight>
                  <a:srgbClr val="DFE96C"/>
                </a:highlight>
              </a:rPr>
              <a:t>adjust some expenses</a:t>
            </a:r>
            <a:r>
              <a:rPr lang="en-US" dirty="0"/>
              <a:t> to align with their desire to travel. </a:t>
            </a:r>
          </a:p>
        </p:txBody>
      </p:sp>
      <p:pic>
        <p:nvPicPr>
          <p:cNvPr id="23" name="Picture 22" descr="Illustration of a person holding putting a coin in wallet next to a phone">
            <a:extLst>
              <a:ext uri="{FF2B5EF4-FFF2-40B4-BE49-F238E27FC236}">
                <a16:creationId xmlns:a16="http://schemas.microsoft.com/office/drawing/2014/main" id="{D0CA5596-98E5-4CF6-B508-7FBBC933BA0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90182" y="2477682"/>
            <a:ext cx="3080423" cy="1558903"/>
          </a:xfrm>
          <a:prstGeom prst="rect">
            <a:avLst/>
          </a:prstGeom>
        </p:spPr>
      </p:pic>
      <p:grpSp>
        <p:nvGrpSpPr>
          <p:cNvPr id="8" name="Group 7">
            <a:extLst>
              <a:ext uri="{FF2B5EF4-FFF2-40B4-BE49-F238E27FC236}">
                <a16:creationId xmlns:a16="http://schemas.microsoft.com/office/drawing/2014/main" id="{26B4102D-C5F9-BE09-003D-5568F9A9EA80}"/>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4E9CCA26-9639-B2A7-DAB6-48E2FF58767E}"/>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E2AF25B9-B71F-21C1-578D-8C220032017D}"/>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1A0DFBA3-6F1A-7C91-58BC-46696B1A4DF8}"/>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7" name="Picture 26" descr="Illustration of a woman and man with backpacks">
            <a:extLst>
              <a:ext uri="{FF2B5EF4-FFF2-40B4-BE49-F238E27FC236}">
                <a16:creationId xmlns:a16="http://schemas.microsoft.com/office/drawing/2014/main" id="{43B9867F-D81C-EEA2-CA8B-D0715AFFB813}"/>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tretch>
            <a:fillRect/>
          </a:stretch>
        </p:blipFill>
        <p:spPr>
          <a:xfrm>
            <a:off x="2337416" y="2572827"/>
            <a:ext cx="813901" cy="1444465"/>
          </a:xfrm>
          <a:prstGeom prst="rect">
            <a:avLst/>
          </a:prstGeom>
        </p:spPr>
      </p:pic>
      <p:sp>
        <p:nvSpPr>
          <p:cNvPr id="2" name="Title 1">
            <a:extLst>
              <a:ext uri="{FF2B5EF4-FFF2-40B4-BE49-F238E27FC236}">
                <a16:creationId xmlns:a16="http://schemas.microsoft.com/office/drawing/2014/main" id="{B771E7B8-EE3B-6DF3-47FF-46CF75627355}"/>
              </a:ext>
            </a:extLst>
          </p:cNvPr>
          <p:cNvSpPr>
            <a:spLocks noGrp="1"/>
          </p:cNvSpPr>
          <p:nvPr>
            <p:ph type="title"/>
          </p:nvPr>
        </p:nvSpPr>
        <p:spPr/>
        <p:txBody>
          <a:bodyPr/>
          <a:lstStyle/>
          <a:p>
            <a:r>
              <a:rPr lang="en-US" dirty="0"/>
              <a:t>Hands on example:</a:t>
            </a:r>
            <a:br>
              <a:rPr lang="en-US" dirty="0"/>
            </a:br>
            <a:r>
              <a:rPr lang="en-US" dirty="0"/>
              <a:t>Values-based budgeting</a:t>
            </a:r>
          </a:p>
        </p:txBody>
      </p:sp>
    </p:spTree>
    <p:extLst>
      <p:ext uri="{BB962C8B-B14F-4D97-AF65-F5344CB8AC3E}">
        <p14:creationId xmlns:p14="http://schemas.microsoft.com/office/powerpoint/2010/main" val="3556708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B3F88-BD10-36B2-7BC9-D7D6FDAE00FB}"/>
            </a:ext>
          </a:extLst>
        </p:cNvPr>
        <p:cNvGrpSpPr/>
        <p:nvPr/>
      </p:nvGrpSpPr>
      <p:grpSpPr>
        <a:xfrm>
          <a:off x="0" y="0"/>
          <a:ext cx="0" cy="0"/>
          <a:chOff x="0" y="0"/>
          <a:chExt cx="0" cy="0"/>
        </a:xfrm>
      </p:grpSpPr>
      <p:pic>
        <p:nvPicPr>
          <p:cNvPr id="22" name="Picture 21" descr="Illustration of a suitcase with a hat and sunglasses and a plane in the background">
            <a:extLst>
              <a:ext uri="{FF2B5EF4-FFF2-40B4-BE49-F238E27FC236}">
                <a16:creationId xmlns:a16="http://schemas.microsoft.com/office/drawing/2014/main" id="{6DFB3B84-560C-13D6-31E4-6B64C870269A}"/>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tretch>
            <a:fillRect/>
          </a:stretch>
        </p:blipFill>
        <p:spPr>
          <a:xfrm>
            <a:off x="8704636" y="2414003"/>
            <a:ext cx="1485933" cy="1474980"/>
          </a:xfrm>
          <a:prstGeom prst="rect">
            <a:avLst/>
          </a:prstGeom>
        </p:spPr>
      </p:pic>
      <p:grpSp>
        <p:nvGrpSpPr>
          <p:cNvPr id="13" name="Group 12">
            <a:extLst>
              <a:ext uri="{FF2B5EF4-FFF2-40B4-BE49-F238E27FC236}">
                <a16:creationId xmlns:a16="http://schemas.microsoft.com/office/drawing/2014/main" id="{3EF8B3FB-AA0A-78BE-4387-98D6BDB3716C}"/>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4" name="Oval 13">
              <a:extLst>
                <a:ext uri="{FF2B5EF4-FFF2-40B4-BE49-F238E27FC236}">
                  <a16:creationId xmlns:a16="http://schemas.microsoft.com/office/drawing/2014/main" id="{7AE3C9A4-BAC3-3D3A-92C6-737948082DC2}"/>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781525E2-E107-6A7B-B275-BE6A867C8E75}"/>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6" name="Oval 15">
              <a:extLst>
                <a:ext uri="{FF2B5EF4-FFF2-40B4-BE49-F238E27FC236}">
                  <a16:creationId xmlns:a16="http://schemas.microsoft.com/office/drawing/2014/main" id="{3DD402E8-4307-3E46-F9F7-4B9842991B4B}"/>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C4B069B8-1D3F-CDBE-709A-8E290E0F3C4E}"/>
              </a:ext>
            </a:extLst>
          </p:cNvPr>
          <p:cNvSpPr>
            <a:spLocks noGrp="1"/>
          </p:cNvSpPr>
          <p:nvPr>
            <p:ph idx="1"/>
          </p:nvPr>
        </p:nvSpPr>
        <p:spPr>
          <a:xfrm>
            <a:off x="1967695" y="4864608"/>
            <a:ext cx="8289695" cy="1121664"/>
          </a:xfrm>
        </p:spPr>
        <p:txBody>
          <a:bodyPr/>
          <a:lstStyle/>
          <a:p>
            <a:r>
              <a:rPr lang="en-US" dirty="0"/>
              <a:t>They moved to a studio apartment to save on rent. They cook meals </a:t>
            </a:r>
            <a:br>
              <a:rPr lang="en-US" dirty="0"/>
            </a:br>
            <a:r>
              <a:rPr lang="en-US" dirty="0"/>
              <a:t>at home to save their “dining out” money for when they’re traveling. </a:t>
            </a:r>
          </a:p>
        </p:txBody>
      </p:sp>
      <p:pic>
        <p:nvPicPr>
          <p:cNvPr id="21" name="Picture 20" descr="Illustration of a person breaking an egg into a bowl">
            <a:extLst>
              <a:ext uri="{FF2B5EF4-FFF2-40B4-BE49-F238E27FC236}">
                <a16:creationId xmlns:a16="http://schemas.microsoft.com/office/drawing/2014/main" id="{ECC6253D-4E77-0291-E1F9-BE63A0A96E8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18750" y="1830409"/>
            <a:ext cx="1783510" cy="2557928"/>
          </a:xfrm>
          <a:prstGeom prst="rect">
            <a:avLst/>
          </a:prstGeom>
        </p:spPr>
      </p:pic>
      <p:grpSp>
        <p:nvGrpSpPr>
          <p:cNvPr id="9" name="Group 8">
            <a:extLst>
              <a:ext uri="{FF2B5EF4-FFF2-40B4-BE49-F238E27FC236}">
                <a16:creationId xmlns:a16="http://schemas.microsoft.com/office/drawing/2014/main" id="{D18AB0C6-503A-A1FC-E673-7962F08E51B3}"/>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10" name="Oval 9">
              <a:extLst>
                <a:ext uri="{FF2B5EF4-FFF2-40B4-BE49-F238E27FC236}">
                  <a16:creationId xmlns:a16="http://schemas.microsoft.com/office/drawing/2014/main" id="{EE90BB44-6BC6-EF49-9F9C-4A1607387494}"/>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96AAF15A-B28C-4DBB-E80C-4558EBECFDF3}"/>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2" name="Oval 11">
              <a:extLst>
                <a:ext uri="{FF2B5EF4-FFF2-40B4-BE49-F238E27FC236}">
                  <a16:creationId xmlns:a16="http://schemas.microsoft.com/office/drawing/2014/main" id="{69574A30-FFB8-4795-4B07-6C75A05D287E}"/>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4" name="Picture 3" descr="Illustration of a person holding putting a coin in wallet next to a phone">
            <a:extLst>
              <a:ext uri="{FF2B5EF4-FFF2-40B4-BE49-F238E27FC236}">
                <a16:creationId xmlns:a16="http://schemas.microsoft.com/office/drawing/2014/main" id="{D91E6EFF-264D-D926-03CE-23DBFF10FD9C}"/>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tretch>
            <a:fillRect/>
          </a:stretch>
        </p:blipFill>
        <p:spPr>
          <a:xfrm>
            <a:off x="2054695" y="2804435"/>
            <a:ext cx="1665673" cy="842944"/>
          </a:xfrm>
          <a:prstGeom prst="rect">
            <a:avLst/>
          </a:prstGeom>
        </p:spPr>
      </p:pic>
      <p:grpSp>
        <p:nvGrpSpPr>
          <p:cNvPr id="5" name="Group 4">
            <a:extLst>
              <a:ext uri="{FF2B5EF4-FFF2-40B4-BE49-F238E27FC236}">
                <a16:creationId xmlns:a16="http://schemas.microsoft.com/office/drawing/2014/main" id="{7BD31A1D-0257-2DC0-5A36-1E82A5EBA6DA}"/>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6" name="Oval 5">
              <a:extLst>
                <a:ext uri="{FF2B5EF4-FFF2-40B4-BE49-F238E27FC236}">
                  <a16:creationId xmlns:a16="http://schemas.microsoft.com/office/drawing/2014/main" id="{72924B45-EB50-809D-BF10-D142B46BFFCB}"/>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C57DD3F1-130D-9907-C801-9B6F1DBE93BD}"/>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8" name="Oval 7">
              <a:extLst>
                <a:ext uri="{FF2B5EF4-FFF2-40B4-BE49-F238E27FC236}">
                  <a16:creationId xmlns:a16="http://schemas.microsoft.com/office/drawing/2014/main" id="{B642DAE6-09D0-9AA6-5B2D-5B131F2ADC4F}"/>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3" name="Picture 22" descr="Illustration of a woman and man with backpacks">
            <a:extLst>
              <a:ext uri="{FF2B5EF4-FFF2-40B4-BE49-F238E27FC236}">
                <a16:creationId xmlns:a16="http://schemas.microsoft.com/office/drawing/2014/main" id="{33AF3B72-C967-82D6-E425-4968AABB3B9C}"/>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tretch>
            <a:fillRect/>
          </a:stretch>
        </p:blipFill>
        <p:spPr>
          <a:xfrm>
            <a:off x="-137783" y="2572827"/>
            <a:ext cx="813901" cy="1444465"/>
          </a:xfrm>
          <a:prstGeom prst="rect">
            <a:avLst/>
          </a:prstGeom>
        </p:spPr>
      </p:pic>
      <p:sp>
        <p:nvSpPr>
          <p:cNvPr id="2" name="Title 1">
            <a:extLst>
              <a:ext uri="{FF2B5EF4-FFF2-40B4-BE49-F238E27FC236}">
                <a16:creationId xmlns:a16="http://schemas.microsoft.com/office/drawing/2014/main" id="{44616571-D4F6-8CD9-DF38-91A832572941}"/>
              </a:ext>
            </a:extLst>
          </p:cNvPr>
          <p:cNvSpPr>
            <a:spLocks noGrp="1"/>
          </p:cNvSpPr>
          <p:nvPr>
            <p:ph type="title"/>
          </p:nvPr>
        </p:nvSpPr>
        <p:spPr/>
        <p:txBody>
          <a:bodyPr/>
          <a:lstStyle/>
          <a:p>
            <a:r>
              <a:rPr lang="en-US" dirty="0"/>
              <a:t>Hands on example:</a:t>
            </a:r>
            <a:br>
              <a:rPr lang="en-US" dirty="0"/>
            </a:br>
            <a:r>
              <a:rPr lang="en-US" dirty="0"/>
              <a:t>Values-based budgeting</a:t>
            </a:r>
          </a:p>
        </p:txBody>
      </p:sp>
    </p:spTree>
    <p:extLst>
      <p:ext uri="{BB962C8B-B14F-4D97-AF65-F5344CB8AC3E}">
        <p14:creationId xmlns:p14="http://schemas.microsoft.com/office/powerpoint/2010/main" val="1484530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BC120-D47C-33B6-597B-41390EE4D61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DD5F48-DD10-390C-6F08-F8A38349AAD9}"/>
              </a:ext>
            </a:extLst>
          </p:cNvPr>
          <p:cNvSpPr>
            <a:spLocks noGrp="1"/>
          </p:cNvSpPr>
          <p:nvPr>
            <p:ph idx="1"/>
          </p:nvPr>
        </p:nvSpPr>
        <p:spPr/>
        <p:txBody>
          <a:bodyPr/>
          <a:lstStyle/>
          <a:p>
            <a:r>
              <a:rPr lang="en-US" dirty="0"/>
              <a:t>They’re confident in their budget, and it gives them the </a:t>
            </a:r>
            <a:br>
              <a:rPr lang="en-US" dirty="0"/>
            </a:br>
            <a:r>
              <a:rPr lang="en-US" dirty="0">
                <a:highlight>
                  <a:srgbClr val="DFE96C"/>
                </a:highlight>
              </a:rPr>
              <a:t>freedom to pick up and travel</a:t>
            </a:r>
            <a:r>
              <a:rPr lang="en-US" dirty="0"/>
              <a:t>.</a:t>
            </a:r>
          </a:p>
        </p:txBody>
      </p:sp>
      <p:pic>
        <p:nvPicPr>
          <p:cNvPr id="25" name="Picture 24" descr="Illustration of a suitcase with a hat and sunglasses and a plane in the background">
            <a:extLst>
              <a:ext uri="{FF2B5EF4-FFF2-40B4-BE49-F238E27FC236}">
                <a16:creationId xmlns:a16="http://schemas.microsoft.com/office/drawing/2014/main" id="{1F978DCC-5414-34E7-11CF-4D795E20B82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13088" y="1947353"/>
            <a:ext cx="2349379" cy="2332062"/>
          </a:xfrm>
          <a:prstGeom prst="rect">
            <a:avLst/>
          </a:prstGeom>
        </p:spPr>
      </p:pic>
      <p:grpSp>
        <p:nvGrpSpPr>
          <p:cNvPr id="8" name="Group 7">
            <a:extLst>
              <a:ext uri="{FF2B5EF4-FFF2-40B4-BE49-F238E27FC236}">
                <a16:creationId xmlns:a16="http://schemas.microsoft.com/office/drawing/2014/main" id="{485B44CE-85EF-B9FE-8527-57E0145BE20D}"/>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35E0F6DC-9FFA-279D-0FC0-4831AC30841F}"/>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ECADD684-2007-EEE6-BD10-F785193EBD57}"/>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C828D08E-259E-B57A-223C-C6A9BC813445}"/>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3" name="Picture 22" descr="Illustration of a person breaking an egg into a bowl">
            <a:extLst>
              <a:ext uri="{FF2B5EF4-FFF2-40B4-BE49-F238E27FC236}">
                <a16:creationId xmlns:a16="http://schemas.microsoft.com/office/drawing/2014/main" id="{67901847-49DE-0A57-E7EF-F84BE7ECD3A8}"/>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tretch>
            <a:fillRect/>
          </a:stretch>
        </p:blipFill>
        <p:spPr>
          <a:xfrm>
            <a:off x="2324347" y="2553992"/>
            <a:ext cx="909843" cy="1304906"/>
          </a:xfrm>
          <a:prstGeom prst="rect">
            <a:avLst/>
          </a:prstGeom>
        </p:spPr>
      </p:pic>
      <p:grpSp>
        <p:nvGrpSpPr>
          <p:cNvPr id="4" name="Group 3">
            <a:extLst>
              <a:ext uri="{FF2B5EF4-FFF2-40B4-BE49-F238E27FC236}">
                <a16:creationId xmlns:a16="http://schemas.microsoft.com/office/drawing/2014/main" id="{BF9E7574-8480-3270-83EE-457C8742E0B2}"/>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6" name="Oval 5">
              <a:extLst>
                <a:ext uri="{FF2B5EF4-FFF2-40B4-BE49-F238E27FC236}">
                  <a16:creationId xmlns:a16="http://schemas.microsoft.com/office/drawing/2014/main" id="{9F7880DA-CE73-C883-1BAF-E2D95341BCC6}"/>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BE91F47A-F75B-4F53-8056-18F4F017D870}"/>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5" name="Oval 4">
              <a:extLst>
                <a:ext uri="{FF2B5EF4-FFF2-40B4-BE49-F238E27FC236}">
                  <a16:creationId xmlns:a16="http://schemas.microsoft.com/office/drawing/2014/main" id="{B516C82E-DBC4-364D-FA7F-B53334CE468D}"/>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0" name="Picture 19" descr="Illustration of a person holding putting a coin in wallet next to a phone">
            <a:extLst>
              <a:ext uri="{FF2B5EF4-FFF2-40B4-BE49-F238E27FC236}">
                <a16:creationId xmlns:a16="http://schemas.microsoft.com/office/drawing/2014/main" id="{C2D15016-5CE1-5B96-B31C-5272DF0BF4F7}"/>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tretch>
            <a:fillRect/>
          </a:stretch>
        </p:blipFill>
        <p:spPr>
          <a:xfrm>
            <a:off x="-528927" y="2804435"/>
            <a:ext cx="1665673" cy="842944"/>
          </a:xfrm>
          <a:prstGeom prst="rect">
            <a:avLst/>
          </a:prstGeom>
        </p:spPr>
      </p:pic>
      <p:sp>
        <p:nvSpPr>
          <p:cNvPr id="2" name="Title 1">
            <a:extLst>
              <a:ext uri="{FF2B5EF4-FFF2-40B4-BE49-F238E27FC236}">
                <a16:creationId xmlns:a16="http://schemas.microsoft.com/office/drawing/2014/main" id="{1FCEE60D-30C0-9327-203D-6D0ADD11FB60}"/>
              </a:ext>
            </a:extLst>
          </p:cNvPr>
          <p:cNvSpPr>
            <a:spLocks noGrp="1"/>
          </p:cNvSpPr>
          <p:nvPr>
            <p:ph type="title"/>
          </p:nvPr>
        </p:nvSpPr>
        <p:spPr/>
        <p:txBody>
          <a:bodyPr/>
          <a:lstStyle/>
          <a:p>
            <a:r>
              <a:rPr lang="en-US" dirty="0"/>
              <a:t>Hands on example:</a:t>
            </a:r>
            <a:br>
              <a:rPr lang="en-US" dirty="0"/>
            </a:br>
            <a:r>
              <a:rPr lang="en-US" dirty="0"/>
              <a:t>Values-based budgeting</a:t>
            </a:r>
          </a:p>
        </p:txBody>
      </p:sp>
      <p:pic>
        <p:nvPicPr>
          <p:cNvPr id="12" name="Picture 11" descr="Illustration of falling confetti">
            <a:extLst>
              <a:ext uri="{FF2B5EF4-FFF2-40B4-BE49-F238E27FC236}">
                <a16:creationId xmlns:a16="http://schemas.microsoft.com/office/drawing/2014/main" id="{B9E9CF79-54A4-C4DD-CBB1-7E634060F48D}"/>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spTree>
    <p:extLst>
      <p:ext uri="{BB962C8B-B14F-4D97-AF65-F5344CB8AC3E}">
        <p14:creationId xmlns:p14="http://schemas.microsoft.com/office/powerpoint/2010/main" val="1317472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par>
                          <p:cTn id="14" fill="hold">
                            <p:stCondLst>
                              <p:cond delay="1000"/>
                            </p:stCondLst>
                            <p:childTnLst>
                              <p:par>
                                <p:cTn id="15" presetID="47" presetClass="entr" presetSubtype="0" fill="hold" nodeType="afterEffect">
                                  <p:stCondLst>
                                    <p:cond delay="150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3000"/>
                                        <p:tgtEl>
                                          <p:spTgt spid="12"/>
                                        </p:tgtEl>
                                      </p:cBhvr>
                                    </p:animEffect>
                                    <p:anim calcmode="lin" valueType="num">
                                      <p:cBhvr>
                                        <p:cTn id="18" dur="3000" fill="hold"/>
                                        <p:tgtEl>
                                          <p:spTgt spid="12"/>
                                        </p:tgtEl>
                                        <p:attrNameLst>
                                          <p:attrName>ppt_x</p:attrName>
                                        </p:attrNameLst>
                                      </p:cBhvr>
                                      <p:tavLst>
                                        <p:tav tm="0">
                                          <p:val>
                                            <p:strVal val="#ppt_x"/>
                                          </p:val>
                                        </p:tav>
                                        <p:tav tm="100000">
                                          <p:val>
                                            <p:strVal val="#ppt_x"/>
                                          </p:val>
                                        </p:tav>
                                      </p:tavLst>
                                    </p:anim>
                                    <p:anim calcmode="lin" valueType="num">
                                      <p:cBhvr>
                                        <p:cTn id="19" dur="3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person changing a flat tire on a car">
            <a:extLst>
              <a:ext uri="{FF2B5EF4-FFF2-40B4-BE49-F238E27FC236}">
                <a16:creationId xmlns:a16="http://schemas.microsoft.com/office/drawing/2014/main" id="{D0D731E9-92EB-4FE2-B5F3-A2213C62F1CA}"/>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pic>
        <p:nvPicPr>
          <p:cNvPr id="10" name="Picture Placeholder 9" descr="A person with a cast on his leg">
            <a:extLst>
              <a:ext uri="{FF2B5EF4-FFF2-40B4-BE49-F238E27FC236}">
                <a16:creationId xmlns:a16="http://schemas.microsoft.com/office/drawing/2014/main" id="{2C647276-FF90-D217-147D-F01953525982}"/>
              </a:ext>
            </a:extLst>
          </p:cNvPr>
          <p:cNvPicPr>
            <a:picLocks noGrp="1" noChangeAspect="1"/>
          </p:cNvPicPr>
          <p:nvPr>
            <p:ph type="pic" sz="quarter" idx="11"/>
          </p:nvPr>
        </p:nvPicPr>
        <p:blipFill>
          <a:blip r:embed="rId4" cstate="screen">
            <a:extLst>
              <a:ext uri="{28A0092B-C50C-407E-A947-70E740481C1C}">
                <a14:useLocalDpi xmlns:a14="http://schemas.microsoft.com/office/drawing/2010/main"/>
              </a:ext>
            </a:extLst>
          </a:blip>
          <a:srcRect/>
          <a:stretch/>
        </p:blipFill>
        <p:spPr>
          <a:xfrm>
            <a:off x="7149187" y="4325639"/>
            <a:ext cx="1195949" cy="1195621"/>
          </a:xfrm>
        </p:spPr>
      </p:pic>
      <p:sp>
        <p:nvSpPr>
          <p:cNvPr id="5" name="Content Placeholder 4">
            <a:extLst>
              <a:ext uri="{FF2B5EF4-FFF2-40B4-BE49-F238E27FC236}">
                <a16:creationId xmlns:a16="http://schemas.microsoft.com/office/drawing/2014/main" id="{AB8533D6-DD96-4B81-A302-54B5F3F1AABC}"/>
              </a:ext>
            </a:extLst>
          </p:cNvPr>
          <p:cNvSpPr>
            <a:spLocks noGrp="1"/>
          </p:cNvSpPr>
          <p:nvPr>
            <p:ph idx="12"/>
          </p:nvPr>
        </p:nvSpPr>
        <p:spPr>
          <a:xfrm>
            <a:off x="952500" y="2076545"/>
            <a:ext cx="5367277" cy="3738562"/>
          </a:xfrm>
        </p:spPr>
        <p:txBody>
          <a:bodyPr/>
          <a:lstStyle/>
          <a:p>
            <a:pPr>
              <a:spcBef>
                <a:spcPts val="2400"/>
              </a:spcBef>
            </a:pPr>
            <a:r>
              <a:rPr lang="en-US" dirty="0"/>
              <a:t>It’s money you set aside for </a:t>
            </a:r>
            <a:r>
              <a:rPr lang="en-US" dirty="0">
                <a:highlight>
                  <a:srgbClr val="DFE96C"/>
                </a:highlight>
              </a:rPr>
              <a:t>unexpected</a:t>
            </a:r>
            <a:r>
              <a:rPr lang="en-US" dirty="0"/>
              <a:t> expenses.</a:t>
            </a:r>
          </a:p>
          <a:p>
            <a:pPr>
              <a:spcBef>
                <a:spcPts val="2400"/>
              </a:spcBef>
            </a:pPr>
            <a:r>
              <a:rPr lang="en-US" dirty="0">
                <a:highlight>
                  <a:srgbClr val="DFE96C"/>
                </a:highlight>
              </a:rPr>
              <a:t>How to create one</a:t>
            </a:r>
            <a:r>
              <a:rPr lang="en-US" dirty="0"/>
              <a:t>? Start however</a:t>
            </a:r>
            <a:br>
              <a:rPr lang="en-US" dirty="0"/>
            </a:br>
            <a:r>
              <a:rPr lang="en-US" dirty="0"/>
              <a:t>you can and build over time.</a:t>
            </a:r>
          </a:p>
          <a:p>
            <a:pPr>
              <a:spcBef>
                <a:spcPts val="2400"/>
              </a:spcBef>
            </a:pPr>
            <a:r>
              <a:rPr lang="en-US" dirty="0"/>
              <a:t>First, set of goal of </a:t>
            </a:r>
            <a:r>
              <a:rPr lang="en-US" dirty="0">
                <a:highlight>
                  <a:srgbClr val="DFE96C"/>
                </a:highlight>
              </a:rPr>
              <a:t>$1,000</a:t>
            </a:r>
            <a:r>
              <a:rPr lang="en-US" dirty="0"/>
              <a:t>. </a:t>
            </a:r>
          </a:p>
          <a:p>
            <a:pPr>
              <a:spcBef>
                <a:spcPts val="2400"/>
              </a:spcBef>
            </a:pPr>
            <a:r>
              <a:rPr lang="en-US" dirty="0"/>
              <a:t>Then keep adding until you have enough to cover </a:t>
            </a:r>
            <a:r>
              <a:rPr lang="en-US" dirty="0">
                <a:highlight>
                  <a:srgbClr val="DFE96C"/>
                </a:highlight>
              </a:rPr>
              <a:t>three to six months’ living expenses</a:t>
            </a:r>
            <a:r>
              <a:rPr lang="en-US" dirty="0"/>
              <a:t>, or more.</a:t>
            </a:r>
          </a:p>
          <a:p>
            <a:pPr>
              <a:spcBef>
                <a:spcPts val="2400"/>
              </a:spcBef>
            </a:pPr>
            <a:endParaRPr lang="en-US" dirty="0"/>
          </a:p>
          <a:p>
            <a:pPr>
              <a:spcBef>
                <a:spcPts val="2400"/>
              </a:spcBef>
            </a:pPr>
            <a:endParaRPr lang="en-US" dirty="0"/>
          </a:p>
        </p:txBody>
      </p:sp>
      <p:sp>
        <p:nvSpPr>
          <p:cNvPr id="3" name="Title 2">
            <a:extLst>
              <a:ext uri="{FF2B5EF4-FFF2-40B4-BE49-F238E27FC236}">
                <a16:creationId xmlns:a16="http://schemas.microsoft.com/office/drawing/2014/main" id="{FEB154E6-8F0E-13B3-C428-FAF06C8C070A}"/>
              </a:ext>
            </a:extLst>
          </p:cNvPr>
          <p:cNvSpPr>
            <a:spLocks noGrp="1"/>
          </p:cNvSpPr>
          <p:nvPr>
            <p:ph type="title"/>
          </p:nvPr>
        </p:nvSpPr>
        <p:spPr/>
        <p:txBody>
          <a:bodyPr/>
          <a:lstStyle/>
          <a:p>
            <a:r>
              <a:rPr lang="en-US" dirty="0"/>
              <a:t>What is an emergency fund?</a:t>
            </a:r>
          </a:p>
        </p:txBody>
      </p:sp>
    </p:spTree>
    <p:extLst>
      <p:ext uri="{BB962C8B-B14F-4D97-AF65-F5344CB8AC3E}">
        <p14:creationId xmlns:p14="http://schemas.microsoft.com/office/powerpoint/2010/main" val="5718841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8EB2D7-71C5-C8FE-D7E6-6186849BDB99}"/>
              </a:ext>
            </a:extLst>
          </p:cNvPr>
          <p:cNvSpPr>
            <a:spLocks noGrp="1"/>
          </p:cNvSpPr>
          <p:nvPr>
            <p:ph idx="1"/>
          </p:nvPr>
        </p:nvSpPr>
        <p:spPr>
          <a:xfrm>
            <a:off x="952500" y="2251587"/>
            <a:ext cx="7908696" cy="3925375"/>
          </a:xfrm>
        </p:spPr>
        <p:txBody>
          <a:bodyPr/>
          <a:lstStyle/>
          <a:p>
            <a:pPr>
              <a:spcBef>
                <a:spcPts val="2400"/>
              </a:spcBef>
            </a:pPr>
            <a:r>
              <a:rPr lang="en-US" dirty="0"/>
              <a:t>Set your goal and milestones.</a:t>
            </a:r>
          </a:p>
          <a:p>
            <a:pPr>
              <a:spcBef>
                <a:spcPts val="2400"/>
              </a:spcBef>
            </a:pPr>
            <a:r>
              <a:rPr lang="en-US" dirty="0"/>
              <a:t>Determine your budget.</a:t>
            </a:r>
          </a:p>
          <a:p>
            <a:pPr>
              <a:spcBef>
                <a:spcPts val="2400"/>
              </a:spcBef>
            </a:pPr>
            <a:r>
              <a:rPr lang="en-US" dirty="0"/>
              <a:t>Avoid impulse purchases.</a:t>
            </a:r>
          </a:p>
          <a:p>
            <a:pPr>
              <a:spcBef>
                <a:spcPts val="2400"/>
              </a:spcBef>
            </a:pPr>
            <a:r>
              <a:rPr lang="en-US" dirty="0"/>
              <a:t>Set up </a:t>
            </a:r>
            <a:r>
              <a:rPr lang="en-US" dirty="0">
                <a:highlight>
                  <a:srgbClr val="DFE96C"/>
                </a:highlight>
              </a:rPr>
              <a:t>checking</a:t>
            </a:r>
            <a:r>
              <a:rPr lang="en-US" dirty="0"/>
              <a:t> and </a:t>
            </a:r>
            <a:r>
              <a:rPr lang="en-US" dirty="0">
                <a:highlight>
                  <a:srgbClr val="DFE96C"/>
                </a:highlight>
              </a:rPr>
              <a:t>savings</a:t>
            </a:r>
            <a:r>
              <a:rPr lang="en-US" dirty="0"/>
              <a:t> accounts.</a:t>
            </a:r>
          </a:p>
          <a:p>
            <a:pPr>
              <a:spcBef>
                <a:spcPts val="2400"/>
              </a:spcBef>
            </a:pPr>
            <a:r>
              <a:rPr lang="en-US" dirty="0"/>
              <a:t>Make saving automatic.</a:t>
            </a:r>
          </a:p>
          <a:p>
            <a:pPr>
              <a:spcBef>
                <a:spcPts val="2400"/>
              </a:spcBef>
            </a:pPr>
            <a:r>
              <a:rPr lang="en-US" dirty="0"/>
              <a:t>Use investment vehicles (like a 401(k) or 529 plan).</a:t>
            </a:r>
          </a:p>
        </p:txBody>
      </p:sp>
      <p:sp>
        <p:nvSpPr>
          <p:cNvPr id="2" name="Title 1">
            <a:extLst>
              <a:ext uri="{FF2B5EF4-FFF2-40B4-BE49-F238E27FC236}">
                <a16:creationId xmlns:a16="http://schemas.microsoft.com/office/drawing/2014/main" id="{0A0122AC-F02C-5D42-628E-A72B13CA08C7}"/>
              </a:ext>
            </a:extLst>
          </p:cNvPr>
          <p:cNvSpPr>
            <a:spLocks noGrp="1"/>
          </p:cNvSpPr>
          <p:nvPr>
            <p:ph type="title"/>
          </p:nvPr>
        </p:nvSpPr>
        <p:spPr/>
        <p:txBody>
          <a:bodyPr/>
          <a:lstStyle/>
          <a:p>
            <a:r>
              <a:rPr lang="en-US" dirty="0"/>
              <a:t>Tips for saving for </a:t>
            </a:r>
            <a:br>
              <a:rPr lang="en-US" dirty="0"/>
            </a:br>
            <a:r>
              <a:rPr lang="en-US" dirty="0"/>
              <a:t>a big purchase</a:t>
            </a:r>
          </a:p>
        </p:txBody>
      </p:sp>
    </p:spTree>
    <p:extLst>
      <p:ext uri="{BB962C8B-B14F-4D97-AF65-F5344CB8AC3E}">
        <p14:creationId xmlns:p14="http://schemas.microsoft.com/office/powerpoint/2010/main" val="26469709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D1F5680-6BAC-1B67-A638-FBDFC48C87EA}"/>
              </a:ext>
            </a:extLst>
          </p:cNvPr>
          <p:cNvSpPr>
            <a:spLocks noGrp="1"/>
          </p:cNvSpPr>
          <p:nvPr>
            <p:ph type="body" sz="quarter" idx="13"/>
          </p:nvPr>
        </p:nvSpPr>
        <p:spPr/>
        <p:txBody>
          <a:bodyPr/>
          <a:lstStyle/>
          <a:p>
            <a:r>
              <a:rPr lang="en-US" dirty="0"/>
              <a:t>If you automatically move money to your savings account, you’ll be less tempted to spend it.</a:t>
            </a:r>
          </a:p>
        </p:txBody>
      </p:sp>
      <p:sp>
        <p:nvSpPr>
          <p:cNvPr id="5" name="Text Placeholder 4">
            <a:extLst>
              <a:ext uri="{FF2B5EF4-FFF2-40B4-BE49-F238E27FC236}">
                <a16:creationId xmlns:a16="http://schemas.microsoft.com/office/drawing/2014/main" id="{78FB6177-0EED-3A3D-6B82-E75C139D1A6D}"/>
              </a:ext>
            </a:extLst>
          </p:cNvPr>
          <p:cNvSpPr>
            <a:spLocks noGrp="1"/>
          </p:cNvSpPr>
          <p:nvPr>
            <p:ph type="body" sz="quarter" idx="12"/>
          </p:nvPr>
        </p:nvSpPr>
        <p:spPr/>
        <p:txBody>
          <a:bodyPr/>
          <a:lstStyle/>
          <a:p>
            <a:r>
              <a:rPr lang="en-US" dirty="0"/>
              <a:t>Why save automatically?</a:t>
            </a:r>
          </a:p>
        </p:txBody>
      </p:sp>
      <p:pic>
        <p:nvPicPr>
          <p:cNvPr id="8" name="Picture Placeholder 7" descr="A couple holding papers looking at a computer&#10;">
            <a:extLst>
              <a:ext uri="{FF2B5EF4-FFF2-40B4-BE49-F238E27FC236}">
                <a16:creationId xmlns:a16="http://schemas.microsoft.com/office/drawing/2014/main" id="{E02E0BF5-C564-DAB0-0DC7-F761AD97C34E}"/>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a:xfrm>
            <a:off x="7584140" y="1585695"/>
            <a:ext cx="2962257" cy="2961445"/>
          </a:xfrm>
        </p:spPr>
      </p:pic>
      <p:sp>
        <p:nvSpPr>
          <p:cNvPr id="4" name="Content Placeholder 3">
            <a:extLst>
              <a:ext uri="{FF2B5EF4-FFF2-40B4-BE49-F238E27FC236}">
                <a16:creationId xmlns:a16="http://schemas.microsoft.com/office/drawing/2014/main" id="{5D6D8A9B-A286-5944-C244-69D9C3B0B00D}"/>
              </a:ext>
            </a:extLst>
          </p:cNvPr>
          <p:cNvSpPr>
            <a:spLocks noGrp="1"/>
          </p:cNvSpPr>
          <p:nvPr>
            <p:ph idx="1"/>
          </p:nvPr>
        </p:nvSpPr>
        <p:spPr>
          <a:xfrm>
            <a:off x="952500" y="2048719"/>
            <a:ext cx="4672796" cy="4128243"/>
          </a:xfrm>
        </p:spPr>
        <p:txBody>
          <a:bodyPr/>
          <a:lstStyle/>
          <a:p>
            <a:pPr marL="0" indent="0">
              <a:buNone/>
            </a:pPr>
            <a:r>
              <a:rPr lang="en-US" b="1" dirty="0"/>
              <a:t>Use the tools your bank provides to simplify saving.</a:t>
            </a:r>
          </a:p>
          <a:p>
            <a:r>
              <a:rPr lang="en-US" dirty="0"/>
              <a:t>Use </a:t>
            </a:r>
            <a:r>
              <a:rPr lang="en-US" dirty="0">
                <a:highlight>
                  <a:srgbClr val="DFE96C"/>
                </a:highlight>
              </a:rPr>
              <a:t>direct deposit</a:t>
            </a:r>
            <a:r>
              <a:rPr lang="en-US" dirty="0"/>
              <a:t> to deposit paychecks into your checking account.</a:t>
            </a:r>
          </a:p>
          <a:p>
            <a:r>
              <a:rPr lang="en-US" dirty="0"/>
              <a:t>Set </a:t>
            </a:r>
            <a:r>
              <a:rPr lang="en-US" dirty="0">
                <a:highlight>
                  <a:srgbClr val="DFE96C"/>
                </a:highlight>
              </a:rPr>
              <a:t>automatic transfers</a:t>
            </a:r>
            <a:r>
              <a:rPr lang="en-US" dirty="0"/>
              <a:t> from checking to savings accounts.</a:t>
            </a:r>
          </a:p>
          <a:p>
            <a:endParaRPr lang="en-US" dirty="0"/>
          </a:p>
        </p:txBody>
      </p:sp>
      <p:sp>
        <p:nvSpPr>
          <p:cNvPr id="2" name="Title 1">
            <a:extLst>
              <a:ext uri="{FF2B5EF4-FFF2-40B4-BE49-F238E27FC236}">
                <a16:creationId xmlns:a16="http://schemas.microsoft.com/office/drawing/2014/main" id="{894F9A18-DB36-1091-DFE9-40B7CA997D6D}"/>
              </a:ext>
            </a:extLst>
          </p:cNvPr>
          <p:cNvSpPr>
            <a:spLocks noGrp="1"/>
          </p:cNvSpPr>
          <p:nvPr>
            <p:ph type="title"/>
          </p:nvPr>
        </p:nvSpPr>
        <p:spPr/>
        <p:txBody>
          <a:bodyPr/>
          <a:lstStyle/>
          <a:p>
            <a:r>
              <a:rPr lang="en-US" dirty="0"/>
              <a:t>How to make </a:t>
            </a:r>
            <a:br>
              <a:rPr lang="en-US" dirty="0"/>
            </a:br>
            <a:r>
              <a:rPr lang="en-US" dirty="0"/>
              <a:t>saving automatic</a:t>
            </a:r>
          </a:p>
        </p:txBody>
      </p:sp>
    </p:spTree>
    <p:extLst>
      <p:ext uri="{BB962C8B-B14F-4D97-AF65-F5344CB8AC3E}">
        <p14:creationId xmlns:p14="http://schemas.microsoft.com/office/powerpoint/2010/main" val="15035610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006589-2ECD-550F-B302-0E7077CDEFEC}"/>
              </a:ext>
            </a:extLst>
          </p:cNvPr>
          <p:cNvSpPr>
            <a:spLocks noGrp="1"/>
          </p:cNvSpPr>
          <p:nvPr>
            <p:ph idx="1"/>
          </p:nvPr>
        </p:nvSpPr>
        <p:spPr>
          <a:xfrm>
            <a:off x="952500" y="2048719"/>
            <a:ext cx="7908696" cy="4128243"/>
          </a:xfrm>
        </p:spPr>
        <p:txBody>
          <a:bodyPr/>
          <a:lstStyle/>
          <a:p>
            <a:pPr>
              <a:spcBef>
                <a:spcPts val="2400"/>
              </a:spcBef>
            </a:pPr>
            <a:r>
              <a:rPr lang="en-US" dirty="0">
                <a:highlight>
                  <a:srgbClr val="DFE96C"/>
                </a:highlight>
              </a:rPr>
              <a:t>Earning interest</a:t>
            </a:r>
            <a:r>
              <a:rPr lang="en-US" dirty="0"/>
              <a:t> is the main benefit of savings accounts.</a:t>
            </a:r>
          </a:p>
          <a:p>
            <a:pPr>
              <a:spcBef>
                <a:spcPts val="2400"/>
              </a:spcBef>
            </a:pPr>
            <a:r>
              <a:rPr lang="en-US" dirty="0">
                <a:highlight>
                  <a:srgbClr val="DFE96C"/>
                </a:highlight>
              </a:rPr>
              <a:t>Interest</a:t>
            </a:r>
            <a:r>
              <a:rPr lang="en-US" dirty="0"/>
              <a:t> is a payment for keeping your money with the bank. It’s calculated as a percentage of the amount you have in your bank account. </a:t>
            </a:r>
          </a:p>
          <a:p>
            <a:pPr>
              <a:spcBef>
                <a:spcPts val="2400"/>
              </a:spcBef>
            </a:pPr>
            <a:r>
              <a:rPr lang="en-US" dirty="0">
                <a:highlight>
                  <a:srgbClr val="DFE96C"/>
                </a:highlight>
              </a:rPr>
              <a:t>Compound interest</a:t>
            </a:r>
            <a:r>
              <a:rPr lang="en-US" dirty="0"/>
              <a:t> is earned on both the original money you put in the bank and the money that has been added through interest. Over time, this can really add up.</a:t>
            </a:r>
          </a:p>
          <a:p>
            <a:pPr>
              <a:spcBef>
                <a:spcPts val="2400"/>
              </a:spcBef>
            </a:pPr>
            <a:endParaRPr lang="en-US" dirty="0"/>
          </a:p>
          <a:p>
            <a:pPr>
              <a:spcBef>
                <a:spcPts val="2400"/>
              </a:spcBef>
            </a:pPr>
            <a:endParaRPr lang="en-US" dirty="0"/>
          </a:p>
        </p:txBody>
      </p:sp>
      <p:sp>
        <p:nvSpPr>
          <p:cNvPr id="2" name="Title 1">
            <a:extLst>
              <a:ext uri="{FF2B5EF4-FFF2-40B4-BE49-F238E27FC236}">
                <a16:creationId xmlns:a16="http://schemas.microsoft.com/office/drawing/2014/main" id="{D390190E-4AC2-4BED-63D1-2E544DBAEA03}"/>
              </a:ext>
            </a:extLst>
          </p:cNvPr>
          <p:cNvSpPr>
            <a:spLocks noGrp="1"/>
          </p:cNvSpPr>
          <p:nvPr>
            <p:ph type="title"/>
          </p:nvPr>
        </p:nvSpPr>
        <p:spPr/>
        <p:txBody>
          <a:bodyPr/>
          <a:lstStyle/>
          <a:p>
            <a:r>
              <a:rPr lang="en-US" dirty="0"/>
              <a:t>How to get the most </a:t>
            </a:r>
            <a:br>
              <a:rPr lang="en-US" dirty="0"/>
            </a:br>
            <a:r>
              <a:rPr lang="en-US" dirty="0"/>
              <a:t>from a savings account</a:t>
            </a:r>
          </a:p>
        </p:txBody>
      </p:sp>
    </p:spTree>
    <p:extLst>
      <p:ext uri="{BB962C8B-B14F-4D97-AF65-F5344CB8AC3E}">
        <p14:creationId xmlns:p14="http://schemas.microsoft.com/office/powerpoint/2010/main" val="18288467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C4D46A0-EC59-D5FF-990F-F1107606A7F0}"/>
              </a:ext>
              <a:ext uri="{C183D7F6-B498-43B3-948B-1728B52AA6E4}">
                <adec:decorative xmlns:adec="http://schemas.microsoft.com/office/drawing/2017/decorative" val="1"/>
              </a:ext>
            </a:extLst>
          </p:cNvPr>
          <p:cNvGrpSpPr/>
          <p:nvPr/>
        </p:nvGrpSpPr>
        <p:grpSpPr>
          <a:xfrm rot="5400000">
            <a:off x="8809796" y="5784545"/>
            <a:ext cx="810470" cy="109172"/>
            <a:chOff x="11887200" y="3420917"/>
            <a:chExt cx="810470" cy="109172"/>
          </a:xfrm>
        </p:grpSpPr>
        <p:sp>
          <p:nvSpPr>
            <p:cNvPr id="9" name="Oval 8">
              <a:extLst>
                <a:ext uri="{FF2B5EF4-FFF2-40B4-BE49-F238E27FC236}">
                  <a16:creationId xmlns:a16="http://schemas.microsoft.com/office/drawing/2014/main" id="{41025C6D-B7EB-E689-CD0D-210BAE994164}"/>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E41F51D2-203A-6A1E-F34C-42E5D9EACA7F}"/>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7E167229-67C8-4F24-4A9F-14B02CAC1C2F}"/>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4" name="Oval 3">
            <a:extLst>
              <a:ext uri="{FF2B5EF4-FFF2-40B4-BE49-F238E27FC236}">
                <a16:creationId xmlns:a16="http://schemas.microsoft.com/office/drawing/2014/main" id="{0665DE5C-2086-1C6D-9060-DC00EB2A354C}"/>
              </a:ext>
              <a:ext uri="{C183D7F6-B498-43B3-948B-1728B52AA6E4}">
                <adec:decorative xmlns:adec="http://schemas.microsoft.com/office/drawing/2017/decorative" val="1"/>
              </a:ext>
            </a:extLst>
          </p:cNvPr>
          <p:cNvSpPr/>
          <p:nvPr/>
        </p:nvSpPr>
        <p:spPr>
          <a:xfrm>
            <a:off x="7280533" y="1269590"/>
            <a:ext cx="3851781" cy="385178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DM Sans 14pt" pitchFamily="2" charset="77"/>
            </a:endParaRPr>
          </a:p>
        </p:txBody>
      </p:sp>
      <p:sp>
        <p:nvSpPr>
          <p:cNvPr id="5" name="TextBox 4">
            <a:extLst>
              <a:ext uri="{FF2B5EF4-FFF2-40B4-BE49-F238E27FC236}">
                <a16:creationId xmlns:a16="http://schemas.microsoft.com/office/drawing/2014/main" id="{7D3E31E6-143A-91FF-8EF7-A70E301D58B7}"/>
              </a:ext>
            </a:extLst>
          </p:cNvPr>
          <p:cNvSpPr txBox="1"/>
          <p:nvPr/>
        </p:nvSpPr>
        <p:spPr>
          <a:xfrm>
            <a:off x="8064499" y="4543019"/>
            <a:ext cx="2286001" cy="738664"/>
          </a:xfrm>
          <a:prstGeom prst="rect">
            <a:avLst/>
          </a:prstGeom>
          <a:noFill/>
        </p:spPr>
        <p:txBody>
          <a:bodyPr wrap="square" lIns="0" tIns="0" rIns="0" bIns="0" rtlCol="0">
            <a:spAutoFit/>
          </a:bodyPr>
          <a:lstStyle/>
          <a:p>
            <a:pPr algn="ctr"/>
            <a:r>
              <a:rPr lang="en-US" sz="4800" b="1" dirty="0">
                <a:solidFill>
                  <a:schemeClr val="accent1"/>
                </a:solidFill>
                <a:latin typeface="DM Sans 14pt" pitchFamily="2" charset="77"/>
              </a:rPr>
              <a:t>$5,000</a:t>
            </a:r>
            <a:endParaRPr lang="en-US" sz="4800" dirty="0">
              <a:solidFill>
                <a:schemeClr val="accent1"/>
              </a:solidFill>
              <a:latin typeface="DM Sans 14pt" pitchFamily="2" charset="77"/>
            </a:endParaRPr>
          </a:p>
        </p:txBody>
      </p:sp>
      <p:sp>
        <p:nvSpPr>
          <p:cNvPr id="6" name="TextBox 5">
            <a:extLst>
              <a:ext uri="{FF2B5EF4-FFF2-40B4-BE49-F238E27FC236}">
                <a16:creationId xmlns:a16="http://schemas.microsoft.com/office/drawing/2014/main" id="{27B06C1A-AECE-E956-4710-0458E8B78408}"/>
              </a:ext>
            </a:extLst>
          </p:cNvPr>
          <p:cNvSpPr txBox="1"/>
          <p:nvPr/>
        </p:nvSpPr>
        <p:spPr>
          <a:xfrm>
            <a:off x="7896718" y="4201208"/>
            <a:ext cx="2619411" cy="369332"/>
          </a:xfrm>
          <a:prstGeom prst="rect">
            <a:avLst/>
          </a:prstGeom>
          <a:noFill/>
        </p:spPr>
        <p:txBody>
          <a:bodyPr wrap="square" lIns="0" tIns="0" rIns="0" bIns="0" rtlCol="0">
            <a:spAutoFit/>
          </a:bodyPr>
          <a:lstStyle/>
          <a:p>
            <a:pPr algn="ctr"/>
            <a:r>
              <a:rPr lang="en-US" sz="2400" b="1" dirty="0">
                <a:solidFill>
                  <a:schemeClr val="accent4"/>
                </a:solidFill>
                <a:latin typeface="DM Sans 14pt" pitchFamily="2" charset="77"/>
              </a:rPr>
              <a:t>Year 1</a:t>
            </a:r>
          </a:p>
        </p:txBody>
      </p:sp>
      <p:pic>
        <p:nvPicPr>
          <p:cNvPr id="14" name="Picture 13" descr="Illustration of a dollar bill with coins">
            <a:extLst>
              <a:ext uri="{FF2B5EF4-FFF2-40B4-BE49-F238E27FC236}">
                <a16:creationId xmlns:a16="http://schemas.microsoft.com/office/drawing/2014/main" id="{48123EE8-3412-CE0F-F530-1212C71845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75843" y="2381053"/>
            <a:ext cx="2711553" cy="1273029"/>
          </a:xfrm>
          <a:prstGeom prst="rect">
            <a:avLst/>
          </a:prstGeom>
        </p:spPr>
      </p:pic>
      <p:sp>
        <p:nvSpPr>
          <p:cNvPr id="7" name="TextBox 6">
            <a:extLst>
              <a:ext uri="{FF2B5EF4-FFF2-40B4-BE49-F238E27FC236}">
                <a16:creationId xmlns:a16="http://schemas.microsoft.com/office/drawing/2014/main" id="{90DC8767-C339-C6E7-CC02-0973EB3B86F1}"/>
              </a:ext>
            </a:extLst>
          </p:cNvPr>
          <p:cNvSpPr txBox="1"/>
          <p:nvPr/>
        </p:nvSpPr>
        <p:spPr>
          <a:xfrm>
            <a:off x="7896718" y="1549139"/>
            <a:ext cx="2619411" cy="369332"/>
          </a:xfrm>
          <a:prstGeom prst="rect">
            <a:avLst/>
          </a:prstGeom>
          <a:noFill/>
        </p:spPr>
        <p:txBody>
          <a:bodyPr wrap="square" lIns="0" tIns="0" rIns="0" bIns="0" rtlCol="0">
            <a:noAutofit/>
          </a:bodyPr>
          <a:lstStyle/>
          <a:p>
            <a:pPr algn="ctr"/>
            <a:r>
              <a:rPr lang="en-US" sz="2400" b="1" dirty="0">
                <a:solidFill>
                  <a:schemeClr val="accent4"/>
                </a:solidFill>
                <a:latin typeface="DM Sans 14pt" pitchFamily="2" charset="77"/>
              </a:rPr>
              <a:t>5% interest rate</a:t>
            </a:r>
          </a:p>
        </p:txBody>
      </p:sp>
      <p:sp>
        <p:nvSpPr>
          <p:cNvPr id="3" name="Content Placeholder 2">
            <a:extLst>
              <a:ext uri="{FF2B5EF4-FFF2-40B4-BE49-F238E27FC236}">
                <a16:creationId xmlns:a16="http://schemas.microsoft.com/office/drawing/2014/main" id="{4C431D71-341B-A602-59A8-11CBF370EC74}"/>
              </a:ext>
            </a:extLst>
          </p:cNvPr>
          <p:cNvSpPr>
            <a:spLocks noGrp="1"/>
          </p:cNvSpPr>
          <p:nvPr>
            <p:ph idx="1"/>
          </p:nvPr>
        </p:nvSpPr>
        <p:spPr>
          <a:xfrm>
            <a:off x="952501" y="1714500"/>
            <a:ext cx="4070912" cy="3719396"/>
          </a:xfrm>
        </p:spPr>
        <p:txBody>
          <a:bodyPr/>
          <a:lstStyle/>
          <a:p>
            <a:pPr marL="0" indent="0">
              <a:spcBef>
                <a:spcPts val="2400"/>
              </a:spcBef>
              <a:buNone/>
            </a:pPr>
            <a:r>
              <a:rPr lang="en-US" dirty="0"/>
              <a:t>Lucas gets a </a:t>
            </a:r>
            <a:r>
              <a:rPr lang="en-US" dirty="0">
                <a:highlight>
                  <a:srgbClr val="DFE96C"/>
                </a:highlight>
              </a:rPr>
              <a:t>$5,000 signing bonus</a:t>
            </a:r>
            <a:r>
              <a:rPr lang="en-US" dirty="0"/>
              <a:t> at his new job, and he decides to save that money as an emergency fund for the next few years.</a:t>
            </a:r>
          </a:p>
          <a:p>
            <a:pPr marL="0" indent="0">
              <a:spcBef>
                <a:spcPts val="2400"/>
              </a:spcBef>
              <a:buNone/>
            </a:pPr>
            <a:r>
              <a:rPr lang="en-US" dirty="0"/>
              <a:t>He puts the money in a high-yield savings account with a </a:t>
            </a:r>
            <a:r>
              <a:rPr lang="en-US" dirty="0">
                <a:highlight>
                  <a:srgbClr val="DFE96C"/>
                </a:highlight>
              </a:rPr>
              <a:t>5% interest rate</a:t>
            </a:r>
            <a:r>
              <a:rPr lang="en-US" dirty="0"/>
              <a:t>.</a:t>
            </a:r>
          </a:p>
          <a:p>
            <a:pPr marL="0" indent="0">
              <a:spcBef>
                <a:spcPts val="2400"/>
              </a:spcBef>
              <a:buNone/>
            </a:pPr>
            <a:endParaRPr lang="en-US" dirty="0"/>
          </a:p>
        </p:txBody>
      </p:sp>
      <p:sp>
        <p:nvSpPr>
          <p:cNvPr id="2" name="Title 1">
            <a:extLst>
              <a:ext uri="{FF2B5EF4-FFF2-40B4-BE49-F238E27FC236}">
                <a16:creationId xmlns:a16="http://schemas.microsoft.com/office/drawing/2014/main" id="{F419315D-B4A4-6AF3-79DD-0CD8A44D947D}"/>
              </a:ext>
            </a:extLst>
          </p:cNvPr>
          <p:cNvSpPr>
            <a:spLocks noGrp="1"/>
          </p:cNvSpPr>
          <p:nvPr>
            <p:ph type="title"/>
          </p:nvPr>
        </p:nvSpPr>
        <p:spPr/>
        <p:txBody>
          <a:bodyPr/>
          <a:lstStyle/>
          <a:p>
            <a:r>
              <a:rPr lang="en-US" dirty="0"/>
              <a:t>How compounding works</a:t>
            </a:r>
          </a:p>
        </p:txBody>
      </p:sp>
    </p:spTree>
    <p:extLst>
      <p:ext uri="{BB962C8B-B14F-4D97-AF65-F5344CB8AC3E}">
        <p14:creationId xmlns:p14="http://schemas.microsoft.com/office/powerpoint/2010/main" val="1751902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teen talking to parents in front of a computer&#10;">
            <a:extLst>
              <a:ext uri="{FF2B5EF4-FFF2-40B4-BE49-F238E27FC236}">
                <a16:creationId xmlns:a16="http://schemas.microsoft.com/office/drawing/2014/main" id="{AB7C1A54-1001-2287-6B71-6D81F76D2C09}"/>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a:xfrm>
            <a:off x="7071360" y="2398395"/>
            <a:ext cx="3475038" cy="3474085"/>
          </a:xfrm>
        </p:spPr>
      </p:pic>
      <p:sp>
        <p:nvSpPr>
          <p:cNvPr id="4" name="Content Placeholder 3">
            <a:extLst>
              <a:ext uri="{FF2B5EF4-FFF2-40B4-BE49-F238E27FC236}">
                <a16:creationId xmlns:a16="http://schemas.microsoft.com/office/drawing/2014/main" id="{07FA23BC-FE15-18B9-8FB8-EEF2521419AE}"/>
              </a:ext>
            </a:extLst>
          </p:cNvPr>
          <p:cNvSpPr>
            <a:spLocks noGrp="1"/>
          </p:cNvSpPr>
          <p:nvPr>
            <p:ph idx="12"/>
          </p:nvPr>
        </p:nvSpPr>
        <p:spPr>
          <a:xfrm>
            <a:off x="952500" y="2055137"/>
            <a:ext cx="5618988" cy="4121825"/>
          </a:xfrm>
        </p:spPr>
        <p:txBody>
          <a:bodyPr/>
          <a:lstStyle/>
          <a:p>
            <a:pPr>
              <a:spcBef>
                <a:spcPts val="2400"/>
              </a:spcBef>
            </a:pPr>
            <a:r>
              <a:rPr lang="en-US" dirty="0"/>
              <a:t>Do you know how much money you </a:t>
            </a:r>
            <a:r>
              <a:rPr lang="en-US" dirty="0">
                <a:highlight>
                  <a:srgbClr val="DFE96C"/>
                </a:highlight>
              </a:rPr>
              <a:t>saved</a:t>
            </a:r>
            <a:r>
              <a:rPr lang="en-US" dirty="0"/>
              <a:t> last month?</a:t>
            </a:r>
          </a:p>
          <a:p>
            <a:pPr>
              <a:spcBef>
                <a:spcPts val="2400"/>
              </a:spcBef>
            </a:pPr>
            <a:r>
              <a:rPr lang="en-US" dirty="0"/>
              <a:t>What about how much you </a:t>
            </a:r>
            <a:r>
              <a:rPr lang="en-US" dirty="0">
                <a:highlight>
                  <a:srgbClr val="DFE96C"/>
                </a:highlight>
              </a:rPr>
              <a:t>spent</a:t>
            </a:r>
            <a:r>
              <a:rPr lang="en-US" dirty="0"/>
              <a:t>?</a:t>
            </a:r>
          </a:p>
          <a:p>
            <a:pPr>
              <a:spcBef>
                <a:spcPts val="2400"/>
              </a:spcBef>
            </a:pPr>
            <a:endParaRPr lang="en-US" dirty="0"/>
          </a:p>
          <a:p>
            <a:pPr>
              <a:spcBef>
                <a:spcPts val="2400"/>
              </a:spcBef>
            </a:pPr>
            <a:endParaRPr lang="en-US" dirty="0"/>
          </a:p>
        </p:txBody>
      </p:sp>
      <p:sp>
        <p:nvSpPr>
          <p:cNvPr id="2" name="Title 1">
            <a:extLst>
              <a:ext uri="{FF2B5EF4-FFF2-40B4-BE49-F238E27FC236}">
                <a16:creationId xmlns:a16="http://schemas.microsoft.com/office/drawing/2014/main" id="{95344B3C-7EF2-6846-32DD-51C99CBE33A9}"/>
              </a:ext>
            </a:extLst>
          </p:cNvPr>
          <p:cNvSpPr>
            <a:spLocks noGrp="1"/>
          </p:cNvSpPr>
          <p:nvPr>
            <p:ph type="title"/>
          </p:nvPr>
        </p:nvSpPr>
        <p:spPr>
          <a:xfrm>
            <a:off x="571500" y="571500"/>
            <a:ext cx="4996381" cy="1248247"/>
          </a:xfrm>
        </p:spPr>
        <p:txBody>
          <a:bodyPr/>
          <a:lstStyle/>
          <a:p>
            <a:r>
              <a:rPr lang="en-US" dirty="0"/>
              <a:t>Let’s talk about your money</a:t>
            </a:r>
          </a:p>
        </p:txBody>
      </p:sp>
    </p:spTree>
    <p:extLst>
      <p:ext uri="{BB962C8B-B14F-4D97-AF65-F5344CB8AC3E}">
        <p14:creationId xmlns:p14="http://schemas.microsoft.com/office/powerpoint/2010/main" val="32711528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5EB6B-80DE-6BFB-83FD-FB42F58A0475}"/>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BC48274A-A1A8-0D88-3742-D4D8D96FCCB7}"/>
              </a:ext>
              <a:ext uri="{C183D7F6-B498-43B3-948B-1728B52AA6E4}">
                <adec:decorative xmlns:adec="http://schemas.microsoft.com/office/drawing/2017/decorative" val="1"/>
              </a:ext>
            </a:extLst>
          </p:cNvPr>
          <p:cNvGrpSpPr/>
          <p:nvPr/>
        </p:nvGrpSpPr>
        <p:grpSpPr>
          <a:xfrm rot="5400000">
            <a:off x="8809796" y="5784545"/>
            <a:ext cx="810470" cy="109172"/>
            <a:chOff x="11887200" y="3420917"/>
            <a:chExt cx="810470" cy="109172"/>
          </a:xfrm>
        </p:grpSpPr>
        <p:sp>
          <p:nvSpPr>
            <p:cNvPr id="9" name="Oval 8">
              <a:extLst>
                <a:ext uri="{FF2B5EF4-FFF2-40B4-BE49-F238E27FC236}">
                  <a16:creationId xmlns:a16="http://schemas.microsoft.com/office/drawing/2014/main" id="{3E62D036-C430-60B5-24EF-133C8AD050BD}"/>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4031D6CF-D0F7-7265-3DB8-3305F454755B}"/>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CA54226F-9BF7-432B-F352-F344B5FE4C86}"/>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4" name="Oval 3">
            <a:extLst>
              <a:ext uri="{FF2B5EF4-FFF2-40B4-BE49-F238E27FC236}">
                <a16:creationId xmlns:a16="http://schemas.microsoft.com/office/drawing/2014/main" id="{95DDEFA6-E97C-F237-3970-1F6A98F82EDA}"/>
              </a:ext>
              <a:ext uri="{C183D7F6-B498-43B3-948B-1728B52AA6E4}">
                <adec:decorative xmlns:adec="http://schemas.microsoft.com/office/drawing/2017/decorative" val="1"/>
              </a:ext>
            </a:extLst>
          </p:cNvPr>
          <p:cNvSpPr/>
          <p:nvPr/>
        </p:nvSpPr>
        <p:spPr>
          <a:xfrm>
            <a:off x="7280533" y="1269590"/>
            <a:ext cx="3851781" cy="385178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DM Sans 14pt" pitchFamily="2" charset="77"/>
            </a:endParaRPr>
          </a:p>
        </p:txBody>
      </p:sp>
      <p:sp>
        <p:nvSpPr>
          <p:cNvPr id="5" name="TextBox 4">
            <a:extLst>
              <a:ext uri="{FF2B5EF4-FFF2-40B4-BE49-F238E27FC236}">
                <a16:creationId xmlns:a16="http://schemas.microsoft.com/office/drawing/2014/main" id="{3F47D9B7-8E46-7EF6-9747-0A9DA1025E11}"/>
              </a:ext>
            </a:extLst>
          </p:cNvPr>
          <p:cNvSpPr txBox="1"/>
          <p:nvPr/>
        </p:nvSpPr>
        <p:spPr>
          <a:xfrm>
            <a:off x="7813141" y="4543019"/>
            <a:ext cx="2770360" cy="738664"/>
          </a:xfrm>
          <a:prstGeom prst="rect">
            <a:avLst/>
          </a:prstGeom>
          <a:noFill/>
        </p:spPr>
        <p:txBody>
          <a:bodyPr wrap="square" lIns="0" tIns="0" rIns="0" bIns="0" rtlCol="0">
            <a:spAutoFit/>
          </a:bodyPr>
          <a:lstStyle/>
          <a:p>
            <a:pPr algn="ctr"/>
            <a:r>
              <a:rPr lang="en-US" sz="4800" b="1" dirty="0">
                <a:solidFill>
                  <a:srgbClr val="335B6F"/>
                </a:solidFill>
                <a:latin typeface="DM Sans 14pt" pitchFamily="2" charset="77"/>
              </a:rPr>
              <a:t>$6,381</a:t>
            </a:r>
            <a:endParaRPr lang="en-US" sz="4800" dirty="0"/>
          </a:p>
        </p:txBody>
      </p:sp>
      <p:sp>
        <p:nvSpPr>
          <p:cNvPr id="6" name="TextBox 5">
            <a:extLst>
              <a:ext uri="{FF2B5EF4-FFF2-40B4-BE49-F238E27FC236}">
                <a16:creationId xmlns:a16="http://schemas.microsoft.com/office/drawing/2014/main" id="{5DE00558-5064-3560-191E-84E77ABFBAD7}"/>
              </a:ext>
            </a:extLst>
          </p:cNvPr>
          <p:cNvSpPr txBox="1"/>
          <p:nvPr/>
        </p:nvSpPr>
        <p:spPr>
          <a:xfrm>
            <a:off x="7896718" y="4201208"/>
            <a:ext cx="2619411" cy="369332"/>
          </a:xfrm>
          <a:prstGeom prst="rect">
            <a:avLst/>
          </a:prstGeom>
          <a:noFill/>
        </p:spPr>
        <p:txBody>
          <a:bodyPr wrap="square" lIns="0" tIns="0" rIns="0" bIns="0" rtlCol="0">
            <a:spAutoFit/>
          </a:bodyPr>
          <a:lstStyle/>
          <a:p>
            <a:pPr algn="ctr"/>
            <a:r>
              <a:rPr lang="en-US" sz="2400" b="1" dirty="0">
                <a:solidFill>
                  <a:schemeClr val="accent4"/>
                </a:solidFill>
                <a:latin typeface="DM Sans 14pt" pitchFamily="2" charset="77"/>
              </a:rPr>
              <a:t>Year 5</a:t>
            </a:r>
          </a:p>
        </p:txBody>
      </p:sp>
      <p:pic>
        <p:nvPicPr>
          <p:cNvPr id="15" name="Picture 14" descr="Illustration of a dollar bill and stack of dollars with coins">
            <a:extLst>
              <a:ext uri="{FF2B5EF4-FFF2-40B4-BE49-F238E27FC236}">
                <a16:creationId xmlns:a16="http://schemas.microsoft.com/office/drawing/2014/main" id="{4CB54E06-9548-F8AB-D0C7-66BE5B98A02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58855" y="2193282"/>
            <a:ext cx="3411716" cy="1648571"/>
          </a:xfrm>
          <a:prstGeom prst="rect">
            <a:avLst/>
          </a:prstGeom>
        </p:spPr>
      </p:pic>
      <p:sp>
        <p:nvSpPr>
          <p:cNvPr id="7" name="TextBox 6">
            <a:extLst>
              <a:ext uri="{FF2B5EF4-FFF2-40B4-BE49-F238E27FC236}">
                <a16:creationId xmlns:a16="http://schemas.microsoft.com/office/drawing/2014/main" id="{D88EA590-6D6D-699C-8833-0CD7E0FF0B8C}"/>
              </a:ext>
            </a:extLst>
          </p:cNvPr>
          <p:cNvSpPr txBox="1"/>
          <p:nvPr/>
        </p:nvSpPr>
        <p:spPr>
          <a:xfrm>
            <a:off x="7896718" y="1549139"/>
            <a:ext cx="2619411" cy="369332"/>
          </a:xfrm>
          <a:prstGeom prst="rect">
            <a:avLst/>
          </a:prstGeom>
          <a:noFill/>
        </p:spPr>
        <p:txBody>
          <a:bodyPr wrap="square" lIns="0" tIns="0" rIns="0" bIns="0" rtlCol="0">
            <a:noAutofit/>
          </a:bodyPr>
          <a:lstStyle/>
          <a:p>
            <a:pPr algn="ctr"/>
            <a:r>
              <a:rPr lang="en-US" sz="2400" b="1" dirty="0">
                <a:solidFill>
                  <a:schemeClr val="accent4"/>
                </a:solidFill>
                <a:latin typeface="DM Sans 14pt" pitchFamily="2" charset="77"/>
              </a:rPr>
              <a:t>5% interest rate</a:t>
            </a:r>
          </a:p>
        </p:txBody>
      </p:sp>
      <p:grpSp>
        <p:nvGrpSpPr>
          <p:cNvPr id="16" name="Group 15">
            <a:extLst>
              <a:ext uri="{FF2B5EF4-FFF2-40B4-BE49-F238E27FC236}">
                <a16:creationId xmlns:a16="http://schemas.microsoft.com/office/drawing/2014/main" id="{D2D48673-07E7-3447-A58D-7719AAF7E7A3}"/>
              </a:ext>
              <a:ext uri="{C183D7F6-B498-43B3-948B-1728B52AA6E4}">
                <adec:decorative xmlns:adec="http://schemas.microsoft.com/office/drawing/2017/decorative" val="1"/>
              </a:ext>
            </a:extLst>
          </p:cNvPr>
          <p:cNvGrpSpPr/>
          <p:nvPr/>
        </p:nvGrpSpPr>
        <p:grpSpPr>
          <a:xfrm rot="5400000">
            <a:off x="8809796" y="524608"/>
            <a:ext cx="810470" cy="109172"/>
            <a:chOff x="11887200" y="3420917"/>
            <a:chExt cx="810470" cy="109172"/>
          </a:xfrm>
        </p:grpSpPr>
        <p:sp>
          <p:nvSpPr>
            <p:cNvPr id="17" name="Oval 16">
              <a:extLst>
                <a:ext uri="{FF2B5EF4-FFF2-40B4-BE49-F238E27FC236}">
                  <a16:creationId xmlns:a16="http://schemas.microsoft.com/office/drawing/2014/main" id="{906F3100-B3EF-1C14-1220-3F7BD8F21DCB}"/>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73789FF3-30C3-8312-A42B-565F1C558C60}"/>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EAC7E210-2168-1F1E-19CF-5F03C6D44C00}"/>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E2695265-1FBE-F109-1931-6F7F594215A5}"/>
              </a:ext>
            </a:extLst>
          </p:cNvPr>
          <p:cNvSpPr>
            <a:spLocks noGrp="1"/>
          </p:cNvSpPr>
          <p:nvPr>
            <p:ph idx="1"/>
          </p:nvPr>
        </p:nvSpPr>
        <p:spPr>
          <a:xfrm>
            <a:off x="952500" y="1714500"/>
            <a:ext cx="4769290" cy="1809286"/>
          </a:xfrm>
        </p:spPr>
        <p:txBody>
          <a:bodyPr/>
          <a:lstStyle/>
          <a:p>
            <a:pPr marL="0" indent="0">
              <a:spcBef>
                <a:spcPts val="2400"/>
              </a:spcBef>
              <a:buNone/>
            </a:pPr>
            <a:r>
              <a:rPr lang="en-US" dirty="0"/>
              <a:t>Interest is basically </a:t>
            </a:r>
            <a:r>
              <a:rPr lang="en-US" dirty="0">
                <a:highlight>
                  <a:srgbClr val="DFE96C"/>
                </a:highlight>
              </a:rPr>
              <a:t>money that the bank pays you</a:t>
            </a:r>
            <a:r>
              <a:rPr lang="en-US" dirty="0"/>
              <a:t> for saving your money with them.</a:t>
            </a:r>
          </a:p>
          <a:p>
            <a:pPr marL="0" indent="0">
              <a:spcBef>
                <a:spcPts val="2400"/>
              </a:spcBef>
              <a:buNone/>
            </a:pPr>
            <a:r>
              <a:rPr lang="en-US" dirty="0"/>
              <a:t>Lucas earns an interest payment each month, plus all the interest he’s previously earned is also earning interest. That’s </a:t>
            </a:r>
            <a:r>
              <a:rPr lang="en-US" dirty="0">
                <a:highlight>
                  <a:srgbClr val="DFE96C"/>
                </a:highlight>
              </a:rPr>
              <a:t>compound interest</a:t>
            </a:r>
            <a:r>
              <a:rPr lang="en-US" dirty="0"/>
              <a:t>.</a:t>
            </a:r>
          </a:p>
          <a:p>
            <a:pPr marL="0" indent="0">
              <a:spcBef>
                <a:spcPts val="2400"/>
              </a:spcBef>
              <a:buNone/>
            </a:pPr>
            <a:endParaRPr lang="en-US" dirty="0"/>
          </a:p>
        </p:txBody>
      </p:sp>
      <p:sp>
        <p:nvSpPr>
          <p:cNvPr id="2" name="Title 1">
            <a:extLst>
              <a:ext uri="{FF2B5EF4-FFF2-40B4-BE49-F238E27FC236}">
                <a16:creationId xmlns:a16="http://schemas.microsoft.com/office/drawing/2014/main" id="{27F53C67-FF2F-12FC-5985-CB8A218B5186}"/>
              </a:ext>
            </a:extLst>
          </p:cNvPr>
          <p:cNvSpPr>
            <a:spLocks noGrp="1"/>
          </p:cNvSpPr>
          <p:nvPr>
            <p:ph type="title"/>
          </p:nvPr>
        </p:nvSpPr>
        <p:spPr/>
        <p:txBody>
          <a:bodyPr/>
          <a:lstStyle/>
          <a:p>
            <a:r>
              <a:rPr lang="en-US" dirty="0"/>
              <a:t>How compounding works</a:t>
            </a:r>
          </a:p>
        </p:txBody>
      </p:sp>
    </p:spTree>
    <p:extLst>
      <p:ext uri="{BB962C8B-B14F-4D97-AF65-F5344CB8AC3E}">
        <p14:creationId xmlns:p14="http://schemas.microsoft.com/office/powerpoint/2010/main" val="293332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EDA29-A02D-1B10-B25C-0F83F67857C5}"/>
            </a:ext>
          </a:extLst>
        </p:cNvPr>
        <p:cNvGrpSpPr/>
        <p:nvPr/>
      </p:nvGrpSpPr>
      <p:grpSpPr>
        <a:xfrm>
          <a:off x="0" y="0"/>
          <a:ext cx="0" cy="0"/>
          <a:chOff x="0" y="0"/>
          <a:chExt cx="0" cy="0"/>
        </a:xfrm>
      </p:grpSpPr>
      <p:sp>
        <p:nvSpPr>
          <p:cNvPr id="4" name="Oval 3">
            <a:extLst>
              <a:ext uri="{FF2B5EF4-FFF2-40B4-BE49-F238E27FC236}">
                <a16:creationId xmlns:a16="http://schemas.microsoft.com/office/drawing/2014/main" id="{7A0B8A4B-593C-4374-1573-DDEE0D0838C9}"/>
              </a:ext>
              <a:ext uri="{C183D7F6-B498-43B3-948B-1728B52AA6E4}">
                <adec:decorative xmlns:adec="http://schemas.microsoft.com/office/drawing/2017/decorative" val="1"/>
              </a:ext>
            </a:extLst>
          </p:cNvPr>
          <p:cNvSpPr/>
          <p:nvPr/>
        </p:nvSpPr>
        <p:spPr>
          <a:xfrm>
            <a:off x="7280533" y="1269590"/>
            <a:ext cx="3851781" cy="385178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DM Sans 14pt" pitchFamily="2" charset="77"/>
            </a:endParaRPr>
          </a:p>
        </p:txBody>
      </p:sp>
      <p:sp>
        <p:nvSpPr>
          <p:cNvPr id="12" name="TextBox 11">
            <a:extLst>
              <a:ext uri="{FF2B5EF4-FFF2-40B4-BE49-F238E27FC236}">
                <a16:creationId xmlns:a16="http://schemas.microsoft.com/office/drawing/2014/main" id="{CE151FC7-2B46-3E2A-5245-9CE86851B57C}"/>
              </a:ext>
            </a:extLst>
          </p:cNvPr>
          <p:cNvSpPr txBox="1"/>
          <p:nvPr/>
        </p:nvSpPr>
        <p:spPr>
          <a:xfrm>
            <a:off x="7292480" y="5325823"/>
            <a:ext cx="3954274" cy="369332"/>
          </a:xfrm>
          <a:prstGeom prst="rect">
            <a:avLst/>
          </a:prstGeom>
          <a:noFill/>
        </p:spPr>
        <p:txBody>
          <a:bodyPr wrap="square" lIns="0" tIns="0" rIns="0" bIns="0" rtlCol="0">
            <a:spAutoFit/>
          </a:bodyPr>
          <a:lstStyle/>
          <a:p>
            <a:pPr algn="ctr"/>
            <a:r>
              <a:rPr lang="en-US" sz="2400" b="1" dirty="0">
                <a:solidFill>
                  <a:srgbClr val="0E8789"/>
                </a:solidFill>
                <a:latin typeface="DM Sans 14pt" pitchFamily="2" charset="77"/>
              </a:rPr>
              <a:t>$2,387 interest earned</a:t>
            </a:r>
          </a:p>
        </p:txBody>
      </p:sp>
      <p:sp>
        <p:nvSpPr>
          <p:cNvPr id="5" name="TextBox 4">
            <a:extLst>
              <a:ext uri="{FF2B5EF4-FFF2-40B4-BE49-F238E27FC236}">
                <a16:creationId xmlns:a16="http://schemas.microsoft.com/office/drawing/2014/main" id="{59A5D085-C17C-C2AA-5A42-C96FD5D7E0EB}"/>
              </a:ext>
            </a:extLst>
          </p:cNvPr>
          <p:cNvSpPr txBox="1"/>
          <p:nvPr/>
        </p:nvSpPr>
        <p:spPr>
          <a:xfrm>
            <a:off x="7799212" y="4543019"/>
            <a:ext cx="2831637" cy="738664"/>
          </a:xfrm>
          <a:prstGeom prst="rect">
            <a:avLst/>
          </a:prstGeom>
          <a:noFill/>
        </p:spPr>
        <p:txBody>
          <a:bodyPr wrap="square" lIns="0" tIns="0" rIns="0" bIns="0" rtlCol="0">
            <a:spAutoFit/>
          </a:bodyPr>
          <a:lstStyle/>
          <a:p>
            <a:pPr algn="ctr"/>
            <a:r>
              <a:rPr lang="en-US" sz="4800" b="1" dirty="0">
                <a:solidFill>
                  <a:srgbClr val="335B6F"/>
                </a:solidFill>
                <a:latin typeface="DM Sans 14pt" pitchFamily="2" charset="77"/>
              </a:rPr>
              <a:t>$8,144.47</a:t>
            </a:r>
            <a:endParaRPr lang="en-US" sz="4800" dirty="0"/>
          </a:p>
        </p:txBody>
      </p:sp>
      <p:sp>
        <p:nvSpPr>
          <p:cNvPr id="6" name="TextBox 5">
            <a:extLst>
              <a:ext uri="{FF2B5EF4-FFF2-40B4-BE49-F238E27FC236}">
                <a16:creationId xmlns:a16="http://schemas.microsoft.com/office/drawing/2014/main" id="{A760CF6E-7C25-68EE-3549-332C52A49A9B}"/>
              </a:ext>
            </a:extLst>
          </p:cNvPr>
          <p:cNvSpPr txBox="1"/>
          <p:nvPr/>
        </p:nvSpPr>
        <p:spPr>
          <a:xfrm>
            <a:off x="7896718" y="4201208"/>
            <a:ext cx="2619411" cy="369332"/>
          </a:xfrm>
          <a:prstGeom prst="rect">
            <a:avLst/>
          </a:prstGeom>
          <a:noFill/>
        </p:spPr>
        <p:txBody>
          <a:bodyPr wrap="square" lIns="0" tIns="0" rIns="0" bIns="0" rtlCol="0">
            <a:spAutoFit/>
          </a:bodyPr>
          <a:lstStyle/>
          <a:p>
            <a:pPr algn="ctr"/>
            <a:r>
              <a:rPr lang="en-US" sz="2400" b="1" dirty="0">
                <a:solidFill>
                  <a:schemeClr val="accent4"/>
                </a:solidFill>
                <a:latin typeface="DM Sans 14pt" pitchFamily="2" charset="77"/>
              </a:rPr>
              <a:t>Year 10</a:t>
            </a:r>
          </a:p>
        </p:txBody>
      </p:sp>
      <p:pic>
        <p:nvPicPr>
          <p:cNvPr id="16" name="Picture 15" descr="Illustration of a stack of dollars with coins">
            <a:extLst>
              <a:ext uri="{FF2B5EF4-FFF2-40B4-BE49-F238E27FC236}">
                <a16:creationId xmlns:a16="http://schemas.microsoft.com/office/drawing/2014/main" id="{DEC0F5AF-CF0C-AA03-C51A-C3FA6E8701E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14347" y="1921183"/>
            <a:ext cx="3589941" cy="2215070"/>
          </a:xfrm>
          <a:prstGeom prst="rect">
            <a:avLst/>
          </a:prstGeom>
        </p:spPr>
      </p:pic>
      <p:sp>
        <p:nvSpPr>
          <p:cNvPr id="7" name="TextBox 6">
            <a:extLst>
              <a:ext uri="{FF2B5EF4-FFF2-40B4-BE49-F238E27FC236}">
                <a16:creationId xmlns:a16="http://schemas.microsoft.com/office/drawing/2014/main" id="{A282F6ED-085D-7394-7D38-6C67BD737532}"/>
              </a:ext>
            </a:extLst>
          </p:cNvPr>
          <p:cNvSpPr txBox="1"/>
          <p:nvPr/>
        </p:nvSpPr>
        <p:spPr>
          <a:xfrm>
            <a:off x="7896718" y="1549139"/>
            <a:ext cx="2619411" cy="369332"/>
          </a:xfrm>
          <a:prstGeom prst="rect">
            <a:avLst/>
          </a:prstGeom>
          <a:noFill/>
        </p:spPr>
        <p:txBody>
          <a:bodyPr wrap="square" lIns="0" tIns="0" rIns="0" bIns="0" rtlCol="0">
            <a:noAutofit/>
          </a:bodyPr>
          <a:lstStyle/>
          <a:p>
            <a:pPr algn="ctr"/>
            <a:r>
              <a:rPr lang="en-US" sz="2400" b="1" dirty="0">
                <a:solidFill>
                  <a:schemeClr val="accent4"/>
                </a:solidFill>
                <a:latin typeface="DM Sans 14pt" pitchFamily="2" charset="77"/>
              </a:rPr>
              <a:t>5% interest rate</a:t>
            </a:r>
          </a:p>
        </p:txBody>
      </p:sp>
      <p:grpSp>
        <p:nvGrpSpPr>
          <p:cNvPr id="17" name="Group 16">
            <a:extLst>
              <a:ext uri="{FF2B5EF4-FFF2-40B4-BE49-F238E27FC236}">
                <a16:creationId xmlns:a16="http://schemas.microsoft.com/office/drawing/2014/main" id="{CEF139F0-7451-5F28-64E1-D789DC1E690B}"/>
              </a:ext>
              <a:ext uri="{C183D7F6-B498-43B3-948B-1728B52AA6E4}">
                <adec:decorative xmlns:adec="http://schemas.microsoft.com/office/drawing/2017/decorative" val="1"/>
              </a:ext>
            </a:extLst>
          </p:cNvPr>
          <p:cNvGrpSpPr/>
          <p:nvPr/>
        </p:nvGrpSpPr>
        <p:grpSpPr>
          <a:xfrm rot="5400000">
            <a:off x="8809796" y="516914"/>
            <a:ext cx="810470" cy="109172"/>
            <a:chOff x="11887200" y="3420917"/>
            <a:chExt cx="810470" cy="109172"/>
          </a:xfrm>
        </p:grpSpPr>
        <p:sp>
          <p:nvSpPr>
            <p:cNvPr id="18" name="Oval 17">
              <a:extLst>
                <a:ext uri="{FF2B5EF4-FFF2-40B4-BE49-F238E27FC236}">
                  <a16:creationId xmlns:a16="http://schemas.microsoft.com/office/drawing/2014/main" id="{952D984D-B44D-BAA6-C06D-B7673B88DB64}"/>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C64F0623-ED6E-1203-6273-717EBDB5546B}"/>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0" name="Oval 19">
              <a:extLst>
                <a:ext uri="{FF2B5EF4-FFF2-40B4-BE49-F238E27FC236}">
                  <a16:creationId xmlns:a16="http://schemas.microsoft.com/office/drawing/2014/main" id="{0A0D17FF-FE5D-B2E5-6182-232542417957}"/>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41F62295-F992-6C57-0C1B-F32AFB948B36}"/>
              </a:ext>
            </a:extLst>
          </p:cNvPr>
          <p:cNvSpPr>
            <a:spLocks noGrp="1"/>
          </p:cNvSpPr>
          <p:nvPr>
            <p:ph idx="1"/>
          </p:nvPr>
        </p:nvSpPr>
        <p:spPr>
          <a:xfrm>
            <a:off x="952501" y="1714500"/>
            <a:ext cx="3958968" cy="3156264"/>
          </a:xfrm>
        </p:spPr>
        <p:txBody>
          <a:bodyPr/>
          <a:lstStyle/>
          <a:p>
            <a:pPr marL="0" indent="0">
              <a:buNone/>
            </a:pPr>
            <a:r>
              <a:rPr lang="en-US" dirty="0"/>
              <a:t>Over the next 10 years, Lucas’ $5,000 turns into over </a:t>
            </a:r>
            <a:r>
              <a:rPr lang="en-US" dirty="0">
                <a:highlight>
                  <a:srgbClr val="DFE96C"/>
                </a:highlight>
              </a:rPr>
              <a:t>$8,000</a:t>
            </a:r>
            <a:r>
              <a:rPr lang="en-US" dirty="0"/>
              <a:t> thanks to those interest payments — without his adding a penny more.</a:t>
            </a:r>
          </a:p>
          <a:p>
            <a:pPr marL="0" indent="0">
              <a:buNone/>
            </a:pPr>
            <a:endParaRPr lang="en-US" dirty="0"/>
          </a:p>
          <a:p>
            <a:pPr marL="0" indent="0">
              <a:buNone/>
            </a:pPr>
            <a:endParaRPr lang="en-US" dirty="0"/>
          </a:p>
        </p:txBody>
      </p:sp>
      <p:sp>
        <p:nvSpPr>
          <p:cNvPr id="2" name="Title 1">
            <a:extLst>
              <a:ext uri="{FF2B5EF4-FFF2-40B4-BE49-F238E27FC236}">
                <a16:creationId xmlns:a16="http://schemas.microsoft.com/office/drawing/2014/main" id="{59D8EBA7-DF83-90B3-BF34-32F197A6021A}"/>
              </a:ext>
            </a:extLst>
          </p:cNvPr>
          <p:cNvSpPr>
            <a:spLocks noGrp="1"/>
          </p:cNvSpPr>
          <p:nvPr>
            <p:ph type="title"/>
          </p:nvPr>
        </p:nvSpPr>
        <p:spPr/>
        <p:txBody>
          <a:bodyPr/>
          <a:lstStyle/>
          <a:p>
            <a:r>
              <a:rPr lang="en-US" dirty="0"/>
              <a:t>How compounding works</a:t>
            </a:r>
          </a:p>
        </p:txBody>
      </p:sp>
    </p:spTree>
    <p:extLst>
      <p:ext uri="{BB962C8B-B14F-4D97-AF65-F5344CB8AC3E}">
        <p14:creationId xmlns:p14="http://schemas.microsoft.com/office/powerpoint/2010/main" val="196533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 grpId="0"/>
      <p:bldP spid="6" grpId="0"/>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D37B24-ADD9-550A-EE39-C6E393D003B0}"/>
              </a:ext>
            </a:extLst>
          </p:cNvPr>
          <p:cNvSpPr>
            <a:spLocks noGrp="1"/>
          </p:cNvSpPr>
          <p:nvPr>
            <p:ph type="body" sz="quarter" idx="11"/>
          </p:nvPr>
        </p:nvSpPr>
        <p:spPr>
          <a:xfrm>
            <a:off x="1516284" y="4560849"/>
            <a:ext cx="9155574" cy="1336368"/>
          </a:xfrm>
        </p:spPr>
        <p:txBody>
          <a:bodyPr/>
          <a:lstStyle/>
          <a:p>
            <a:r>
              <a:rPr lang="en-US" dirty="0">
                <a:highlight>
                  <a:srgbClr val="DFE96C"/>
                </a:highlight>
              </a:rPr>
              <a:t>Reach goals</a:t>
            </a:r>
            <a:r>
              <a:rPr lang="en-US" dirty="0"/>
              <a:t>, keep you from spending too much, help you </a:t>
            </a:r>
            <a:r>
              <a:rPr lang="en-US" dirty="0">
                <a:highlight>
                  <a:srgbClr val="DFE96C"/>
                </a:highlight>
              </a:rPr>
              <a:t>save</a:t>
            </a:r>
            <a:r>
              <a:rPr lang="en-US" dirty="0"/>
              <a:t>,</a:t>
            </a:r>
            <a:br>
              <a:rPr lang="en-US" dirty="0"/>
            </a:br>
            <a:r>
              <a:rPr lang="en-US" dirty="0"/>
              <a:t>or help you </a:t>
            </a:r>
            <a:r>
              <a:rPr lang="en-US" dirty="0">
                <a:highlight>
                  <a:srgbClr val="DFE96C"/>
                </a:highlight>
              </a:rPr>
              <a:t>prepare</a:t>
            </a:r>
            <a:r>
              <a:rPr lang="en-US" dirty="0"/>
              <a:t> for emergencies</a:t>
            </a:r>
          </a:p>
        </p:txBody>
      </p:sp>
      <p:sp>
        <p:nvSpPr>
          <p:cNvPr id="3" name="Content Placeholder 2">
            <a:extLst>
              <a:ext uri="{FF2B5EF4-FFF2-40B4-BE49-F238E27FC236}">
                <a16:creationId xmlns:a16="http://schemas.microsoft.com/office/drawing/2014/main" id="{B021CEF7-F6EE-FBB0-4358-E14C9456A15C}"/>
              </a:ext>
            </a:extLst>
          </p:cNvPr>
          <p:cNvSpPr>
            <a:spLocks noGrp="1"/>
          </p:cNvSpPr>
          <p:nvPr>
            <p:ph idx="1"/>
          </p:nvPr>
        </p:nvSpPr>
        <p:spPr/>
        <p:txBody>
          <a:bodyPr/>
          <a:lstStyle/>
          <a:p>
            <a:r>
              <a:rPr lang="en-US" b="1" dirty="0"/>
              <a:t>Question:</a:t>
            </a:r>
          </a:p>
          <a:p>
            <a:r>
              <a:rPr lang="en-US" dirty="0"/>
              <a:t>What’s one thing a budget can help you do?</a:t>
            </a:r>
          </a:p>
        </p:txBody>
      </p:sp>
      <p:sp>
        <p:nvSpPr>
          <p:cNvPr id="2" name="Title 1">
            <a:extLst>
              <a:ext uri="{FF2B5EF4-FFF2-40B4-BE49-F238E27FC236}">
                <a16:creationId xmlns:a16="http://schemas.microsoft.com/office/drawing/2014/main" id="{A5341A59-C9F0-DC45-859A-91BE26D94196}"/>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1298353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122E7-20FD-D0CC-BD1A-2CB2B3A635D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622ED85-9B53-0DC0-C755-6CFA120C8C85}"/>
              </a:ext>
            </a:extLst>
          </p:cNvPr>
          <p:cNvSpPr>
            <a:spLocks noGrp="1"/>
          </p:cNvSpPr>
          <p:nvPr>
            <p:ph type="body" sz="quarter" idx="11"/>
          </p:nvPr>
        </p:nvSpPr>
        <p:spPr>
          <a:xfrm>
            <a:off x="1041149" y="4682586"/>
            <a:ext cx="10565394" cy="1579317"/>
          </a:xfrm>
        </p:spPr>
        <p:txBody>
          <a:bodyPr/>
          <a:lstStyle/>
          <a:p>
            <a:r>
              <a:rPr lang="en-US" sz="4200" b="1" u="sng" dirty="0"/>
              <a:t>False.</a:t>
            </a:r>
          </a:p>
          <a:p>
            <a:r>
              <a:rPr lang="en-US" dirty="0"/>
              <a:t>Aim for </a:t>
            </a:r>
            <a:r>
              <a:rPr lang="en-US" dirty="0">
                <a:highlight>
                  <a:srgbClr val="DFE96C"/>
                </a:highlight>
              </a:rPr>
              <a:t>$1,000 to start</a:t>
            </a:r>
            <a:r>
              <a:rPr lang="en-US" dirty="0"/>
              <a:t>. Then work toward saving enough </a:t>
            </a:r>
            <a:br>
              <a:rPr lang="en-US" dirty="0"/>
            </a:br>
            <a:r>
              <a:rPr lang="en-US" dirty="0"/>
              <a:t>to cover three to six months of expenses.</a:t>
            </a:r>
          </a:p>
        </p:txBody>
      </p:sp>
      <p:sp>
        <p:nvSpPr>
          <p:cNvPr id="3" name="Content Placeholder 2">
            <a:extLst>
              <a:ext uri="{FF2B5EF4-FFF2-40B4-BE49-F238E27FC236}">
                <a16:creationId xmlns:a16="http://schemas.microsoft.com/office/drawing/2014/main" id="{B971CC24-4A95-D52C-6843-9283220B7E4E}"/>
              </a:ext>
            </a:extLst>
          </p:cNvPr>
          <p:cNvSpPr>
            <a:spLocks noGrp="1"/>
          </p:cNvSpPr>
          <p:nvPr>
            <p:ph idx="1"/>
          </p:nvPr>
        </p:nvSpPr>
        <p:spPr>
          <a:xfrm>
            <a:off x="1986170" y="2946952"/>
            <a:ext cx="8231256" cy="1735634"/>
          </a:xfrm>
        </p:spPr>
        <p:txBody>
          <a:bodyPr/>
          <a:lstStyle/>
          <a:p>
            <a:r>
              <a:rPr lang="en-US" b="1" dirty="0"/>
              <a:t>True or false:</a:t>
            </a:r>
          </a:p>
          <a:p>
            <a:r>
              <a:rPr lang="en-US" dirty="0"/>
              <a:t>To start, an emergency fund should cover </a:t>
            </a:r>
            <a:br>
              <a:rPr lang="en-US" dirty="0"/>
            </a:br>
            <a:r>
              <a:rPr lang="en-US" dirty="0"/>
              <a:t>five years of expenses.</a:t>
            </a:r>
          </a:p>
          <a:p>
            <a:endParaRPr lang="en-US" dirty="0"/>
          </a:p>
        </p:txBody>
      </p:sp>
      <p:sp>
        <p:nvSpPr>
          <p:cNvPr id="2" name="Title 1">
            <a:extLst>
              <a:ext uri="{FF2B5EF4-FFF2-40B4-BE49-F238E27FC236}">
                <a16:creationId xmlns:a16="http://schemas.microsoft.com/office/drawing/2014/main" id="{FFD73AC3-E693-D35C-2F4A-71762ECA3C54}"/>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2647414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1"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35E71-90E2-EF1F-18EA-3C352074F4E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88F9394-3628-DA35-F462-ED66555BF94E}"/>
              </a:ext>
            </a:extLst>
          </p:cNvPr>
          <p:cNvSpPr>
            <a:spLocks noGrp="1"/>
          </p:cNvSpPr>
          <p:nvPr>
            <p:ph type="body" sz="quarter" idx="11"/>
          </p:nvPr>
        </p:nvSpPr>
        <p:spPr>
          <a:xfrm>
            <a:off x="595901" y="4803494"/>
            <a:ext cx="11003623" cy="1469983"/>
          </a:xfrm>
        </p:spPr>
        <p:txBody>
          <a:bodyPr/>
          <a:lstStyle/>
          <a:p>
            <a:r>
              <a:rPr lang="en-US" sz="4200" b="1" u="sng" dirty="0"/>
              <a:t>True.</a:t>
            </a:r>
          </a:p>
          <a:p>
            <a:r>
              <a:rPr lang="en-US" dirty="0"/>
              <a:t>The more time your money has in an account, the more time it has to </a:t>
            </a:r>
            <a:r>
              <a:rPr lang="en-US" dirty="0">
                <a:highlight>
                  <a:srgbClr val="DFE96C"/>
                </a:highlight>
              </a:rPr>
              <a:t>grow</a:t>
            </a:r>
            <a:r>
              <a:rPr lang="en-US" dirty="0"/>
              <a:t>.</a:t>
            </a:r>
          </a:p>
        </p:txBody>
      </p:sp>
      <p:sp>
        <p:nvSpPr>
          <p:cNvPr id="3" name="Content Placeholder 2">
            <a:extLst>
              <a:ext uri="{FF2B5EF4-FFF2-40B4-BE49-F238E27FC236}">
                <a16:creationId xmlns:a16="http://schemas.microsoft.com/office/drawing/2014/main" id="{283AE0CE-DC64-A9D9-C704-8A13AF20733E}"/>
              </a:ext>
            </a:extLst>
          </p:cNvPr>
          <p:cNvSpPr>
            <a:spLocks noGrp="1"/>
          </p:cNvSpPr>
          <p:nvPr>
            <p:ph idx="1"/>
          </p:nvPr>
        </p:nvSpPr>
        <p:spPr>
          <a:xfrm>
            <a:off x="595901" y="2946952"/>
            <a:ext cx="11003623" cy="1028700"/>
          </a:xfrm>
        </p:spPr>
        <p:txBody>
          <a:bodyPr/>
          <a:lstStyle/>
          <a:p>
            <a:r>
              <a:rPr lang="en-US" b="1" dirty="0"/>
              <a:t>True or false:</a:t>
            </a:r>
          </a:p>
          <a:p>
            <a:r>
              <a:rPr lang="en-US" dirty="0"/>
              <a:t>The key to saving with compound</a:t>
            </a:r>
            <a:br>
              <a:rPr lang="en-US" dirty="0"/>
            </a:br>
            <a:r>
              <a:rPr lang="en-US" dirty="0"/>
              <a:t>interest is time.</a:t>
            </a:r>
          </a:p>
        </p:txBody>
      </p:sp>
      <p:sp>
        <p:nvSpPr>
          <p:cNvPr id="2" name="Title 1">
            <a:extLst>
              <a:ext uri="{FF2B5EF4-FFF2-40B4-BE49-F238E27FC236}">
                <a16:creationId xmlns:a16="http://schemas.microsoft.com/office/drawing/2014/main" id="{898803BB-FD32-672C-2A19-EC88B640D124}"/>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680478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6F4219-96AA-D269-8F9B-A6C69C7E9051}"/>
              </a:ext>
            </a:extLst>
          </p:cNvPr>
          <p:cNvSpPr>
            <a:spLocks noGrp="1"/>
          </p:cNvSpPr>
          <p:nvPr>
            <p:ph idx="1"/>
          </p:nvPr>
        </p:nvSpPr>
        <p:spPr>
          <a:xfrm>
            <a:off x="952499" y="2065106"/>
            <a:ext cx="9685323" cy="4111856"/>
          </a:xfrm>
        </p:spPr>
        <p:txBody>
          <a:bodyPr/>
          <a:lstStyle/>
          <a:p>
            <a:pPr>
              <a:spcBef>
                <a:spcPts val="600"/>
              </a:spcBef>
            </a:pPr>
            <a:r>
              <a:rPr lang="en-US" b="1" dirty="0">
                <a:hlinkClick r:id="rId3"/>
              </a:rPr>
              <a:t>Hands on Banking </a:t>
            </a:r>
            <a:br>
              <a:rPr lang="en-US" dirty="0"/>
            </a:br>
            <a:r>
              <a:rPr lang="en-US" dirty="0"/>
              <a:t>(Search online: Hands on Banking)</a:t>
            </a:r>
          </a:p>
          <a:p>
            <a:pPr>
              <a:spcBef>
                <a:spcPts val="600"/>
              </a:spcBef>
            </a:pPr>
            <a:r>
              <a:rPr lang="en-US" b="1" dirty="0">
                <a:hlinkClick r:id="rId4"/>
              </a:rPr>
              <a:t>AICPA Financial Literacy Resources </a:t>
            </a:r>
            <a:br>
              <a:rPr lang="en-US" dirty="0"/>
            </a:br>
            <a:r>
              <a:rPr lang="en-US" dirty="0"/>
              <a:t>(Search online: Financial Literacy Resources)</a:t>
            </a:r>
          </a:p>
          <a:p>
            <a:pPr>
              <a:spcBef>
                <a:spcPts val="600"/>
              </a:spcBef>
            </a:pPr>
            <a:r>
              <a:rPr lang="en-US" b="1" dirty="0">
                <a:hlinkClick r:id="rId5"/>
              </a:rPr>
              <a:t>FDIC Consumer Resource Center</a:t>
            </a:r>
            <a:br>
              <a:rPr lang="en-US" dirty="0"/>
            </a:br>
            <a:r>
              <a:rPr lang="en-US" dirty="0"/>
              <a:t>(Search online: FDIC Consumer Resource Center)</a:t>
            </a:r>
          </a:p>
          <a:p>
            <a:pPr>
              <a:spcBef>
                <a:spcPts val="600"/>
              </a:spcBef>
            </a:pPr>
            <a:r>
              <a:rPr lang="en-US" b="1" dirty="0">
                <a:hlinkClick r:id="rId6"/>
              </a:rPr>
              <a:t>Bank On accounts</a:t>
            </a:r>
            <a:br>
              <a:rPr lang="en-US" dirty="0"/>
            </a:br>
            <a:r>
              <a:rPr lang="en-US" dirty="0"/>
              <a:t>(Search online: Bank On certified accounts)</a:t>
            </a:r>
          </a:p>
          <a:p>
            <a:pPr>
              <a:spcBef>
                <a:spcPts val="600"/>
              </a:spcBef>
            </a:pPr>
            <a:r>
              <a:rPr lang="en-US" b="1" dirty="0">
                <a:hlinkClick r:id="rId7"/>
              </a:rPr>
              <a:t>National Credit Union Administration</a:t>
            </a:r>
            <a:br>
              <a:rPr lang="en-US" dirty="0"/>
            </a:br>
            <a:r>
              <a:rPr lang="en-US" dirty="0"/>
              <a:t>(Search online: My Credit Union Education)</a:t>
            </a:r>
          </a:p>
          <a:p>
            <a:pPr>
              <a:spcBef>
                <a:spcPts val="600"/>
              </a:spcBef>
            </a:pPr>
            <a:endParaRPr lang="en-US" dirty="0"/>
          </a:p>
          <a:p>
            <a:pPr marL="0" indent="0">
              <a:spcBef>
                <a:spcPts val="600"/>
              </a:spcBef>
              <a:buNone/>
            </a:pPr>
            <a:endParaRPr lang="en-US" dirty="0"/>
          </a:p>
        </p:txBody>
      </p:sp>
      <p:sp>
        <p:nvSpPr>
          <p:cNvPr id="2" name="Title 1">
            <a:extLst>
              <a:ext uri="{FF2B5EF4-FFF2-40B4-BE49-F238E27FC236}">
                <a16:creationId xmlns:a16="http://schemas.microsoft.com/office/drawing/2014/main" id="{129BBDCA-ADB6-D811-993E-9B59595961C3}"/>
              </a:ext>
            </a:extLst>
          </p:cNvPr>
          <p:cNvSpPr>
            <a:spLocks noGrp="1"/>
          </p:cNvSpPr>
          <p:nvPr>
            <p:ph type="title"/>
          </p:nvPr>
        </p:nvSpPr>
        <p:spPr>
          <a:xfrm>
            <a:off x="571500" y="571500"/>
            <a:ext cx="7401246" cy="1142999"/>
          </a:xfrm>
        </p:spPr>
        <p:txBody>
          <a:bodyPr/>
          <a:lstStyle/>
          <a:p>
            <a:r>
              <a:rPr lang="en-US" dirty="0"/>
              <a:t>Where to keep learning about finance</a:t>
            </a:r>
          </a:p>
        </p:txBody>
      </p:sp>
    </p:spTree>
    <p:extLst>
      <p:ext uri="{BB962C8B-B14F-4D97-AF65-F5344CB8AC3E}">
        <p14:creationId xmlns:p14="http://schemas.microsoft.com/office/powerpoint/2010/main" val="2136755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37A74B-6EC5-0C20-5A3D-31323C56FEC2}"/>
              </a:ext>
            </a:extLst>
          </p:cNvPr>
          <p:cNvSpPr>
            <a:spLocks noGrp="1"/>
          </p:cNvSpPr>
          <p:nvPr>
            <p:ph idx="1"/>
          </p:nvPr>
        </p:nvSpPr>
        <p:spPr>
          <a:xfrm>
            <a:off x="952500" y="2055137"/>
            <a:ext cx="5864759" cy="4121825"/>
          </a:xfrm>
        </p:spPr>
        <p:txBody>
          <a:bodyPr/>
          <a:lstStyle/>
          <a:p>
            <a:pPr marL="0" indent="0">
              <a:spcBef>
                <a:spcPts val="2400"/>
              </a:spcBef>
              <a:buNone/>
            </a:pPr>
            <a:r>
              <a:rPr lang="en-US" dirty="0"/>
              <a:t>Controlling your spending and prioritizing saving is </a:t>
            </a:r>
            <a:r>
              <a:rPr lang="en-US" dirty="0">
                <a:highlight>
                  <a:srgbClr val="DFE96C"/>
                </a:highlight>
              </a:rPr>
              <a:t>crucial</a:t>
            </a:r>
            <a:r>
              <a:rPr lang="en-US" dirty="0"/>
              <a:t> as you go through life. </a:t>
            </a:r>
          </a:p>
          <a:p>
            <a:pPr marL="0" indent="0">
              <a:spcBef>
                <a:spcPts val="2400"/>
              </a:spcBef>
              <a:buNone/>
            </a:pPr>
            <a:r>
              <a:rPr lang="en-US" dirty="0"/>
              <a:t>By </a:t>
            </a:r>
            <a:r>
              <a:rPr lang="en-US" dirty="0">
                <a:highlight>
                  <a:srgbClr val="DFE96C"/>
                </a:highlight>
              </a:rPr>
              <a:t>spending</a:t>
            </a:r>
            <a:r>
              <a:rPr lang="en-US" dirty="0"/>
              <a:t> and </a:t>
            </a:r>
            <a:r>
              <a:rPr lang="en-US" dirty="0">
                <a:highlight>
                  <a:srgbClr val="DFE96C"/>
                </a:highlight>
              </a:rPr>
              <a:t>saving</a:t>
            </a:r>
            <a:r>
              <a:rPr lang="en-US" dirty="0"/>
              <a:t> responsibly, you can achieve financial security, reduce stress, and hit important life goals over time. </a:t>
            </a:r>
          </a:p>
          <a:p>
            <a:pPr marL="0" indent="0">
              <a:spcBef>
                <a:spcPts val="2400"/>
              </a:spcBef>
              <a:buNone/>
            </a:pPr>
            <a:endParaRPr lang="en-US" dirty="0"/>
          </a:p>
          <a:p>
            <a:pPr marL="0" indent="0">
              <a:spcBef>
                <a:spcPts val="2400"/>
              </a:spcBef>
              <a:buNone/>
            </a:pPr>
            <a:endParaRPr lang="en-US" dirty="0"/>
          </a:p>
        </p:txBody>
      </p:sp>
      <p:sp>
        <p:nvSpPr>
          <p:cNvPr id="2" name="Title 1">
            <a:extLst>
              <a:ext uri="{FF2B5EF4-FFF2-40B4-BE49-F238E27FC236}">
                <a16:creationId xmlns:a16="http://schemas.microsoft.com/office/drawing/2014/main" id="{4CE96F47-312E-9AAF-90A6-A191C234F9D9}"/>
              </a:ext>
            </a:extLst>
          </p:cNvPr>
          <p:cNvSpPr>
            <a:spLocks noGrp="1"/>
          </p:cNvSpPr>
          <p:nvPr>
            <p:ph type="title"/>
          </p:nvPr>
        </p:nvSpPr>
        <p:spPr>
          <a:xfrm>
            <a:off x="571500" y="571500"/>
            <a:ext cx="5304199" cy="1142999"/>
          </a:xfrm>
        </p:spPr>
        <p:txBody>
          <a:bodyPr/>
          <a:lstStyle/>
          <a:p>
            <a:r>
              <a:rPr lang="en-US" dirty="0"/>
              <a:t>Let’s talk about your money</a:t>
            </a:r>
          </a:p>
        </p:txBody>
      </p:sp>
      <p:sp>
        <p:nvSpPr>
          <p:cNvPr id="4" name="TextBox 3">
            <a:extLst>
              <a:ext uri="{FF2B5EF4-FFF2-40B4-BE49-F238E27FC236}">
                <a16:creationId xmlns:a16="http://schemas.microsoft.com/office/drawing/2014/main" id="{D48C5BBD-5C71-5E27-2B49-0EB2165932D4}"/>
              </a:ext>
            </a:extLst>
          </p:cNvPr>
          <p:cNvSpPr txBox="1"/>
          <p:nvPr/>
        </p:nvSpPr>
        <p:spPr>
          <a:xfrm>
            <a:off x="7025268" y="1092820"/>
            <a:ext cx="0" cy="0"/>
          </a:xfrm>
          <a:prstGeom prst="rect">
            <a:avLst/>
          </a:prstGeom>
          <a:noFill/>
        </p:spPr>
        <p:txBody>
          <a:bodyPr wrap="none" lIns="0" tIns="0" rIns="0" bIns="0" rtlCol="0">
            <a:noAutofit/>
          </a:bodyPr>
          <a:lstStyle/>
          <a:p>
            <a:pPr algn="l"/>
            <a:endParaRPr lang="en-US" sz="2200" dirty="0">
              <a:solidFill>
                <a:schemeClr val="accent1"/>
              </a:solidFill>
              <a:latin typeface="DM Sans 14pt" pitchFamily="2" charset="77"/>
            </a:endParaRPr>
          </a:p>
        </p:txBody>
      </p:sp>
    </p:spTree>
    <p:extLst>
      <p:ext uri="{BB962C8B-B14F-4D97-AF65-F5344CB8AC3E}">
        <p14:creationId xmlns:p14="http://schemas.microsoft.com/office/powerpoint/2010/main" val="718955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C614646-414C-4AC9-E1CD-31CE70CD3592}"/>
              </a:ext>
            </a:extLst>
          </p:cNvPr>
          <p:cNvSpPr txBox="1"/>
          <p:nvPr/>
        </p:nvSpPr>
        <p:spPr>
          <a:xfrm>
            <a:off x="10037743" y="3128174"/>
            <a:ext cx="1396338" cy="847411"/>
          </a:xfrm>
          <a:prstGeom prst="rect">
            <a:avLst/>
          </a:prstGeom>
          <a:noFill/>
        </p:spPr>
        <p:txBody>
          <a:bodyPr wrap="square">
            <a:spAutoFit/>
          </a:bodyPr>
          <a:lstStyle/>
          <a:p>
            <a:pPr>
              <a:lnSpc>
                <a:spcPct val="80000"/>
              </a:lnSpc>
            </a:pPr>
            <a:r>
              <a:rPr lang="en-US" sz="3200" b="1" dirty="0">
                <a:solidFill>
                  <a:srgbClr val="335C6F"/>
                </a:solidFill>
                <a:latin typeface="DM Sans 14pt" pitchFamily="2" charset="77"/>
              </a:rPr>
              <a:t>63%</a:t>
            </a:r>
            <a:endParaRPr lang="en-US" sz="3200" dirty="0">
              <a:solidFill>
                <a:srgbClr val="335C6F"/>
              </a:solidFill>
            </a:endParaRPr>
          </a:p>
          <a:p>
            <a:pPr>
              <a:lnSpc>
                <a:spcPct val="80000"/>
              </a:lnSpc>
            </a:pPr>
            <a:r>
              <a:rPr lang="en-US" sz="2800" b="1" dirty="0">
                <a:solidFill>
                  <a:srgbClr val="335C6F"/>
                </a:solidFill>
                <a:latin typeface="DM Sans 14pt" pitchFamily="2" charset="77"/>
              </a:rPr>
              <a:t>CAN</a:t>
            </a:r>
          </a:p>
        </p:txBody>
      </p:sp>
      <p:sp>
        <p:nvSpPr>
          <p:cNvPr id="7" name="TextBox 6">
            <a:extLst>
              <a:ext uri="{FF2B5EF4-FFF2-40B4-BE49-F238E27FC236}">
                <a16:creationId xmlns:a16="http://schemas.microsoft.com/office/drawing/2014/main" id="{EFA7BDBC-DB98-1ECA-8920-1729FB023C6A}"/>
              </a:ext>
            </a:extLst>
          </p:cNvPr>
          <p:cNvSpPr txBox="1"/>
          <p:nvPr/>
        </p:nvSpPr>
        <p:spPr>
          <a:xfrm>
            <a:off x="5423747" y="3862196"/>
            <a:ext cx="1336762" cy="847411"/>
          </a:xfrm>
          <a:prstGeom prst="rect">
            <a:avLst/>
          </a:prstGeom>
          <a:noFill/>
        </p:spPr>
        <p:txBody>
          <a:bodyPr wrap="square">
            <a:spAutoFit/>
          </a:bodyPr>
          <a:lstStyle/>
          <a:p>
            <a:pPr>
              <a:lnSpc>
                <a:spcPct val="80000"/>
              </a:lnSpc>
            </a:pPr>
            <a:r>
              <a:rPr lang="en-US" sz="3200" b="1" dirty="0">
                <a:solidFill>
                  <a:srgbClr val="0E8789"/>
                </a:solidFill>
                <a:latin typeface="DM Sans 14pt" pitchFamily="2" charset="77"/>
              </a:rPr>
              <a:t>37%</a:t>
            </a:r>
            <a:endParaRPr lang="en-US" sz="3200" dirty="0">
              <a:solidFill>
                <a:srgbClr val="0E8789"/>
              </a:solidFill>
            </a:endParaRPr>
          </a:p>
          <a:p>
            <a:pPr>
              <a:lnSpc>
                <a:spcPct val="80000"/>
              </a:lnSpc>
            </a:pPr>
            <a:r>
              <a:rPr lang="en-US" sz="2800" b="1" dirty="0">
                <a:solidFill>
                  <a:srgbClr val="0E8789"/>
                </a:solidFill>
                <a:latin typeface="DM Sans 14pt" pitchFamily="2" charset="77"/>
              </a:rPr>
              <a:t>CAN’T</a:t>
            </a:r>
          </a:p>
        </p:txBody>
      </p:sp>
      <p:graphicFrame>
        <p:nvGraphicFramePr>
          <p:cNvPr id="4" name="Chart 3">
            <a:extLst>
              <a:ext uri="{FF2B5EF4-FFF2-40B4-BE49-F238E27FC236}">
                <a16:creationId xmlns:a16="http://schemas.microsoft.com/office/drawing/2014/main" id="{D8A4C651-9E15-A2E5-9A61-E98F856A0BBB}"/>
              </a:ext>
            </a:extLst>
          </p:cNvPr>
          <p:cNvGraphicFramePr/>
          <p:nvPr>
            <p:extLst>
              <p:ext uri="{D42A27DB-BD31-4B8C-83A1-F6EECF244321}">
                <p14:modId xmlns:p14="http://schemas.microsoft.com/office/powerpoint/2010/main" val="2785674276"/>
              </p:ext>
            </p:extLst>
          </p:nvPr>
        </p:nvGraphicFramePr>
        <p:xfrm>
          <a:off x="5841223" y="2090535"/>
          <a:ext cx="4869397" cy="36032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1B99EF9A-624F-68DA-6A8F-AF3AB2BABD0A}"/>
              </a:ext>
            </a:extLst>
          </p:cNvPr>
          <p:cNvSpPr txBox="1"/>
          <p:nvPr/>
        </p:nvSpPr>
        <p:spPr>
          <a:xfrm>
            <a:off x="7129118" y="3117343"/>
            <a:ext cx="2293606" cy="1938992"/>
          </a:xfrm>
          <a:prstGeom prst="rect">
            <a:avLst/>
          </a:prstGeom>
          <a:noFill/>
        </p:spPr>
        <p:txBody>
          <a:bodyPr wrap="square">
            <a:spAutoFit/>
          </a:bodyPr>
          <a:lstStyle/>
          <a:p>
            <a:pPr algn="ctr"/>
            <a:r>
              <a:rPr lang="en-US" sz="2000" b="1" dirty="0">
                <a:solidFill>
                  <a:srgbClr val="231F20"/>
                </a:solidFill>
                <a:latin typeface="DM Sans 14pt" pitchFamily="2" charset="77"/>
              </a:rPr>
              <a:t>Percentage </a:t>
            </a:r>
            <a:br>
              <a:rPr lang="en-US" sz="2000" b="1" dirty="0">
                <a:solidFill>
                  <a:srgbClr val="231F20"/>
                </a:solidFill>
                <a:latin typeface="DM Sans 14pt" pitchFamily="2" charset="77"/>
              </a:rPr>
            </a:br>
            <a:r>
              <a:rPr lang="en-US" sz="2000" b="1" dirty="0">
                <a:solidFill>
                  <a:srgbClr val="231F20"/>
                </a:solidFill>
                <a:latin typeface="DM Sans 14pt" pitchFamily="2" charset="77"/>
              </a:rPr>
              <a:t>of Americans who can cover an unexpected $400 expense</a:t>
            </a:r>
          </a:p>
          <a:p>
            <a:pPr algn="ctr"/>
            <a:endParaRPr lang="en-US" sz="2000" b="1" dirty="0">
              <a:solidFill>
                <a:srgbClr val="231F20"/>
              </a:solidFill>
              <a:latin typeface="DM Sans 14pt" pitchFamily="2" charset="77"/>
            </a:endParaRPr>
          </a:p>
        </p:txBody>
      </p:sp>
      <p:sp>
        <p:nvSpPr>
          <p:cNvPr id="3" name="Content Placeholder 2">
            <a:extLst>
              <a:ext uri="{FF2B5EF4-FFF2-40B4-BE49-F238E27FC236}">
                <a16:creationId xmlns:a16="http://schemas.microsoft.com/office/drawing/2014/main" id="{0B3F0E2E-4527-4C7C-419F-447135FFED5D}"/>
              </a:ext>
            </a:extLst>
          </p:cNvPr>
          <p:cNvSpPr>
            <a:spLocks noGrp="1"/>
          </p:cNvSpPr>
          <p:nvPr>
            <p:ph idx="1"/>
          </p:nvPr>
        </p:nvSpPr>
        <p:spPr>
          <a:xfrm>
            <a:off x="952501" y="2055137"/>
            <a:ext cx="3856228" cy="4121825"/>
          </a:xfrm>
        </p:spPr>
        <p:txBody>
          <a:bodyPr/>
          <a:lstStyle/>
          <a:p>
            <a:pPr marL="0" indent="0">
              <a:buNone/>
            </a:pPr>
            <a:r>
              <a:rPr lang="en-US" dirty="0"/>
              <a:t>More than a quarter of Americans (28%) </a:t>
            </a:r>
            <a:r>
              <a:rPr lang="en-US" dirty="0">
                <a:highlight>
                  <a:srgbClr val="DFE96C"/>
                </a:highlight>
              </a:rPr>
              <a:t>have less than $1,000 in savings</a:t>
            </a:r>
            <a:r>
              <a:rPr lang="en-US" dirty="0"/>
              <a:t>.</a:t>
            </a:r>
          </a:p>
        </p:txBody>
      </p:sp>
      <p:sp>
        <p:nvSpPr>
          <p:cNvPr id="2" name="Title 1">
            <a:extLst>
              <a:ext uri="{FF2B5EF4-FFF2-40B4-BE49-F238E27FC236}">
                <a16:creationId xmlns:a16="http://schemas.microsoft.com/office/drawing/2014/main" id="{457ED1BD-D3AA-36BD-3AF7-6A352CDE7F83}"/>
              </a:ext>
            </a:extLst>
          </p:cNvPr>
          <p:cNvSpPr>
            <a:spLocks noGrp="1"/>
          </p:cNvSpPr>
          <p:nvPr>
            <p:ph type="title"/>
          </p:nvPr>
        </p:nvSpPr>
        <p:spPr>
          <a:xfrm>
            <a:off x="571500" y="571500"/>
            <a:ext cx="5892674" cy="1197858"/>
          </a:xfrm>
        </p:spPr>
        <p:txBody>
          <a:bodyPr/>
          <a:lstStyle/>
          <a:p>
            <a:r>
              <a:rPr lang="en-US" dirty="0"/>
              <a:t>Can you cover an unexpected expense?</a:t>
            </a:r>
          </a:p>
        </p:txBody>
      </p:sp>
    </p:spTree>
    <p:extLst>
      <p:ext uri="{BB962C8B-B14F-4D97-AF65-F5344CB8AC3E}">
        <p14:creationId xmlns:p14="http://schemas.microsoft.com/office/powerpoint/2010/main" val="1262608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9ECAA8B-9A52-6A21-338A-ABB695456722}"/>
              </a:ext>
            </a:extLst>
          </p:cNvPr>
          <p:cNvSpPr>
            <a:spLocks noGrp="1"/>
          </p:cNvSpPr>
          <p:nvPr>
            <p:ph type="body" sz="quarter" idx="13"/>
          </p:nvPr>
        </p:nvSpPr>
        <p:spPr/>
        <p:txBody>
          <a:bodyPr/>
          <a:lstStyle/>
          <a:p>
            <a:r>
              <a:rPr lang="en-US" dirty="0"/>
              <a:t>No! A budget can be as simple as you need it to be — you can decide what you need! </a:t>
            </a:r>
          </a:p>
        </p:txBody>
      </p:sp>
      <p:sp>
        <p:nvSpPr>
          <p:cNvPr id="5" name="Text Placeholder 4">
            <a:extLst>
              <a:ext uri="{FF2B5EF4-FFF2-40B4-BE49-F238E27FC236}">
                <a16:creationId xmlns:a16="http://schemas.microsoft.com/office/drawing/2014/main" id="{022595B2-DA1F-918D-8C93-6213A661DFBB}"/>
              </a:ext>
            </a:extLst>
          </p:cNvPr>
          <p:cNvSpPr>
            <a:spLocks noGrp="1"/>
          </p:cNvSpPr>
          <p:nvPr>
            <p:ph type="body" sz="quarter" idx="12"/>
          </p:nvPr>
        </p:nvSpPr>
        <p:spPr/>
        <p:txBody>
          <a:bodyPr/>
          <a:lstStyle/>
          <a:p>
            <a:r>
              <a:rPr lang="en-US" dirty="0"/>
              <a:t>Are budgets complicated?</a:t>
            </a:r>
          </a:p>
        </p:txBody>
      </p:sp>
      <p:pic>
        <p:nvPicPr>
          <p:cNvPr id="8" name="Picture Placeholder 7" descr="A man looking at a tablet with a woman looking at tablet while holding paperwork&#10;">
            <a:extLst>
              <a:ext uri="{FF2B5EF4-FFF2-40B4-BE49-F238E27FC236}">
                <a16:creationId xmlns:a16="http://schemas.microsoft.com/office/drawing/2014/main" id="{AB08FEB2-A40A-58D3-14CE-EDFFE82B7CE4}"/>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4" name="Content Placeholder 3">
            <a:extLst>
              <a:ext uri="{FF2B5EF4-FFF2-40B4-BE49-F238E27FC236}">
                <a16:creationId xmlns:a16="http://schemas.microsoft.com/office/drawing/2014/main" id="{E317D554-AB6F-03F3-931C-5AA2D1CC2354}"/>
              </a:ext>
            </a:extLst>
          </p:cNvPr>
          <p:cNvSpPr>
            <a:spLocks noGrp="1"/>
          </p:cNvSpPr>
          <p:nvPr>
            <p:ph idx="1"/>
          </p:nvPr>
        </p:nvSpPr>
        <p:spPr/>
        <p:txBody>
          <a:bodyPr/>
          <a:lstStyle/>
          <a:p>
            <a:pPr marL="0" indent="0">
              <a:spcBef>
                <a:spcPts val="2400"/>
              </a:spcBef>
              <a:buNone/>
            </a:pPr>
            <a:r>
              <a:rPr lang="en-US" b="1" dirty="0"/>
              <a:t>A budget helps you answer these questions:</a:t>
            </a:r>
          </a:p>
          <a:p>
            <a:pPr>
              <a:spcBef>
                <a:spcPts val="2400"/>
              </a:spcBef>
            </a:pPr>
            <a:r>
              <a:rPr lang="en-US" dirty="0">
                <a:highlight>
                  <a:srgbClr val="DFE96C"/>
                </a:highlight>
              </a:rPr>
              <a:t>Where is my money going</a:t>
            </a:r>
            <a:r>
              <a:rPr lang="en-US" dirty="0"/>
              <a:t> each month? </a:t>
            </a:r>
          </a:p>
          <a:p>
            <a:pPr>
              <a:spcBef>
                <a:spcPts val="2400"/>
              </a:spcBef>
            </a:pPr>
            <a:r>
              <a:rPr lang="en-US" dirty="0"/>
              <a:t>How can I </a:t>
            </a:r>
            <a:r>
              <a:rPr lang="en-US" dirty="0">
                <a:highlight>
                  <a:srgbClr val="DFE96C"/>
                </a:highlight>
              </a:rPr>
              <a:t>spend less</a:t>
            </a:r>
            <a:r>
              <a:rPr lang="en-US" dirty="0"/>
              <a:t> and save more?</a:t>
            </a:r>
          </a:p>
          <a:p>
            <a:pPr>
              <a:spcBef>
                <a:spcPts val="2400"/>
              </a:spcBef>
            </a:pPr>
            <a:r>
              <a:rPr lang="en-US" dirty="0"/>
              <a:t>How will I handle </a:t>
            </a:r>
            <a:r>
              <a:rPr lang="en-US" dirty="0">
                <a:highlight>
                  <a:srgbClr val="DFE96C"/>
                </a:highlight>
              </a:rPr>
              <a:t>surprise costs</a:t>
            </a:r>
            <a:r>
              <a:rPr lang="en-US" dirty="0"/>
              <a:t>?</a:t>
            </a:r>
          </a:p>
          <a:p>
            <a:pPr>
              <a:spcBef>
                <a:spcPts val="2400"/>
              </a:spcBef>
            </a:pPr>
            <a:r>
              <a:rPr lang="en-US" dirty="0"/>
              <a:t>How can </a:t>
            </a:r>
            <a:r>
              <a:rPr lang="en-US" dirty="0">
                <a:highlight>
                  <a:srgbClr val="DFE96C"/>
                </a:highlight>
              </a:rPr>
              <a:t>saving</a:t>
            </a:r>
            <a:r>
              <a:rPr lang="en-US" dirty="0"/>
              <a:t> help me?</a:t>
            </a:r>
          </a:p>
        </p:txBody>
      </p:sp>
      <p:sp>
        <p:nvSpPr>
          <p:cNvPr id="2" name="Title 1">
            <a:extLst>
              <a:ext uri="{FF2B5EF4-FFF2-40B4-BE49-F238E27FC236}">
                <a16:creationId xmlns:a16="http://schemas.microsoft.com/office/drawing/2014/main" id="{C78A59FE-0726-A05C-5F3D-DF18701862ED}"/>
              </a:ext>
            </a:extLst>
          </p:cNvPr>
          <p:cNvSpPr>
            <a:spLocks noGrp="1"/>
          </p:cNvSpPr>
          <p:nvPr>
            <p:ph type="title"/>
          </p:nvPr>
        </p:nvSpPr>
        <p:spPr/>
        <p:txBody>
          <a:bodyPr/>
          <a:lstStyle/>
          <a:p>
            <a:r>
              <a:rPr lang="en-US" dirty="0"/>
              <a:t>What is a budget?</a:t>
            </a:r>
            <a:br>
              <a:rPr lang="en-US" dirty="0"/>
            </a:br>
            <a:r>
              <a:rPr lang="en-US" sz="2800" dirty="0"/>
              <a:t>A budget is a plan for your money.</a:t>
            </a:r>
            <a:br>
              <a:rPr lang="en-US" sz="2800" dirty="0"/>
            </a:br>
            <a:endParaRPr lang="en-US" sz="2800" dirty="0"/>
          </a:p>
        </p:txBody>
      </p:sp>
    </p:spTree>
    <p:extLst>
      <p:ext uri="{BB962C8B-B14F-4D97-AF65-F5344CB8AC3E}">
        <p14:creationId xmlns:p14="http://schemas.microsoft.com/office/powerpoint/2010/main" val="4190949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A2E518-2E6D-6ED1-B0E9-1760096C1C04}"/>
              </a:ext>
            </a:extLst>
          </p:cNvPr>
          <p:cNvSpPr>
            <a:spLocks noGrp="1"/>
          </p:cNvSpPr>
          <p:nvPr>
            <p:ph idx="1"/>
          </p:nvPr>
        </p:nvSpPr>
        <p:spPr/>
        <p:txBody>
          <a:bodyPr/>
          <a:lstStyle/>
          <a:p>
            <a:pPr marL="0" indent="0">
              <a:spcBef>
                <a:spcPts val="1800"/>
              </a:spcBef>
              <a:buNone/>
            </a:pPr>
            <a:r>
              <a:rPr lang="en-US" b="1" dirty="0"/>
              <a:t>Examples include:</a:t>
            </a:r>
          </a:p>
          <a:p>
            <a:pPr>
              <a:spcBef>
                <a:spcPts val="1800"/>
              </a:spcBef>
            </a:pPr>
            <a:r>
              <a:rPr lang="en-US" dirty="0">
                <a:highlight>
                  <a:srgbClr val="DFE96C"/>
                </a:highlight>
              </a:rPr>
              <a:t>Buying</a:t>
            </a:r>
            <a:r>
              <a:rPr lang="en-US" dirty="0"/>
              <a:t> a car or a home.</a:t>
            </a:r>
          </a:p>
          <a:p>
            <a:pPr>
              <a:spcBef>
                <a:spcPts val="1800"/>
              </a:spcBef>
            </a:pPr>
            <a:r>
              <a:rPr lang="en-US" dirty="0">
                <a:highlight>
                  <a:srgbClr val="DFE96C"/>
                </a:highlight>
              </a:rPr>
              <a:t>Paying</a:t>
            </a:r>
            <a:r>
              <a:rPr lang="en-US" dirty="0"/>
              <a:t> off debt.</a:t>
            </a:r>
          </a:p>
          <a:p>
            <a:pPr>
              <a:spcBef>
                <a:spcPts val="1800"/>
              </a:spcBef>
            </a:pPr>
            <a:r>
              <a:rPr lang="en-US" dirty="0"/>
              <a:t>Planning for a big event (like a wedding or vacation).</a:t>
            </a:r>
          </a:p>
          <a:p>
            <a:pPr>
              <a:spcBef>
                <a:spcPts val="1800"/>
              </a:spcBef>
            </a:pPr>
            <a:r>
              <a:rPr lang="en-US" dirty="0">
                <a:highlight>
                  <a:srgbClr val="DFE96C"/>
                </a:highlight>
              </a:rPr>
              <a:t>Saving</a:t>
            </a:r>
            <a:r>
              <a:rPr lang="en-US" dirty="0"/>
              <a:t> for college. </a:t>
            </a:r>
          </a:p>
          <a:p>
            <a:pPr>
              <a:spcBef>
                <a:spcPts val="1800"/>
              </a:spcBef>
            </a:pPr>
            <a:r>
              <a:rPr lang="en-US" dirty="0"/>
              <a:t>Saving for </a:t>
            </a:r>
            <a:r>
              <a:rPr lang="en-US" dirty="0">
                <a:highlight>
                  <a:srgbClr val="DFE96C"/>
                </a:highlight>
              </a:rPr>
              <a:t>retirement</a:t>
            </a:r>
            <a:r>
              <a:rPr lang="en-US" dirty="0"/>
              <a:t>.</a:t>
            </a:r>
          </a:p>
          <a:p>
            <a:pPr marL="0" indent="0">
              <a:spcBef>
                <a:spcPts val="1800"/>
              </a:spcBef>
              <a:buNone/>
            </a:pPr>
            <a:r>
              <a:rPr lang="en-US" b="1" dirty="0"/>
              <a:t>What </a:t>
            </a:r>
            <a:r>
              <a:rPr lang="en-US" b="1" dirty="0">
                <a:highlight>
                  <a:srgbClr val="DFE96C"/>
                </a:highlight>
              </a:rPr>
              <a:t>financial goals</a:t>
            </a:r>
            <a:r>
              <a:rPr lang="en-US" b="1" dirty="0"/>
              <a:t> do you have for the future?</a:t>
            </a:r>
          </a:p>
        </p:txBody>
      </p:sp>
      <p:sp>
        <p:nvSpPr>
          <p:cNvPr id="2" name="Title 1">
            <a:extLst>
              <a:ext uri="{FF2B5EF4-FFF2-40B4-BE49-F238E27FC236}">
                <a16:creationId xmlns:a16="http://schemas.microsoft.com/office/drawing/2014/main" id="{311D9CDC-61B1-B725-ED39-9B326C0AE5C7}"/>
              </a:ext>
            </a:extLst>
          </p:cNvPr>
          <p:cNvSpPr>
            <a:spLocks noGrp="1"/>
          </p:cNvSpPr>
          <p:nvPr>
            <p:ph type="title"/>
          </p:nvPr>
        </p:nvSpPr>
        <p:spPr/>
        <p:txBody>
          <a:bodyPr/>
          <a:lstStyle/>
          <a:p>
            <a:r>
              <a:rPr lang="en-US" dirty="0"/>
              <a:t>What is a money goal?</a:t>
            </a:r>
            <a:br>
              <a:rPr lang="en-US" dirty="0"/>
            </a:br>
            <a:r>
              <a:rPr lang="en-US" sz="2800" dirty="0"/>
              <a:t>Everyone has goals for their money.</a:t>
            </a:r>
          </a:p>
        </p:txBody>
      </p:sp>
    </p:spTree>
    <p:extLst>
      <p:ext uri="{BB962C8B-B14F-4D97-AF65-F5344CB8AC3E}">
        <p14:creationId xmlns:p14="http://schemas.microsoft.com/office/powerpoint/2010/main" val="936097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holding a receipt at grocery store">
            <a:extLst>
              <a:ext uri="{FF2B5EF4-FFF2-40B4-BE49-F238E27FC236}">
                <a16:creationId xmlns:a16="http://schemas.microsoft.com/office/drawing/2014/main" id="{8E5979A2-8DDC-E2A0-5CB3-F204F99F6E15}"/>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4" name="Content Placeholder 3">
            <a:extLst>
              <a:ext uri="{FF2B5EF4-FFF2-40B4-BE49-F238E27FC236}">
                <a16:creationId xmlns:a16="http://schemas.microsoft.com/office/drawing/2014/main" id="{D897C2F4-A1CE-0C5D-4FA6-18717475B702}"/>
              </a:ext>
            </a:extLst>
          </p:cNvPr>
          <p:cNvSpPr>
            <a:spLocks noGrp="1"/>
          </p:cNvSpPr>
          <p:nvPr>
            <p:ph idx="12"/>
          </p:nvPr>
        </p:nvSpPr>
        <p:spPr/>
        <p:txBody>
          <a:bodyPr/>
          <a:lstStyle/>
          <a:p>
            <a:pPr marL="0" indent="0">
              <a:spcBef>
                <a:spcPts val="2400"/>
              </a:spcBef>
              <a:buNone/>
            </a:pPr>
            <a:r>
              <a:rPr lang="en-US" b="1" dirty="0"/>
              <a:t>A budget will:</a:t>
            </a:r>
          </a:p>
          <a:p>
            <a:pPr>
              <a:spcBef>
                <a:spcPts val="2400"/>
              </a:spcBef>
            </a:pPr>
            <a:r>
              <a:rPr lang="en-US" dirty="0"/>
              <a:t>Help you reach your </a:t>
            </a:r>
            <a:r>
              <a:rPr lang="en-US" dirty="0">
                <a:highlight>
                  <a:srgbClr val="DFE96C"/>
                </a:highlight>
              </a:rPr>
              <a:t>money goals</a:t>
            </a:r>
            <a:r>
              <a:rPr lang="en-US" dirty="0"/>
              <a:t>.</a:t>
            </a:r>
            <a:r>
              <a:rPr lang="en-US" dirty="0">
                <a:highlight>
                  <a:srgbClr val="DFE96C"/>
                </a:highlight>
              </a:rPr>
              <a:t> </a:t>
            </a:r>
          </a:p>
          <a:p>
            <a:pPr>
              <a:spcBef>
                <a:spcPts val="2400"/>
              </a:spcBef>
            </a:pPr>
            <a:r>
              <a:rPr lang="en-US" dirty="0"/>
              <a:t>Keep you from </a:t>
            </a:r>
            <a:r>
              <a:rPr lang="en-US" dirty="0">
                <a:highlight>
                  <a:srgbClr val="DFE96C"/>
                </a:highlight>
              </a:rPr>
              <a:t>spending</a:t>
            </a:r>
            <a:r>
              <a:rPr lang="en-US" dirty="0"/>
              <a:t> too much.</a:t>
            </a:r>
          </a:p>
          <a:p>
            <a:pPr>
              <a:spcBef>
                <a:spcPts val="2400"/>
              </a:spcBef>
            </a:pPr>
            <a:r>
              <a:rPr lang="en-US" dirty="0"/>
              <a:t>Help you </a:t>
            </a:r>
            <a:r>
              <a:rPr lang="en-US" dirty="0">
                <a:highlight>
                  <a:srgbClr val="DFE96C"/>
                </a:highlight>
              </a:rPr>
              <a:t>save</a:t>
            </a:r>
            <a:r>
              <a:rPr lang="en-US" dirty="0"/>
              <a:t> for things you want.</a:t>
            </a:r>
          </a:p>
          <a:p>
            <a:pPr>
              <a:spcBef>
                <a:spcPts val="2400"/>
              </a:spcBef>
            </a:pPr>
            <a:r>
              <a:rPr lang="en-US" dirty="0"/>
              <a:t>Help you </a:t>
            </a:r>
            <a:r>
              <a:rPr lang="en-US" dirty="0">
                <a:highlight>
                  <a:srgbClr val="DFE96C"/>
                </a:highlight>
              </a:rPr>
              <a:t>manage debt</a:t>
            </a:r>
            <a:r>
              <a:rPr lang="en-US" dirty="0"/>
              <a:t>.</a:t>
            </a:r>
            <a:r>
              <a:rPr lang="en-US" dirty="0">
                <a:highlight>
                  <a:srgbClr val="DFE96C"/>
                </a:highlight>
              </a:rPr>
              <a:t> </a:t>
            </a:r>
          </a:p>
          <a:p>
            <a:pPr>
              <a:spcBef>
                <a:spcPts val="2400"/>
              </a:spcBef>
            </a:pPr>
            <a:r>
              <a:rPr lang="en-US" dirty="0"/>
              <a:t>Prepare you for emergencies or unexpected </a:t>
            </a:r>
            <a:r>
              <a:rPr lang="en-US" dirty="0">
                <a:highlight>
                  <a:srgbClr val="DFE96C"/>
                </a:highlight>
              </a:rPr>
              <a:t>expenses</a:t>
            </a:r>
            <a:r>
              <a:rPr lang="en-US" dirty="0"/>
              <a:t>.</a:t>
            </a:r>
          </a:p>
        </p:txBody>
      </p:sp>
      <p:sp>
        <p:nvSpPr>
          <p:cNvPr id="2" name="Title 1">
            <a:extLst>
              <a:ext uri="{FF2B5EF4-FFF2-40B4-BE49-F238E27FC236}">
                <a16:creationId xmlns:a16="http://schemas.microsoft.com/office/drawing/2014/main" id="{42867949-163F-6ADF-8DB2-738B85C96053}"/>
              </a:ext>
            </a:extLst>
          </p:cNvPr>
          <p:cNvSpPr>
            <a:spLocks noGrp="1"/>
          </p:cNvSpPr>
          <p:nvPr>
            <p:ph type="title"/>
          </p:nvPr>
        </p:nvSpPr>
        <p:spPr/>
        <p:txBody>
          <a:bodyPr/>
          <a:lstStyle/>
          <a:p>
            <a:r>
              <a:rPr lang="en-US" dirty="0"/>
              <a:t>Why you need a budget</a:t>
            </a:r>
          </a:p>
        </p:txBody>
      </p:sp>
    </p:spTree>
    <p:extLst>
      <p:ext uri="{BB962C8B-B14F-4D97-AF65-F5344CB8AC3E}">
        <p14:creationId xmlns:p14="http://schemas.microsoft.com/office/powerpoint/2010/main" val="1268363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FAB44AC-FA0A-A14F-CA7A-657CC8A25A91}"/>
              </a:ext>
            </a:extLst>
          </p:cNvPr>
          <p:cNvSpPr>
            <a:spLocks noGrp="1"/>
          </p:cNvSpPr>
          <p:nvPr>
            <p:ph type="body" sz="quarter" idx="13"/>
          </p:nvPr>
        </p:nvSpPr>
        <p:spPr/>
        <p:txBody>
          <a:bodyPr/>
          <a:lstStyle/>
          <a:p>
            <a:r>
              <a:rPr lang="en-US" dirty="0"/>
              <a:t>Keep it simple to start: Keep track of your spending on paper or in a note on your phone.</a:t>
            </a:r>
          </a:p>
        </p:txBody>
      </p:sp>
      <p:sp>
        <p:nvSpPr>
          <p:cNvPr id="5" name="Text Placeholder 4">
            <a:extLst>
              <a:ext uri="{FF2B5EF4-FFF2-40B4-BE49-F238E27FC236}">
                <a16:creationId xmlns:a16="http://schemas.microsoft.com/office/drawing/2014/main" id="{669F8DC5-BB20-2489-C724-2BDC7F86AA77}"/>
              </a:ext>
            </a:extLst>
          </p:cNvPr>
          <p:cNvSpPr>
            <a:spLocks noGrp="1"/>
          </p:cNvSpPr>
          <p:nvPr>
            <p:ph type="body" sz="quarter" idx="12"/>
          </p:nvPr>
        </p:nvSpPr>
        <p:spPr/>
        <p:txBody>
          <a:bodyPr/>
          <a:lstStyle/>
          <a:p>
            <a:r>
              <a:rPr lang="en-US" dirty="0"/>
              <a:t>How should I keep track?</a:t>
            </a:r>
          </a:p>
        </p:txBody>
      </p:sp>
      <p:pic>
        <p:nvPicPr>
          <p:cNvPr id="8" name="Picture Placeholder 7" descr="A hand using a mobile phone">
            <a:extLst>
              <a:ext uri="{FF2B5EF4-FFF2-40B4-BE49-F238E27FC236}">
                <a16:creationId xmlns:a16="http://schemas.microsoft.com/office/drawing/2014/main" id="{2F8BCD8B-36AA-BC1B-2D03-9017CAAAD779}"/>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a:xfrm>
            <a:off x="7584140" y="1585695"/>
            <a:ext cx="2962257" cy="2961445"/>
          </a:xfrm>
        </p:spPr>
      </p:pic>
      <p:sp>
        <p:nvSpPr>
          <p:cNvPr id="4" name="Content Placeholder 3">
            <a:extLst>
              <a:ext uri="{FF2B5EF4-FFF2-40B4-BE49-F238E27FC236}">
                <a16:creationId xmlns:a16="http://schemas.microsoft.com/office/drawing/2014/main" id="{678C76F0-7268-E244-6109-3B4E85109BAF}"/>
              </a:ext>
            </a:extLst>
          </p:cNvPr>
          <p:cNvSpPr>
            <a:spLocks noGrp="1"/>
          </p:cNvSpPr>
          <p:nvPr>
            <p:ph idx="1"/>
          </p:nvPr>
        </p:nvSpPr>
        <p:spPr>
          <a:xfrm>
            <a:off x="952500" y="1714499"/>
            <a:ext cx="4687809" cy="4462463"/>
          </a:xfrm>
        </p:spPr>
        <p:txBody>
          <a:bodyPr/>
          <a:lstStyle/>
          <a:p>
            <a:pPr marL="0" indent="0">
              <a:spcBef>
                <a:spcPts val="2400"/>
              </a:spcBef>
              <a:buNone/>
            </a:pPr>
            <a:r>
              <a:rPr lang="en-US" dirty="0"/>
              <a:t>Start by keeping track when you </a:t>
            </a:r>
            <a:r>
              <a:rPr lang="en-US" dirty="0">
                <a:highlight>
                  <a:srgbClr val="DFE96C"/>
                </a:highlight>
              </a:rPr>
              <a:t>receive</a:t>
            </a:r>
            <a:r>
              <a:rPr lang="en-US" dirty="0"/>
              <a:t> or </a:t>
            </a:r>
            <a:r>
              <a:rPr lang="en-US" dirty="0">
                <a:highlight>
                  <a:srgbClr val="DFE96C"/>
                </a:highlight>
              </a:rPr>
              <a:t>spend</a:t>
            </a:r>
            <a:r>
              <a:rPr lang="en-US" dirty="0"/>
              <a:t> money.</a:t>
            </a:r>
          </a:p>
          <a:p>
            <a:pPr marL="0" indent="0">
              <a:spcBef>
                <a:spcPts val="2400"/>
              </a:spcBef>
              <a:buNone/>
            </a:pPr>
            <a:r>
              <a:rPr lang="en-US" dirty="0"/>
              <a:t>Make a note of </a:t>
            </a:r>
            <a:r>
              <a:rPr lang="en-US" dirty="0">
                <a:highlight>
                  <a:srgbClr val="DFE96C"/>
                </a:highlight>
              </a:rPr>
              <a:t>every purchase you make</a:t>
            </a:r>
            <a:r>
              <a:rPr lang="en-US" dirty="0"/>
              <a:t> for a month to see how much you spend. </a:t>
            </a:r>
          </a:p>
          <a:p>
            <a:pPr marL="0" indent="0">
              <a:spcBef>
                <a:spcPts val="2400"/>
              </a:spcBef>
              <a:buNone/>
            </a:pPr>
            <a:endParaRPr lang="en-US" dirty="0"/>
          </a:p>
          <a:p>
            <a:pPr marL="0" indent="0">
              <a:spcBef>
                <a:spcPts val="2400"/>
              </a:spcBef>
              <a:buNone/>
            </a:pPr>
            <a:endParaRPr lang="en-US" dirty="0"/>
          </a:p>
        </p:txBody>
      </p:sp>
      <p:sp>
        <p:nvSpPr>
          <p:cNvPr id="2" name="Title 1">
            <a:extLst>
              <a:ext uri="{FF2B5EF4-FFF2-40B4-BE49-F238E27FC236}">
                <a16:creationId xmlns:a16="http://schemas.microsoft.com/office/drawing/2014/main" id="{1750D2DE-73CB-54FC-7166-24357428D208}"/>
              </a:ext>
            </a:extLst>
          </p:cNvPr>
          <p:cNvSpPr>
            <a:spLocks noGrp="1"/>
          </p:cNvSpPr>
          <p:nvPr>
            <p:ph type="title"/>
          </p:nvPr>
        </p:nvSpPr>
        <p:spPr/>
        <p:txBody>
          <a:bodyPr/>
          <a:lstStyle/>
          <a:p>
            <a:r>
              <a:rPr lang="en-US" dirty="0"/>
              <a:t>Let’s get a budget going!</a:t>
            </a:r>
          </a:p>
        </p:txBody>
      </p:sp>
    </p:spTree>
    <p:extLst>
      <p:ext uri="{BB962C8B-B14F-4D97-AF65-F5344CB8AC3E}">
        <p14:creationId xmlns:p14="http://schemas.microsoft.com/office/powerpoint/2010/main" val="33734192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52"/>
</p:tagLst>
</file>

<file path=ppt/theme/theme1.xml><?xml version="1.0" encoding="utf-8"?>
<a:theme xmlns:a="http://schemas.openxmlformats.org/drawingml/2006/main" name="Office Theme">
  <a:themeElements>
    <a:clrScheme name="Hand on Banking">
      <a:dk1>
        <a:srgbClr val="000000"/>
      </a:dk1>
      <a:lt1>
        <a:srgbClr val="FFFFFF"/>
      </a:lt1>
      <a:dk2>
        <a:srgbClr val="1C4800"/>
      </a:dk2>
      <a:lt2>
        <a:srgbClr val="50BBBD"/>
      </a:lt2>
      <a:accent1>
        <a:srgbClr val="335C6F"/>
      </a:accent1>
      <a:accent2>
        <a:srgbClr val="D6F5F3"/>
      </a:accent2>
      <a:accent3>
        <a:srgbClr val="DFE96C"/>
      </a:accent3>
      <a:accent4>
        <a:srgbClr val="0E8789"/>
      </a:accent4>
      <a:accent5>
        <a:srgbClr val="FF691B"/>
      </a:accent5>
      <a:accent6>
        <a:srgbClr val="C3D214"/>
      </a:accent6>
      <a:hlink>
        <a:srgbClr val="0E8789"/>
      </a:hlink>
      <a:folHlink>
        <a:srgbClr val="FF691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lgn="l">
          <a:defRPr sz="2200" dirty="0">
            <a:solidFill>
              <a:schemeClr val="accent1"/>
            </a:solidFill>
            <a:latin typeface="DM Sans 14pt" pitchFamily="2" charset="77"/>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CAB33008C52A4D96EEF64CBF960425" ma:contentTypeVersion="13" ma:contentTypeDescription="Create a new document." ma:contentTypeScope="" ma:versionID="7d1465f168e02f5698cbabc76ee91276">
  <xsd:schema xmlns:xsd="http://www.w3.org/2001/XMLSchema" xmlns:xs="http://www.w3.org/2001/XMLSchema" xmlns:p="http://schemas.microsoft.com/office/2006/metadata/properties" xmlns:ns2="bf1e4ce9-c82d-4b1f-b382-3339a5800fe3" xmlns:ns3="c115091d-318f-48c7-945b-81e9afa18044" targetNamespace="http://schemas.microsoft.com/office/2006/metadata/properties" ma:root="true" ma:fieldsID="25bc7f586145f7c05553483a57623064" ns2:_="" ns3:_="">
    <xsd:import namespace="bf1e4ce9-c82d-4b1f-b382-3339a5800fe3"/>
    <xsd:import namespace="c115091d-318f-48c7-945b-81e9afa1804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1e4ce9-c82d-4b1f-b382-3339a5800f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63636ca-1ab4-4f97-9e78-4e9d02c54756"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115091d-318f-48c7-945b-81e9afa1804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24207f4f-c49a-440b-8bda-11b337373db5}" ma:internalName="TaxCatchAll" ma:showField="CatchAllData" ma:web="c115091d-318f-48c7-945b-81e9afa180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115091d-318f-48c7-945b-81e9afa18044" xsi:nil="true"/>
    <lcf76f155ced4ddcb4097134ff3c332f xmlns="bf1e4ce9-c82d-4b1f-b382-3339a5800fe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BB194F9-FEEC-44F7-9FD1-6AB00E0AEC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1e4ce9-c82d-4b1f-b382-3339a5800fe3"/>
    <ds:schemaRef ds:uri="c115091d-318f-48c7-945b-81e9afa180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73EF43C-00A2-44ED-9A5A-54770EB53D9D}">
  <ds:schemaRefs>
    <ds:schemaRef ds:uri="http://schemas.microsoft.com/sharepoint/v3/contenttype/forms"/>
  </ds:schemaRefs>
</ds:datastoreItem>
</file>

<file path=customXml/itemProps3.xml><?xml version="1.0" encoding="utf-8"?>
<ds:datastoreItem xmlns:ds="http://schemas.openxmlformats.org/officeDocument/2006/customXml" ds:itemID="{5D9BA726-F489-4B0F-8C36-69344AA52955}">
  <ds:schemaRefs>
    <ds:schemaRef ds:uri="http://schemas.microsoft.com/office/2006/metadata/properties"/>
    <ds:schemaRef ds:uri="http://purl.org/dc/elements/1.1/"/>
    <ds:schemaRef ds:uri="http://purl.org/dc/terms/"/>
    <ds:schemaRef ds:uri="http://schemas.openxmlformats.org/package/2006/metadata/core-properties"/>
    <ds:schemaRef ds:uri="c115091d-318f-48c7-945b-81e9afa18044"/>
    <ds:schemaRef ds:uri="http://www.w3.org/XML/1998/namespace"/>
    <ds:schemaRef ds:uri="http://schemas.microsoft.com/office/2006/documentManagement/types"/>
    <ds:schemaRef ds:uri="http://schemas.microsoft.com/office/infopath/2007/PartnerControls"/>
    <ds:schemaRef ds:uri="bf1e4ce9-c82d-4b1f-b382-3339a5800fe3"/>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15081</TotalTime>
  <Words>5465</Words>
  <Application>Microsoft Macintosh PowerPoint</Application>
  <PresentationFormat>Widescreen</PresentationFormat>
  <Paragraphs>494</Paragraphs>
  <Slides>35</Slides>
  <Notes>35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35</vt:i4>
      </vt:variant>
    </vt:vector>
  </HeadingPairs>
  <TitlesOfParts>
    <vt:vector size="45" baseType="lpstr">
      <vt:lpstr>Aptos</vt:lpstr>
      <vt:lpstr>Arial</vt:lpstr>
      <vt:lpstr>DM Sans 14pt</vt:lpstr>
      <vt:lpstr>DM Sans 14pt SemiBold</vt:lpstr>
      <vt:lpstr>Google Sans</vt:lpstr>
      <vt:lpstr>Helvetica</vt:lpstr>
      <vt:lpstr>Outfit</vt:lpstr>
      <vt:lpstr>PT Serif</vt:lpstr>
      <vt:lpstr>System Font Regular</vt:lpstr>
      <vt:lpstr>Office Theme</vt:lpstr>
      <vt:lpstr>Spending  and saving</vt:lpstr>
      <vt:lpstr>What we’ll talk about</vt:lpstr>
      <vt:lpstr>Let’s talk about your money</vt:lpstr>
      <vt:lpstr>Let’s talk about your money</vt:lpstr>
      <vt:lpstr>Can you cover an unexpected expense?</vt:lpstr>
      <vt:lpstr>What is a budget? A budget is a plan for your money. </vt:lpstr>
      <vt:lpstr>What is a money goal? Everyone has goals for their money.</vt:lpstr>
      <vt:lpstr>Why you need a budget</vt:lpstr>
      <vt:lpstr>Let’s get a budget going!</vt:lpstr>
      <vt:lpstr>Let’s get a budget going!</vt:lpstr>
      <vt:lpstr>Hands on example: Building a budget </vt:lpstr>
      <vt:lpstr>Hands on example: Building a budget </vt:lpstr>
      <vt:lpstr>Hands on example: Building a budget </vt:lpstr>
      <vt:lpstr>Hands on example: Building a budget </vt:lpstr>
      <vt:lpstr>Hands on example: Building a budget </vt:lpstr>
      <vt:lpstr>Hands on example: Family budget </vt:lpstr>
      <vt:lpstr>Hands on example: Family budget </vt:lpstr>
      <vt:lpstr>Your goal: Don’t spend it all!</vt:lpstr>
      <vt:lpstr>Let’s talk!</vt:lpstr>
      <vt:lpstr>5 questions to ask yourself before you buy something</vt:lpstr>
      <vt:lpstr>Hands on example: Values-based budgeting</vt:lpstr>
      <vt:lpstr>Hands on example: Values-based budgeting</vt:lpstr>
      <vt:lpstr>Hands on example: Values-based budgeting</vt:lpstr>
      <vt:lpstr>Hands on example: Values-based budgeting</vt:lpstr>
      <vt:lpstr>What is an emergency fund?</vt:lpstr>
      <vt:lpstr>Tips for saving for  a big purchase</vt:lpstr>
      <vt:lpstr>How to make  saving automatic</vt:lpstr>
      <vt:lpstr>How to get the most  from a savings account</vt:lpstr>
      <vt:lpstr>How compounding works</vt:lpstr>
      <vt:lpstr>How compounding works</vt:lpstr>
      <vt:lpstr>How compounding works</vt:lpstr>
      <vt:lpstr>Quiz time!</vt:lpstr>
      <vt:lpstr>Quiz time!</vt:lpstr>
      <vt:lpstr>Quiz time!</vt:lpstr>
      <vt:lpstr>Where to keep learning about finance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Josh Johnson</dc:creator>
  <cp:keywords/>
  <dc:description/>
  <cp:lastModifiedBy>Brian Fiske</cp:lastModifiedBy>
  <cp:revision>189</cp:revision>
  <cp:lastPrinted>2025-04-25T21:08:18Z</cp:lastPrinted>
  <dcterms:created xsi:type="dcterms:W3CDTF">2024-11-25T17:00:50Z</dcterms:created>
  <dcterms:modified xsi:type="dcterms:W3CDTF">2025-05-01T18:27:12Z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f9c9bcd-f315-4c3b-87a0-7682e230e7e4_Enabled">
    <vt:lpwstr>true</vt:lpwstr>
  </property>
  <property fmtid="{D5CDD505-2E9C-101B-9397-08002B2CF9AE}" pid="3" name="MSIP_Label_1f9c9bcd-f315-4c3b-87a0-7682e230e7e4_SetDate">
    <vt:lpwstr>2025-01-06T03:27:39Z</vt:lpwstr>
  </property>
  <property fmtid="{D5CDD505-2E9C-101B-9397-08002B2CF9AE}" pid="4" name="MSIP_Label_1f9c9bcd-f315-4c3b-87a0-7682e230e7e4_Method">
    <vt:lpwstr>Privileged</vt:lpwstr>
  </property>
  <property fmtid="{D5CDD505-2E9C-101B-9397-08002B2CF9AE}" pid="5" name="MSIP_Label_1f9c9bcd-f315-4c3b-87a0-7682e230e7e4_Name">
    <vt:lpwstr>Internal Use</vt:lpwstr>
  </property>
  <property fmtid="{D5CDD505-2E9C-101B-9397-08002B2CF9AE}" pid="6" name="MSIP_Label_1f9c9bcd-f315-4c3b-87a0-7682e230e7e4_SiteId">
    <vt:lpwstr>e122af3c-4c68-4e49-9c52-4ae1e25e91ae</vt:lpwstr>
  </property>
  <property fmtid="{D5CDD505-2E9C-101B-9397-08002B2CF9AE}" pid="7" name="MSIP_Label_1f9c9bcd-f315-4c3b-87a0-7682e230e7e4_ActionId">
    <vt:lpwstr>e18095ca-83fc-4e3e-a31f-be0f8bb0319a</vt:lpwstr>
  </property>
  <property fmtid="{D5CDD505-2E9C-101B-9397-08002B2CF9AE}" pid="8" name="MSIP_Label_1f9c9bcd-f315-4c3b-87a0-7682e230e7e4_ContentBits">
    <vt:lpwstr>0</vt:lpwstr>
  </property>
  <property fmtid="{D5CDD505-2E9C-101B-9397-08002B2CF9AE}" pid="9" name="ArticulateGUID">
    <vt:lpwstr>E12AF98F-B875-4610-84E1-D7688831AA43</vt:lpwstr>
  </property>
  <property fmtid="{D5CDD505-2E9C-101B-9397-08002B2CF9AE}" pid="10" name="ArticulatePath">
    <vt:lpwstr>HOB - Presentation - What Banks Can Do for You - Middle and High School_R2_legal BW comments</vt:lpwstr>
  </property>
  <property fmtid="{D5CDD505-2E9C-101B-9397-08002B2CF9AE}" pid="11" name="ContentTypeId">
    <vt:lpwstr>0x01010079CAB33008C52A4D96EEF64CBF960425</vt:lpwstr>
  </property>
  <property fmtid="{D5CDD505-2E9C-101B-9397-08002B2CF9AE}" pid="12" name="MediaServiceImageTags">
    <vt:lpwstr/>
  </property>
</Properties>
</file>