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4"/>
  </p:sldMasterIdLst>
  <p:notesMasterIdLst>
    <p:notesMasterId r:id="rId42"/>
  </p:notesMasterIdLst>
  <p:sldIdLst>
    <p:sldId id="434" r:id="rId5"/>
    <p:sldId id="435" r:id="rId6"/>
    <p:sldId id="436" r:id="rId7"/>
    <p:sldId id="437" r:id="rId8"/>
    <p:sldId id="438" r:id="rId9"/>
    <p:sldId id="439" r:id="rId10"/>
    <p:sldId id="440" r:id="rId11"/>
    <p:sldId id="441" r:id="rId12"/>
    <p:sldId id="442" r:id="rId13"/>
    <p:sldId id="443" r:id="rId14"/>
    <p:sldId id="444" r:id="rId15"/>
    <p:sldId id="445" r:id="rId16"/>
    <p:sldId id="446" r:id="rId17"/>
    <p:sldId id="447" r:id="rId18"/>
    <p:sldId id="448" r:id="rId19"/>
    <p:sldId id="449" r:id="rId20"/>
    <p:sldId id="450" r:id="rId21"/>
    <p:sldId id="451" r:id="rId22"/>
    <p:sldId id="452" r:id="rId23"/>
    <p:sldId id="453" r:id="rId24"/>
    <p:sldId id="454" r:id="rId25"/>
    <p:sldId id="455" r:id="rId26"/>
    <p:sldId id="456" r:id="rId27"/>
    <p:sldId id="457" r:id="rId28"/>
    <p:sldId id="458" r:id="rId29"/>
    <p:sldId id="459" r:id="rId30"/>
    <p:sldId id="460" r:id="rId31"/>
    <p:sldId id="461" r:id="rId32"/>
    <p:sldId id="463" r:id="rId33"/>
    <p:sldId id="464" r:id="rId34"/>
    <p:sldId id="465" r:id="rId35"/>
    <p:sldId id="466" r:id="rId36"/>
    <p:sldId id="467" r:id="rId37"/>
    <p:sldId id="468" r:id="rId38"/>
    <p:sldId id="469" r:id="rId39"/>
    <p:sldId id="470" r:id="rId40"/>
    <p:sldId id="471" r:id="rId41"/>
  </p:sldIdLst>
  <p:sldSz cx="12192000" cy="6858000"/>
  <p:notesSz cx="6858000" cy="9144000"/>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279907-1AB5-8B04-4507-FADBBC72A0BB}" name="Brian Fiske" initials="BF" userId="Brian Fiske" providerId="None"/>
  <p188:author id="{67E48E0C-FA79-282A-C45B-705CA1AAD119}" name="Ryan Sullivan" initials="" userId="S::ryan.sullivan@paceco.com::8c0f1c1b-5a1d-41dc-8172-32306e179e16" providerId="AD"/>
  <p188:author id="{DA97622E-5477-8997-ABF4-70728B902ABE}" name="Ellis Harman" initials="" userId="S::ellis.harman@paceco.com::9aa1f1be-24d8-4f37-bbc9-43ffc96b175d" providerId="AD"/>
  <p188:author id="{829A7B50-57F5-8D02-FBC6-FFCE48C0E3B5}" name="Annemarie Tankersley" initials="" userId="S::annemarie.tankersley@paceco.com::81122f53-0e09-42dd-ac09-d0d33beae836" providerId="AD"/>
  <p188:author id="{C5F37171-774A-4F6E-8EBF-9594D12DEFD8}" name="Josh Johnson" initials="" userId="S::josh.johnson@paceco.com::587288b8-4aa3-4c73-b61a-4ac8ff153cf8" providerId="AD"/>
  <p188:author id="{4C18C69B-933D-AFF9-5CA2-EE5463AC61B5}" name="Liz Olech" initials="LO" userId="S::Liz@departmentc.com::fe9f73e2-3368-49f0-b87e-e6d5c4c3dc93" providerId="AD"/>
  <p188:author id="{20B9C89B-D721-7A06-D237-B27B9549DF7E}" name="Wallace, Bonnie J" initials="BW" userId="S::bonnie.wallace@wellsfargo.com::aca0fa15-0c16-49f9-abbc-7e676f0bfe20" providerId="AD"/>
  <p188:author id="{0B5177D6-04D9-5B3D-2489-ACAD2B37B9FE}" name="Michael Meder" initials="" userId="S::michael.meder@paceco.com::1b339ae4-55ae-4fed-9448-e307f236df6e" providerId="AD"/>
  <p188:author id="{317B8EDA-091B-692F-10D7-8207944963E8}" name="Bendixen, Stacie A." initials="SB" userId="S::Stacie.A.Bendixen@wellsfargo.com::698840ef-b525-4155-9ab0-c0c06c6a244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96C"/>
    <a:srgbClr val="F9F8F5"/>
    <a:srgbClr val="FAF8F5"/>
    <a:srgbClr val="FF691B"/>
    <a:srgbClr val="335B6F"/>
    <a:srgbClr val="0E8789"/>
    <a:srgbClr val="D9E8E5"/>
    <a:srgbClr val="E6F0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51" autoAdjust="0"/>
    <p:restoredTop sz="75342" autoAdjust="0"/>
  </p:normalViewPr>
  <p:slideViewPr>
    <p:cSldViewPr snapToGrid="0">
      <p:cViewPr varScale="1">
        <p:scale>
          <a:sx n="90" d="100"/>
          <a:sy n="90" d="100"/>
        </p:scale>
        <p:origin x="1952" y="184"/>
      </p:cViewPr>
      <p:guideLst/>
    </p:cSldViewPr>
  </p:slideViewPr>
  <p:outlineViewPr>
    <p:cViewPr>
      <p:scale>
        <a:sx n="33" d="100"/>
        <a:sy n="33" d="100"/>
      </p:scale>
      <p:origin x="0" y="0"/>
    </p:cViewPr>
  </p:outlineViewPr>
  <p:notesTextViewPr>
    <p:cViewPr>
      <p:scale>
        <a:sx n="155" d="100"/>
        <a:sy n="155" d="100"/>
      </p:scale>
      <p:origin x="0" y="0"/>
    </p:cViewPr>
  </p:notesTextViewPr>
  <p:notesViewPr>
    <p:cSldViewPr snapToGrid="0">
      <p:cViewPr varScale="1">
        <p:scale>
          <a:sx n="118" d="100"/>
          <a:sy n="118" d="100"/>
        </p:scale>
        <p:origin x="4576" y="21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gs" Target="tags/tag1.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DM Sans 14pt" pitchFamily="2"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DM Sans 14pt" pitchFamily="2" charset="77"/>
              </a:defRPr>
            </a:lvl1pPr>
          </a:lstStyle>
          <a:p>
            <a:fld id="{EF0BC26A-DE73-5146-9E43-5B76E5120D95}" type="datetimeFigureOut">
              <a:rPr lang="en-US" smtClean="0"/>
              <a:pPr/>
              <a:t>5/2/25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DM Sans 14pt"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DM Sans 14pt" pitchFamily="2" charset="77"/>
              </a:defRPr>
            </a:lvl1pPr>
          </a:lstStyle>
          <a:p>
            <a:fld id="{D1FAD281-2645-F444-92DF-A66E3942A68D}" type="slidenum">
              <a:rPr lang="en-US" smtClean="0"/>
              <a:pPr/>
              <a:t>‹#›</a:t>
            </a:fld>
            <a:endParaRPr lang="en-US" dirty="0"/>
          </a:p>
        </p:txBody>
      </p:sp>
    </p:spTree>
    <p:extLst>
      <p:ext uri="{BB962C8B-B14F-4D97-AF65-F5344CB8AC3E}">
        <p14:creationId xmlns:p14="http://schemas.microsoft.com/office/powerpoint/2010/main" val="507251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DM Sans 14pt" pitchFamily="2" charset="77"/>
        <a:ea typeface="+mn-ea"/>
        <a:cs typeface="+mn-cs"/>
      </a:defRPr>
    </a:lvl1pPr>
    <a:lvl2pPr marL="457200" algn="l" defTabSz="914400" rtl="0" eaLnBrk="1" latinLnBrk="0" hangingPunct="1">
      <a:defRPr sz="1200" b="0" i="0" kern="1200">
        <a:solidFill>
          <a:schemeClr val="tx1"/>
        </a:solidFill>
        <a:latin typeface="DM Sans 14pt" pitchFamily="2" charset="77"/>
        <a:ea typeface="+mn-ea"/>
        <a:cs typeface="+mn-cs"/>
      </a:defRPr>
    </a:lvl2pPr>
    <a:lvl3pPr marL="914400" algn="l" defTabSz="914400" rtl="0" eaLnBrk="1" latinLnBrk="0" hangingPunct="1">
      <a:defRPr sz="1200" b="0" i="0" kern="1200">
        <a:solidFill>
          <a:schemeClr val="tx1"/>
        </a:solidFill>
        <a:latin typeface="DM Sans 14pt" pitchFamily="2" charset="77"/>
        <a:ea typeface="+mn-ea"/>
        <a:cs typeface="+mn-cs"/>
      </a:defRPr>
    </a:lvl3pPr>
    <a:lvl4pPr marL="1371600" algn="l" defTabSz="914400" rtl="0" eaLnBrk="1" latinLnBrk="0" hangingPunct="1">
      <a:defRPr sz="1200" b="0" i="0" kern="1200">
        <a:solidFill>
          <a:schemeClr val="tx1"/>
        </a:solidFill>
        <a:latin typeface="DM Sans 14pt" pitchFamily="2" charset="77"/>
        <a:ea typeface="+mn-ea"/>
        <a:cs typeface="+mn-cs"/>
      </a:defRPr>
    </a:lvl4pPr>
    <a:lvl5pPr marL="1828800" algn="l" defTabSz="914400" rtl="0" eaLnBrk="1" latinLnBrk="0" hangingPunct="1">
      <a:defRPr sz="1200" b="0" i="0" kern="1200">
        <a:solidFill>
          <a:schemeClr val="tx1"/>
        </a:solidFill>
        <a:latin typeface="DM Sans 14pt"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ATTENTION SPEAKER!</a:t>
            </a:r>
          </a:p>
          <a:p>
            <a:endParaRPr lang="en-US" dirty="0"/>
          </a:p>
          <a:p>
            <a:r>
              <a:rPr lang="en-US" dirty="0"/>
              <a:t>Please use Presentation Mode / Slide Show Mode when sharing because there are animations and transitions that help emphasize specific points and keep your audience engaged.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3F3F3F"/>
                </a:solidFill>
                <a:effectLst/>
                <a:latin typeface="Arial" panose="020B0604020202020204" pitchFamily="34" charset="0"/>
                <a:ea typeface="Aptos" panose="020B0004020202020204" pitchFamily="34" charset="0"/>
                <a:cs typeface="Times New Roman" panose="02020603050405020304" pitchFamily="18" charset="0"/>
              </a:rPr>
              <a:t>Please do not change any of the content on the slides! </a:t>
            </a:r>
            <a:endParaRPr lang="en-US" sz="1800" dirty="0">
              <a:solidFill>
                <a:srgbClr val="3F3F3F"/>
              </a:solidFill>
              <a:effectLst/>
              <a:latin typeface="Arial" panose="020B06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solidFill>
                <a:srgbClr val="3F3F3F"/>
              </a:solidFill>
              <a:effectLst/>
              <a:latin typeface="Arial" panose="020B06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Each slide includes voiceover notes to help you, but reviewing and practicing the entire presentation before sharing it with an audience will help you prepare. </a:t>
            </a:r>
            <a:r>
              <a:rPr lang="en-US" sz="1200" dirty="0">
                <a:solidFill>
                  <a:srgbClr val="3F3F3F"/>
                </a:solidFill>
                <a:effectLst/>
                <a:latin typeface="Arial" panose="020B0604020202020204" pitchFamily="34" charset="0"/>
                <a:cs typeface="Times New Roman" panose="02020603050405020304" pitchFamily="18" charset="0"/>
              </a:rPr>
              <a:t>W</a:t>
            </a:r>
            <a:r>
              <a:rPr lang="en-US" sz="1200" dirty="0">
                <a:solidFill>
                  <a:srgbClr val="3F3F3F"/>
                </a:solidFill>
                <a:effectLst/>
                <a:latin typeface="Arial" panose="020B0604020202020204" pitchFamily="34" charset="0"/>
                <a:ea typeface="Aptos" panose="020B0004020202020204" pitchFamily="34" charset="0"/>
                <a:cs typeface="Times New Roman" panose="02020603050405020304" pitchFamily="18" charset="0"/>
              </a:rPr>
              <a:t>e suggest that you customize the voiceover notes to help you speak to your particular audience.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r>
              <a:rPr lang="en-US" dirty="0"/>
              <a:t>VOICEOVER FOR THIS SLIDE: </a:t>
            </a:r>
          </a:p>
          <a:p>
            <a:endParaRPr lang="en-US" dirty="0"/>
          </a:p>
          <a:p>
            <a:r>
              <a:rPr lang="en-US" dirty="0"/>
              <a:t>This presentation is all about what banks can do for you. </a:t>
            </a:r>
          </a:p>
          <a:p>
            <a:endParaRPr lang="en-US" dirty="0"/>
          </a:p>
          <a:p>
            <a:r>
              <a:rPr lang="en-US" dirty="0"/>
              <a:t>Sometimes, people might wonder if banks are really helpful and if you really need a bank. But having a good relationship with a bank can be an important part of taking care of your money, which can impact a lot of different parts of your life. </a:t>
            </a:r>
          </a:p>
          <a:p>
            <a:endParaRPr lang="en-US" dirty="0"/>
          </a:p>
          <a:p>
            <a:r>
              <a:rPr lang="en-US" dirty="0"/>
              <a:t>Banks can be helpful and offer a lot of tools so you can reach your goals, whether that’s buying a car, buying a home, or saving money for that thing you really want. </a:t>
            </a:r>
          </a:p>
          <a:p>
            <a:endParaRPr lang="en-US" dirty="0"/>
          </a:p>
          <a:p>
            <a:r>
              <a:rPr lang="en-US" dirty="0"/>
              <a:t>So let’s dive into what you should know about banks.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a:t>
            </a:fld>
            <a:endParaRPr lang="en-US" dirty="0"/>
          </a:p>
        </p:txBody>
      </p:sp>
    </p:spTree>
    <p:extLst>
      <p:ext uri="{BB962C8B-B14F-4D97-AF65-F5344CB8AC3E}">
        <p14:creationId xmlns:p14="http://schemas.microsoft.com/office/powerpoint/2010/main" val="4068632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(Read the onscreen text to tell the story of depositing money in a bank, where it can be safe and accessible.)</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10</a:t>
            </a:fld>
            <a:endParaRPr lang="en-US" dirty="0"/>
          </a:p>
        </p:txBody>
      </p:sp>
    </p:spTree>
    <p:extLst>
      <p:ext uri="{BB962C8B-B14F-4D97-AF65-F5344CB8AC3E}">
        <p14:creationId xmlns:p14="http://schemas.microsoft.com/office/powerpoint/2010/main" val="35983053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7F9AD-C38F-BB4F-C15C-F874CC338A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438143-0ECB-5C86-E3E8-244A2017FF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305236-2286-A989-54F3-0E825DA99385}"/>
              </a:ext>
            </a:extLst>
          </p:cNvPr>
          <p:cNvSpPr>
            <a:spLocks noGrp="1"/>
          </p:cNvSpPr>
          <p:nvPr>
            <p:ph type="body" idx="1"/>
          </p:nvPr>
        </p:nvSpPr>
        <p:spPr/>
        <p:txBody>
          <a:bodyPr/>
          <a:lstStyle/>
          <a:p>
            <a:r>
              <a:rPr lang="en-US" i="1" dirty="0"/>
              <a:t>(Read the onscreen text to tell the story of depositing money in a bank, where it can be safe and accessible.)</a:t>
            </a:r>
          </a:p>
          <a:p>
            <a:endParaRPr lang="en-US" dirty="0"/>
          </a:p>
        </p:txBody>
      </p:sp>
      <p:sp>
        <p:nvSpPr>
          <p:cNvPr id="4" name="Slide Number Placeholder 3">
            <a:extLst>
              <a:ext uri="{FF2B5EF4-FFF2-40B4-BE49-F238E27FC236}">
                <a16:creationId xmlns:a16="http://schemas.microsoft.com/office/drawing/2014/main" id="{BDC18028-1F22-4779-54E8-86704B13B5F4}"/>
              </a:ext>
            </a:extLst>
          </p:cNvPr>
          <p:cNvSpPr>
            <a:spLocks noGrp="1"/>
          </p:cNvSpPr>
          <p:nvPr>
            <p:ph type="sldNum" sz="quarter" idx="5"/>
          </p:nvPr>
        </p:nvSpPr>
        <p:spPr/>
        <p:txBody>
          <a:bodyPr/>
          <a:lstStyle/>
          <a:p>
            <a:fld id="{D1FAD281-2645-F444-92DF-A66E3942A68D}" type="slidenum">
              <a:rPr lang="en-US" smtClean="0"/>
              <a:pPr/>
              <a:t>11</a:t>
            </a:fld>
            <a:endParaRPr lang="en-US" dirty="0"/>
          </a:p>
        </p:txBody>
      </p:sp>
    </p:spTree>
    <p:extLst>
      <p:ext uri="{BB962C8B-B14F-4D97-AF65-F5344CB8AC3E}">
        <p14:creationId xmlns:p14="http://schemas.microsoft.com/office/powerpoint/2010/main" val="980825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8F684-BBA8-C26C-F5AE-1DACB06CE3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632A49-F420-AA1B-485A-CEAB319BC1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79D434-855D-833A-0D0A-9C75E9F77C1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(Read the onscreen text to tell the story of depositing money in a bank, where it can be safe and accessible.)</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That’s an example of how bank accounts can be a safe place to keep your money — and it’s still easy to get your money when you need or want to spend it on something. </a:t>
            </a:r>
          </a:p>
          <a:p>
            <a:endParaRPr lang="en-US" dirty="0"/>
          </a:p>
          <a:p>
            <a:r>
              <a:rPr lang="en-US" dirty="0"/>
              <a:t>PAUSE FOR ANIMATION.</a:t>
            </a:r>
          </a:p>
          <a:p>
            <a:endParaRPr lang="en-US" dirty="0"/>
          </a:p>
          <a:p>
            <a:r>
              <a:rPr lang="en-US" dirty="0"/>
              <a:t>ASK:</a:t>
            </a:r>
          </a:p>
          <a:p>
            <a:endParaRPr lang="en-US" dirty="0"/>
          </a:p>
          <a:p>
            <a:r>
              <a:rPr lang="en-US" dirty="0"/>
              <a:t>Any questions about this? </a:t>
            </a:r>
          </a:p>
          <a:p>
            <a:endParaRPr lang="en-US" dirty="0"/>
          </a:p>
        </p:txBody>
      </p:sp>
      <p:sp>
        <p:nvSpPr>
          <p:cNvPr id="4" name="Slide Number Placeholder 3">
            <a:extLst>
              <a:ext uri="{FF2B5EF4-FFF2-40B4-BE49-F238E27FC236}">
                <a16:creationId xmlns:a16="http://schemas.microsoft.com/office/drawing/2014/main" id="{C62755B0-7A47-2E91-DA07-BD45966944F5}"/>
              </a:ext>
            </a:extLst>
          </p:cNvPr>
          <p:cNvSpPr>
            <a:spLocks noGrp="1"/>
          </p:cNvSpPr>
          <p:nvPr>
            <p:ph type="sldNum" sz="quarter" idx="5"/>
          </p:nvPr>
        </p:nvSpPr>
        <p:spPr/>
        <p:txBody>
          <a:bodyPr/>
          <a:lstStyle/>
          <a:p>
            <a:fld id="{D1FAD281-2645-F444-92DF-A66E3942A68D}" type="slidenum">
              <a:rPr lang="en-US" smtClean="0"/>
              <a:pPr/>
              <a:t>12</a:t>
            </a:fld>
            <a:endParaRPr lang="en-US" dirty="0"/>
          </a:p>
        </p:txBody>
      </p:sp>
    </p:spTree>
    <p:extLst>
      <p:ext uri="{BB962C8B-B14F-4D97-AF65-F5344CB8AC3E}">
        <p14:creationId xmlns:p14="http://schemas.microsoft.com/office/powerpoint/2010/main" val="15226465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ASK: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So here’s a question for you: Is it true that you only need a bank account if you have a lot of money?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NOTE: CLICK FOR ANSWER.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do you think the answer is? What makes you say that?</a:t>
            </a:r>
          </a:p>
          <a:p>
            <a:endParaRPr lang="en-US" dirty="0"/>
          </a:p>
          <a:p>
            <a:r>
              <a:rPr lang="en-US" dirty="0"/>
              <a:t>Well, the answer is typically “</a:t>
            </a:r>
            <a:r>
              <a:rPr lang="en-US" i="0" dirty="0"/>
              <a:t>no</a:t>
            </a:r>
            <a:r>
              <a:rPr lang="en-US" dirty="0"/>
              <a:t>.” Bank accounts can be helpful even if you don’t have lots of money.</a:t>
            </a:r>
          </a:p>
          <a:p>
            <a:endParaRPr lang="en-US" dirty="0"/>
          </a:p>
          <a:p>
            <a:r>
              <a:rPr lang="en-US" dirty="0"/>
              <a:t>Checking and savings accounts can be great ways to keep any amount of money safe.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13</a:t>
            </a:fld>
            <a:endParaRPr lang="en-US" dirty="0"/>
          </a:p>
        </p:txBody>
      </p:sp>
    </p:spTree>
    <p:extLst>
      <p:ext uri="{BB962C8B-B14F-4D97-AF65-F5344CB8AC3E}">
        <p14:creationId xmlns:p14="http://schemas.microsoft.com/office/powerpoint/2010/main" val="31327310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Having a bank account doesn’t mean you have to go to a bank. You can do lots of banking either online or using a smartphone.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Here’s why: Bank accounts are not physical things like cars or your shoes. They are tools and information that you can access from almost anywhere.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example, you can log on to your account through the bank app on your smartphone or through the bank’s website and see how much money you have, and you can also manage it and make payments from there.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are a few examples of what you can do from your bank’s app or website. </a:t>
            </a:r>
          </a:p>
        </p:txBody>
      </p:sp>
      <p:sp>
        <p:nvSpPr>
          <p:cNvPr id="4" name="Slide Number Placeholder 3"/>
          <p:cNvSpPr>
            <a:spLocks noGrp="1"/>
          </p:cNvSpPr>
          <p:nvPr>
            <p:ph type="sldNum" sz="quarter" idx="5"/>
          </p:nvPr>
        </p:nvSpPr>
        <p:spPr/>
        <p:txBody>
          <a:bodyPr/>
          <a:lstStyle/>
          <a:p>
            <a:fld id="{D1FAD281-2645-F444-92DF-A66E3942A68D}" type="slidenum">
              <a:rPr lang="en-US" smtClean="0"/>
              <a:pPr/>
              <a:t>14</a:t>
            </a:fld>
            <a:endParaRPr lang="en-US" dirty="0"/>
          </a:p>
        </p:txBody>
      </p:sp>
    </p:spTree>
    <p:extLst>
      <p:ext uri="{BB962C8B-B14F-4D97-AF65-F5344CB8AC3E}">
        <p14:creationId xmlns:p14="http://schemas.microsoft.com/office/powerpoint/2010/main" val="31615580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solidFill>
                <a:srgbClr val="1F1F1F"/>
              </a:solidFill>
              <a:effectLst/>
              <a:latin typeface="Arial" panose="020B0604020202020204" pitchFamily="34" charset="0"/>
            </a:endParaRPr>
          </a:p>
          <a:p>
            <a:r>
              <a:rPr lang="en-US" dirty="0">
                <a:solidFill>
                  <a:srgbClr val="1F1F1F"/>
                </a:solidFill>
                <a:effectLst/>
                <a:latin typeface="Arial" panose="020B0604020202020204" pitchFamily="34" charset="0"/>
              </a:rPr>
              <a:t>While they all look (and swipe) the same, debit cards, credit cards, and prepaid cards all work a little differently. And it’s important to know the difference, as some could end up costing you more money!</a:t>
            </a:r>
          </a:p>
          <a:p>
            <a:endParaRPr lang="en-US" dirty="0">
              <a:solidFill>
                <a:srgbClr val="1F1F1F"/>
              </a:solidFill>
              <a:effectLst/>
              <a:latin typeface="Arial" panose="020B0604020202020204" pitchFamily="34" charset="0"/>
            </a:endParaRPr>
          </a:p>
          <a:p>
            <a:r>
              <a:rPr lang="en-US" dirty="0">
                <a:solidFill>
                  <a:srgbClr val="1F1F1F"/>
                </a:solidFill>
                <a:effectLst/>
                <a:latin typeface="Arial" panose="020B0604020202020204" pitchFamily="34" charset="0"/>
              </a:rPr>
              <a:t>Credit cards provide a line of credit. What does that mean? When you use a credit card, you’re basically borrowing money that you need to pay back later. Credit cards charge interest on the money you use unless it’s paid back within the grace period. That means you pay an extra amount on top of the money you owe.</a:t>
            </a:r>
          </a:p>
          <a:p>
            <a:endParaRPr lang="en-US" dirty="0">
              <a:solidFill>
                <a:srgbClr val="1F1F1F"/>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1F1F1F"/>
                </a:solidFill>
                <a:effectLst/>
                <a:latin typeface="Arial" panose="020B0604020202020204" pitchFamily="34" charset="0"/>
              </a:rPr>
              <a:t>Debit cards are linked to your bank account and are limited by how much money is in the account. It’s kind of like using cash.</a:t>
            </a:r>
          </a:p>
          <a:p>
            <a:endParaRPr lang="en-US" dirty="0">
              <a:solidFill>
                <a:srgbClr val="1F1F1F"/>
              </a:solidFill>
              <a:effectLst/>
              <a:latin typeface="Arial" panose="020B0604020202020204" pitchFamily="34" charset="0"/>
            </a:endParaRPr>
          </a:p>
          <a:p>
            <a:r>
              <a:rPr lang="en-US" b="0" i="0" dirty="0">
                <a:solidFill>
                  <a:srgbClr val="101820"/>
                </a:solidFill>
                <a:effectLst/>
                <a:latin typeface="Avenir Next"/>
              </a:rPr>
              <a:t>A prepaid card, like a gift card, is not linked to a bank account. Instead, you put money into the card account, sometimes called loading money onto the card, before you can spend it. </a:t>
            </a:r>
          </a:p>
          <a:p>
            <a:endParaRPr lang="en-US" b="0" i="0" dirty="0">
              <a:solidFill>
                <a:srgbClr val="101820"/>
              </a:solidFill>
              <a:effectLst/>
              <a:latin typeface="Avenir Next"/>
            </a:endParaRPr>
          </a:p>
          <a:p>
            <a:r>
              <a:rPr lang="en-US" b="0" i="0" dirty="0">
                <a:solidFill>
                  <a:srgbClr val="101820"/>
                </a:solidFill>
                <a:effectLst/>
                <a:latin typeface="Avenir Next"/>
              </a:rPr>
              <a:t>ASK:</a:t>
            </a:r>
          </a:p>
          <a:p>
            <a:endParaRPr lang="en-US" b="0" i="0" dirty="0">
              <a:solidFill>
                <a:srgbClr val="101820"/>
              </a:solidFill>
              <a:effectLst/>
              <a:latin typeface="Avenir Next"/>
            </a:endParaRPr>
          </a:p>
          <a:p>
            <a:r>
              <a:rPr lang="en-US" b="0" i="0" dirty="0">
                <a:solidFill>
                  <a:srgbClr val="101820"/>
                </a:solidFill>
                <a:effectLst/>
                <a:latin typeface="Avenir Next"/>
              </a:rPr>
              <a:t>Which of these cards could end up costing you more money?</a:t>
            </a:r>
            <a:endParaRPr lang="en-US" dirty="0"/>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15</a:t>
            </a:fld>
            <a:endParaRPr lang="en-US" dirty="0"/>
          </a:p>
        </p:txBody>
      </p:sp>
    </p:spTree>
    <p:extLst>
      <p:ext uri="{BB962C8B-B14F-4D97-AF65-F5344CB8AC3E}">
        <p14:creationId xmlns:p14="http://schemas.microsoft.com/office/powerpoint/2010/main" val="26307262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You’ve probably seen people use their smartphones to pay for things at most stores or restaurants. They can do this because they have a bank or payment app or a digital wallet set up on their phone so that they can make payments.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apps or wallets are usually connected to a credit or debit card or to a bank account.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use your bank’s app to make payments or manage money (as long as you have the app installed on your phone).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add your debit card to your phone’s digital wallet to make paying easier. (The money still comes from your account, though!)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connect your account to a payment app like Venmo or Cash App to make payments (though the money still comes from your account for these payments, too). These are just two examples. There are other payment apps out there as well.</a:t>
            </a:r>
          </a:p>
          <a:p>
            <a:endParaRPr lang="en-US" dirty="0"/>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16</a:t>
            </a:fld>
            <a:endParaRPr lang="en-US" dirty="0"/>
          </a:p>
        </p:txBody>
      </p:sp>
    </p:spTree>
    <p:extLst>
      <p:ext uri="{BB962C8B-B14F-4D97-AF65-F5344CB8AC3E}">
        <p14:creationId xmlns:p14="http://schemas.microsoft.com/office/powerpoint/2010/main" val="8934454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these options — digital wallets, bank apps, and payments apps — can make it easier for you to send and receive money from a bank account; pay bills with a bank account; and pay for things online or at a store, restaurant, or other types of businesses, just using your phone.</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17</a:t>
            </a:fld>
            <a:endParaRPr lang="en-US" dirty="0"/>
          </a:p>
        </p:txBody>
      </p:sp>
    </p:spTree>
    <p:extLst>
      <p:ext uri="{BB962C8B-B14F-4D97-AF65-F5344CB8AC3E}">
        <p14:creationId xmlns:p14="http://schemas.microsoft.com/office/powerpoint/2010/main" val="10208020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(Use the story onscreen as a way to show how bank and payment apps can make sending and receiving money easy.)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Let’s look at another hands on example. </a:t>
            </a:r>
          </a:p>
          <a:p>
            <a:endParaRPr lang="en-US" dirty="0"/>
          </a:p>
          <a:p>
            <a:r>
              <a:rPr lang="en-US" dirty="0"/>
              <a:t>Imagine Emma, Claire, and Taylor are out at the shopping center, and they want to buy ice cream. BUT — they don’t have cash or a debit card with them.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18</a:t>
            </a:fld>
            <a:endParaRPr lang="en-US" dirty="0"/>
          </a:p>
        </p:txBody>
      </p:sp>
    </p:spTree>
    <p:extLst>
      <p:ext uri="{BB962C8B-B14F-4D97-AF65-F5344CB8AC3E}">
        <p14:creationId xmlns:p14="http://schemas.microsoft.com/office/powerpoint/2010/main" val="18349602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73C84-F8A2-6FED-CEBF-68A26C8A56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B4518D-5DBE-3F28-9EAE-B1B44277DC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D12994-A145-B9FC-7C0B-29A35779F60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(Read the onscreen text to show how bank and payment apps can make sending and receiving money easy.) </a:t>
            </a:r>
          </a:p>
          <a:p>
            <a:endParaRPr lang="en-US" dirty="0"/>
          </a:p>
        </p:txBody>
      </p:sp>
      <p:sp>
        <p:nvSpPr>
          <p:cNvPr id="4" name="Slide Number Placeholder 3">
            <a:extLst>
              <a:ext uri="{FF2B5EF4-FFF2-40B4-BE49-F238E27FC236}">
                <a16:creationId xmlns:a16="http://schemas.microsoft.com/office/drawing/2014/main" id="{63F4C2B8-6C1B-48BA-3BF1-FC2CEFF91C1A}"/>
              </a:ext>
            </a:extLst>
          </p:cNvPr>
          <p:cNvSpPr>
            <a:spLocks noGrp="1"/>
          </p:cNvSpPr>
          <p:nvPr>
            <p:ph type="sldNum" sz="quarter" idx="5"/>
          </p:nvPr>
        </p:nvSpPr>
        <p:spPr/>
        <p:txBody>
          <a:bodyPr/>
          <a:lstStyle/>
          <a:p>
            <a:fld id="{D1FAD281-2645-F444-92DF-A66E3942A68D}" type="slidenum">
              <a:rPr lang="en-US" smtClean="0"/>
              <a:pPr/>
              <a:t>19</a:t>
            </a:fld>
            <a:endParaRPr lang="en-US" dirty="0"/>
          </a:p>
        </p:txBody>
      </p:sp>
    </p:spTree>
    <p:extLst>
      <p:ext uri="{BB962C8B-B14F-4D97-AF65-F5344CB8AC3E}">
        <p14:creationId xmlns:p14="http://schemas.microsoft.com/office/powerpoint/2010/main" val="3587721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Now here’s just a quick look at some of the things we’ll be talking about today. We’ll start with some of the basics, just explaining what a bank is and what banks do. </a:t>
            </a:r>
          </a:p>
          <a:p>
            <a:endParaRPr lang="en-US" dirty="0"/>
          </a:p>
          <a:p>
            <a:r>
              <a:rPr lang="en-US" dirty="0"/>
              <a:t>We’ll talk about earning money and how to put it in the bank. </a:t>
            </a:r>
          </a:p>
          <a:p>
            <a:endParaRPr lang="en-US" dirty="0"/>
          </a:p>
          <a:p>
            <a:r>
              <a:rPr lang="en-US" dirty="0"/>
              <a:t>We’ll talk about how you can do a lot with your phone these days, like depositing checks or paying for things. </a:t>
            </a:r>
          </a:p>
          <a:p>
            <a:endParaRPr lang="en-US" dirty="0"/>
          </a:p>
          <a:p>
            <a:r>
              <a:rPr lang="en-US" dirty="0"/>
              <a:t>We’ll also talk about what you need to do to open your first bank account. </a:t>
            </a:r>
          </a:p>
          <a:p>
            <a:endParaRPr lang="en-US" dirty="0"/>
          </a:p>
          <a:p>
            <a:r>
              <a:rPr lang="en-US" dirty="0"/>
              <a:t>And we’ll talk about ways to keep learning more about banks and other money topics that can help you out in life.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a:t>
            </a:fld>
            <a:endParaRPr lang="en-US" dirty="0"/>
          </a:p>
        </p:txBody>
      </p:sp>
    </p:spTree>
    <p:extLst>
      <p:ext uri="{BB962C8B-B14F-4D97-AF65-F5344CB8AC3E}">
        <p14:creationId xmlns:p14="http://schemas.microsoft.com/office/powerpoint/2010/main" val="8185187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6FFC3-3B0D-527F-FFA5-AFD1014CB8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DB1E6D-6F8B-3775-BA62-957D7D41AF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7E7C8F-2536-A25C-C173-CEA2AD748B9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(Read the onscreen text to show how bank and payment apps can make sending and receiving money easy.) </a:t>
            </a:r>
          </a:p>
          <a:p>
            <a:endParaRPr lang="en-US" dirty="0"/>
          </a:p>
        </p:txBody>
      </p:sp>
      <p:sp>
        <p:nvSpPr>
          <p:cNvPr id="4" name="Slide Number Placeholder 3">
            <a:extLst>
              <a:ext uri="{FF2B5EF4-FFF2-40B4-BE49-F238E27FC236}">
                <a16:creationId xmlns:a16="http://schemas.microsoft.com/office/drawing/2014/main" id="{FE290363-5B6E-CB2F-65F2-083C5C2E8225}"/>
              </a:ext>
            </a:extLst>
          </p:cNvPr>
          <p:cNvSpPr>
            <a:spLocks noGrp="1"/>
          </p:cNvSpPr>
          <p:nvPr>
            <p:ph type="sldNum" sz="quarter" idx="5"/>
          </p:nvPr>
        </p:nvSpPr>
        <p:spPr/>
        <p:txBody>
          <a:bodyPr/>
          <a:lstStyle/>
          <a:p>
            <a:fld id="{D1FAD281-2645-F444-92DF-A66E3942A68D}" type="slidenum">
              <a:rPr lang="en-US" smtClean="0"/>
              <a:pPr/>
              <a:t>20</a:t>
            </a:fld>
            <a:endParaRPr lang="en-US" dirty="0"/>
          </a:p>
        </p:txBody>
      </p:sp>
    </p:spTree>
    <p:extLst>
      <p:ext uri="{BB962C8B-B14F-4D97-AF65-F5344CB8AC3E}">
        <p14:creationId xmlns:p14="http://schemas.microsoft.com/office/powerpoint/2010/main" val="18835759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0FBDF-CCFB-F8B1-CDF1-360A40B817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E5217B-9AEF-096D-77F3-D46458A015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37F7AB-3980-2B58-C885-58BE0C1550C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(Read the onscreen text to show how bank and payment apps can make sending and receiving money easy.) </a:t>
            </a:r>
          </a:p>
          <a:p>
            <a:endParaRPr lang="en-US" dirty="0"/>
          </a:p>
        </p:txBody>
      </p:sp>
      <p:sp>
        <p:nvSpPr>
          <p:cNvPr id="4" name="Slide Number Placeholder 3">
            <a:extLst>
              <a:ext uri="{FF2B5EF4-FFF2-40B4-BE49-F238E27FC236}">
                <a16:creationId xmlns:a16="http://schemas.microsoft.com/office/drawing/2014/main" id="{8D42E537-2041-5FA4-E7DB-9662A53DD0B4}"/>
              </a:ext>
            </a:extLst>
          </p:cNvPr>
          <p:cNvSpPr>
            <a:spLocks noGrp="1"/>
          </p:cNvSpPr>
          <p:nvPr>
            <p:ph type="sldNum" sz="quarter" idx="5"/>
          </p:nvPr>
        </p:nvSpPr>
        <p:spPr/>
        <p:txBody>
          <a:bodyPr/>
          <a:lstStyle/>
          <a:p>
            <a:fld id="{D1FAD281-2645-F444-92DF-A66E3942A68D}" type="slidenum">
              <a:rPr lang="en-US" smtClean="0"/>
              <a:pPr/>
              <a:t>21</a:t>
            </a:fld>
            <a:endParaRPr lang="en-US" dirty="0"/>
          </a:p>
        </p:txBody>
      </p:sp>
    </p:spTree>
    <p:extLst>
      <p:ext uri="{BB962C8B-B14F-4D97-AF65-F5344CB8AC3E}">
        <p14:creationId xmlns:p14="http://schemas.microsoft.com/office/powerpoint/2010/main" val="7905183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47C85-F396-CDE4-7933-231AECAFE4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EBB3AE-B059-31CC-40F3-999414BEFA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A1E833-870E-697E-E40D-398498C952F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(Read the onscreen text to show how bank and payment apps can make sending and receiving money easy.)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PAUSE FOR ANIMATION.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Any questions about this? Does it make sense how it works? </a:t>
            </a:r>
          </a:p>
          <a:p>
            <a:endParaRPr lang="en-US" dirty="0"/>
          </a:p>
        </p:txBody>
      </p:sp>
      <p:sp>
        <p:nvSpPr>
          <p:cNvPr id="4" name="Slide Number Placeholder 3">
            <a:extLst>
              <a:ext uri="{FF2B5EF4-FFF2-40B4-BE49-F238E27FC236}">
                <a16:creationId xmlns:a16="http://schemas.microsoft.com/office/drawing/2014/main" id="{F820F674-FCCD-C4B4-09DF-67BE2EBD1A61}"/>
              </a:ext>
            </a:extLst>
          </p:cNvPr>
          <p:cNvSpPr>
            <a:spLocks noGrp="1"/>
          </p:cNvSpPr>
          <p:nvPr>
            <p:ph type="sldNum" sz="quarter" idx="5"/>
          </p:nvPr>
        </p:nvSpPr>
        <p:spPr/>
        <p:txBody>
          <a:bodyPr/>
          <a:lstStyle/>
          <a:p>
            <a:fld id="{D1FAD281-2645-F444-92DF-A66E3942A68D}" type="slidenum">
              <a:rPr lang="en-US" smtClean="0"/>
              <a:pPr/>
              <a:t>22</a:t>
            </a:fld>
            <a:endParaRPr lang="en-US" dirty="0"/>
          </a:p>
        </p:txBody>
      </p:sp>
    </p:spTree>
    <p:extLst>
      <p:ext uri="{BB962C8B-B14F-4D97-AF65-F5344CB8AC3E}">
        <p14:creationId xmlns:p14="http://schemas.microsoft.com/office/powerpoint/2010/main" val="1863396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ASK: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So, true or false: A credit card is basically the same as a debit card.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do you think the answer is? What makes you say that?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TO REVEAL ANSWER.</a:t>
            </a:r>
          </a:p>
          <a:p>
            <a:endParaRPr lang="en-US" dirty="0"/>
          </a:p>
          <a:p>
            <a:pPr marL="0" indent="0">
              <a:buNone/>
            </a:pPr>
            <a:r>
              <a:rPr lang="en-US" dirty="0"/>
              <a:t>Remember: A credit card and a debit card look the same but function differently.</a:t>
            </a:r>
          </a:p>
          <a:p>
            <a:pPr marL="0" indent="0">
              <a:buNone/>
            </a:pPr>
            <a:r>
              <a:rPr lang="en-US" dirty="0"/>
              <a:t> </a:t>
            </a:r>
          </a:p>
          <a:p>
            <a:pPr marL="0" indent="0">
              <a:buNone/>
            </a:pPr>
            <a:r>
              <a:rPr lang="en-US" dirty="0"/>
              <a:t>A </a:t>
            </a:r>
            <a:r>
              <a:rPr lang="en-US" b="1" dirty="0"/>
              <a:t>credit card </a:t>
            </a:r>
            <a:r>
              <a:rPr lang="en-US" b="0" dirty="0"/>
              <a:t>allows you to </a:t>
            </a:r>
            <a:r>
              <a:rPr lang="en-US" dirty="0"/>
              <a:t>make purchases by basically lending money that you pay back later (with possible interest fees)</a:t>
            </a:r>
            <a:r>
              <a:rPr lang="en-US" i="1" dirty="0"/>
              <a:t>.</a:t>
            </a:r>
          </a:p>
          <a:p>
            <a:pPr marL="0" indent="0">
              <a:buNone/>
            </a:pPr>
            <a:endParaRPr lang="en-US" i="1" dirty="0"/>
          </a:p>
          <a:p>
            <a:pPr marL="0" indent="0">
              <a:buNone/>
            </a:pPr>
            <a:r>
              <a:rPr lang="en-US" dirty="0"/>
              <a:t>A </a:t>
            </a:r>
            <a:r>
              <a:rPr lang="en-US" b="1" dirty="0"/>
              <a:t>debit card </a:t>
            </a:r>
            <a:r>
              <a:rPr lang="en-US" b="0" dirty="0"/>
              <a:t>allows you to </a:t>
            </a:r>
            <a:r>
              <a:rPr lang="en-US" dirty="0"/>
              <a:t>make purchases using funds that are already in your bank account. It’s like using cash.</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23</a:t>
            </a:fld>
            <a:endParaRPr lang="en-US" dirty="0"/>
          </a:p>
        </p:txBody>
      </p:sp>
    </p:spTree>
    <p:extLst>
      <p:ext uri="{BB962C8B-B14F-4D97-AF65-F5344CB8AC3E}">
        <p14:creationId xmlns:p14="http://schemas.microsoft.com/office/powerpoint/2010/main" val="29891678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solidFill>
                <a:srgbClr val="1F1F1F"/>
              </a:solidFill>
              <a:effectLst/>
              <a:latin typeface="Arial" panose="020B0604020202020204" pitchFamily="34" charset="0"/>
            </a:endParaRPr>
          </a:p>
          <a:p>
            <a:r>
              <a:rPr lang="en-US" dirty="0">
                <a:solidFill>
                  <a:srgbClr val="1F1F1F"/>
                </a:solidFill>
                <a:effectLst/>
                <a:latin typeface="Arial" panose="020B0604020202020204" pitchFamily="34" charset="0"/>
              </a:rPr>
              <a:t>I know we talked about this earlier, but it really is important to know the difference between credit cards and debit cards.</a:t>
            </a:r>
          </a:p>
          <a:p>
            <a:endParaRPr lang="en-US" dirty="0">
              <a:solidFill>
                <a:srgbClr val="1F1F1F"/>
              </a:solidFill>
              <a:effectLst/>
              <a:latin typeface="Arial" panose="020B0604020202020204" pitchFamily="34" charset="0"/>
            </a:endParaRPr>
          </a:p>
          <a:p>
            <a:r>
              <a:rPr lang="en-US" dirty="0">
                <a:solidFill>
                  <a:srgbClr val="1F1F1F"/>
                </a:solidFill>
                <a:effectLst/>
                <a:latin typeface="Arial" panose="020B0604020202020204" pitchFamily="34" charset="0"/>
              </a:rPr>
              <a:t>Remember, when you use a credit card, you’re basically borrowing money that you need to pay back later. Credit cards charge interest on the money the cardholder borrows unless it's paid back within the grace period. So using a credit card can cost you more money.</a:t>
            </a:r>
          </a:p>
          <a:p>
            <a:endParaRPr lang="en-US" dirty="0">
              <a:solidFill>
                <a:srgbClr val="1F1F1F"/>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1F1F1F"/>
                </a:solidFill>
                <a:effectLst/>
                <a:latin typeface="Arial" panose="020B0604020202020204" pitchFamily="34" charset="0"/>
              </a:rPr>
              <a:t>Debit cards are linked to your bank account and are limited by how much money is in the account. It’s kind of like using cash. If you spend more than what’s in your account, you could get charged an extra fee by your bank.</a:t>
            </a:r>
            <a:endParaRPr lang="en-US" dirty="0"/>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24</a:t>
            </a:fld>
            <a:endParaRPr lang="en-US" dirty="0"/>
          </a:p>
        </p:txBody>
      </p:sp>
    </p:spTree>
    <p:extLst>
      <p:ext uri="{BB962C8B-B14F-4D97-AF65-F5344CB8AC3E}">
        <p14:creationId xmlns:p14="http://schemas.microsoft.com/office/powerpoint/2010/main" val="19199920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solidFill>
                <a:srgbClr val="1F1F1F"/>
              </a:solidFill>
              <a:effectLst/>
              <a:latin typeface="Arial" panose="020B0604020202020204" pitchFamily="34" charset="0"/>
            </a:endParaRPr>
          </a:p>
          <a:p>
            <a:r>
              <a:rPr lang="en-US" dirty="0">
                <a:solidFill>
                  <a:srgbClr val="1F1F1F"/>
                </a:solidFill>
                <a:effectLst/>
                <a:latin typeface="Arial" panose="020B0604020202020204" pitchFamily="34" charset="0"/>
              </a:rPr>
              <a:t>When it comes to learning about money, you can learn a lot from your parents or guardians. Really! They know a lot. You just need to ask. </a:t>
            </a:r>
          </a:p>
          <a:p>
            <a:endParaRPr lang="en-US" dirty="0">
              <a:solidFill>
                <a:srgbClr val="1F1F1F"/>
              </a:solidFill>
              <a:effectLst/>
              <a:latin typeface="Arial" panose="020B0604020202020204" pitchFamily="34" charset="0"/>
            </a:endParaRPr>
          </a:p>
          <a:p>
            <a:r>
              <a:rPr lang="en-US" dirty="0">
                <a:solidFill>
                  <a:srgbClr val="1F1F1F"/>
                </a:solidFill>
                <a:effectLst/>
                <a:latin typeface="Arial" panose="020B0604020202020204" pitchFamily="34" charset="0"/>
              </a:rPr>
              <a:t>A lot of people aren’t comfortable talking about how much they earn, but you can still ask about tips or advice they might have for you. </a:t>
            </a:r>
          </a:p>
          <a:p>
            <a:endParaRPr lang="en-US" dirty="0"/>
          </a:p>
          <a:p>
            <a:r>
              <a:rPr lang="en-US" dirty="0"/>
              <a:t>Let them know that you want to learn about good money management and want their advice. </a:t>
            </a:r>
          </a:p>
          <a:p>
            <a:endParaRPr lang="en-US" dirty="0"/>
          </a:p>
          <a:p>
            <a:r>
              <a:rPr lang="en-US" dirty="0"/>
              <a:t>It can help to ask a few questions — maybe starting with what’s on your mind, like how you can start earning money or saving for something you want. You could also ask them about what they would like for you to do with your money.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25</a:t>
            </a:fld>
            <a:endParaRPr lang="en-US" dirty="0"/>
          </a:p>
        </p:txBody>
      </p:sp>
    </p:spTree>
    <p:extLst>
      <p:ext uri="{BB962C8B-B14F-4D97-AF65-F5344CB8AC3E}">
        <p14:creationId xmlns:p14="http://schemas.microsoft.com/office/powerpoint/2010/main" val="6525859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Here are some sample questions to consider asking your parents or guardians. </a:t>
            </a:r>
          </a:p>
          <a:p>
            <a:endParaRPr lang="en-US" dirty="0"/>
          </a:p>
          <a:p>
            <a:r>
              <a:rPr lang="en-US" dirty="0"/>
              <a:t>Not everyone likes to talk about how much money they earn or how much they have saved, but they will likely be willing to talk about their goals and their hopes for you!</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26</a:t>
            </a:fld>
            <a:endParaRPr lang="en-US" dirty="0"/>
          </a:p>
        </p:txBody>
      </p:sp>
    </p:spTree>
    <p:extLst>
      <p:ext uri="{BB962C8B-B14F-4D97-AF65-F5344CB8AC3E}">
        <p14:creationId xmlns:p14="http://schemas.microsoft.com/office/powerpoint/2010/main" val="1258352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0DD95-413D-3023-8D2F-D8DC96075D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36CC89-722F-485F-B887-C9CE440225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301DA8-14E6-EF4F-C8D9-D635137CCDB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(Read the onscreen text to share possible questions for parents or guardians.) </a:t>
            </a:r>
          </a:p>
        </p:txBody>
      </p:sp>
      <p:sp>
        <p:nvSpPr>
          <p:cNvPr id="4" name="Slide Number Placeholder 3">
            <a:extLst>
              <a:ext uri="{FF2B5EF4-FFF2-40B4-BE49-F238E27FC236}">
                <a16:creationId xmlns:a16="http://schemas.microsoft.com/office/drawing/2014/main" id="{BBEFAAFF-31C9-F280-0034-F5DA079B38F2}"/>
              </a:ext>
            </a:extLst>
          </p:cNvPr>
          <p:cNvSpPr>
            <a:spLocks noGrp="1"/>
          </p:cNvSpPr>
          <p:nvPr>
            <p:ph type="sldNum" sz="quarter" idx="5"/>
          </p:nvPr>
        </p:nvSpPr>
        <p:spPr/>
        <p:txBody>
          <a:bodyPr/>
          <a:lstStyle/>
          <a:p>
            <a:fld id="{D1FAD281-2645-F444-92DF-A66E3942A68D}" type="slidenum">
              <a:rPr lang="en-US" smtClean="0"/>
              <a:pPr/>
              <a:t>27</a:t>
            </a:fld>
            <a:endParaRPr lang="en-US" dirty="0"/>
          </a:p>
        </p:txBody>
      </p:sp>
    </p:spTree>
    <p:extLst>
      <p:ext uri="{BB962C8B-B14F-4D97-AF65-F5344CB8AC3E}">
        <p14:creationId xmlns:p14="http://schemas.microsoft.com/office/powerpoint/2010/main" val="7414472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DDEF5-8329-F24B-DC1B-2F6DEFBF1D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D44AFC-C0BA-B78A-D31B-9C948BB108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4D25CE-3333-0C9E-0756-A1D6076883B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(Read the onscreen text to share possible questions for parents or guardians.)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PAUSE FOR ANIMATION.</a:t>
            </a:r>
          </a:p>
        </p:txBody>
      </p:sp>
      <p:sp>
        <p:nvSpPr>
          <p:cNvPr id="4" name="Slide Number Placeholder 3">
            <a:extLst>
              <a:ext uri="{FF2B5EF4-FFF2-40B4-BE49-F238E27FC236}">
                <a16:creationId xmlns:a16="http://schemas.microsoft.com/office/drawing/2014/main" id="{FE472181-2FFF-6CAB-A5E2-334608713B39}"/>
              </a:ext>
            </a:extLst>
          </p:cNvPr>
          <p:cNvSpPr>
            <a:spLocks noGrp="1"/>
          </p:cNvSpPr>
          <p:nvPr>
            <p:ph type="sldNum" sz="quarter" idx="5"/>
          </p:nvPr>
        </p:nvSpPr>
        <p:spPr/>
        <p:txBody>
          <a:bodyPr/>
          <a:lstStyle/>
          <a:p>
            <a:fld id="{D1FAD281-2645-F444-92DF-A66E3942A68D}" type="slidenum">
              <a:rPr lang="en-US" smtClean="0"/>
              <a:pPr/>
              <a:t>28</a:t>
            </a:fld>
            <a:endParaRPr lang="en-US" dirty="0"/>
          </a:p>
        </p:txBody>
      </p:sp>
    </p:spTree>
    <p:extLst>
      <p:ext uri="{BB962C8B-B14F-4D97-AF65-F5344CB8AC3E}">
        <p14:creationId xmlns:p14="http://schemas.microsoft.com/office/powerpoint/2010/main" val="17234248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ASK: </a:t>
            </a:r>
          </a:p>
          <a:p>
            <a:endParaRPr lang="en-US" dirty="0"/>
          </a:p>
          <a:p>
            <a:r>
              <a:rPr lang="en-US" dirty="0"/>
              <a:t>Has anyone here opened a bank account before? What was that like for you? </a:t>
            </a:r>
          </a:p>
          <a:p>
            <a:endParaRPr lang="en-US" dirty="0"/>
          </a:p>
          <a:p>
            <a:r>
              <a:rPr lang="en-US" dirty="0"/>
              <a:t>If you haven’t done it before and are thinking you might want to, here are a few of the steps to opening an account. </a:t>
            </a:r>
          </a:p>
          <a:p>
            <a:endParaRPr lang="en-US" dirty="0"/>
          </a:p>
          <a:p>
            <a:r>
              <a:rPr lang="en-US" dirty="0"/>
              <a:t>You’re going to want to talk to your parents or guardians about it. If you’re under 18, they will most likely need to have their name on your account, too. </a:t>
            </a:r>
          </a:p>
          <a:p>
            <a:endParaRPr lang="en-US" dirty="0"/>
          </a:p>
          <a:p>
            <a:r>
              <a:rPr lang="en-US" dirty="0"/>
              <a:t>Your parents or guardians can also help you figure out what kind of information you’re going to need to have on hand when you open the account, like an ID or your address.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29</a:t>
            </a:fld>
            <a:endParaRPr lang="en-US" dirty="0"/>
          </a:p>
        </p:txBody>
      </p:sp>
    </p:spTree>
    <p:extLst>
      <p:ext uri="{BB962C8B-B14F-4D97-AF65-F5344CB8AC3E}">
        <p14:creationId xmlns:p14="http://schemas.microsoft.com/office/powerpoint/2010/main" val="2132187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Where do you get money from? Where do your parents or guardians get money from?</a:t>
            </a:r>
          </a:p>
          <a:p>
            <a:endParaRPr lang="en-US" b="1" dirty="0"/>
          </a:p>
          <a:p>
            <a:r>
              <a:rPr lang="en-US" b="1" dirty="0"/>
              <a:t>Money comes from work.</a:t>
            </a:r>
            <a:r>
              <a:rPr lang="en-US" dirty="0"/>
              <a:t> You may see your parents going to work, and that’s to earn money to pay for things like groceries, to pay bills, and more. But kids can also earn money, through an allowance, maybe for doing chores around the house, or through a job like babysitting or cutting the lawn for neighbors.</a:t>
            </a:r>
          </a:p>
          <a:p>
            <a:pPr marL="0" indent="0">
              <a:buNone/>
            </a:pPr>
            <a:endParaRPr lang="en-US" dirty="0"/>
          </a:p>
          <a:p>
            <a:r>
              <a:rPr lang="en-US" b="1" dirty="0"/>
              <a:t>Money comes from money.</a:t>
            </a:r>
            <a:r>
              <a:rPr lang="en-US" dirty="0"/>
              <a:t> There are ways that you can save money where that money can earn money without you doing any additional work. This is called interest. For example, with a certain type of savings account, you might put $100 in the account and then over time be paid more money in interest in that account. So you might have $100 now that becomes $110 later. Over time, it can really add up. We’ll talk more about interest later.</a:t>
            </a:r>
          </a:p>
          <a:p>
            <a:pPr marL="0" indent="0">
              <a:buNone/>
            </a:pPr>
            <a:endParaRPr lang="en-US" dirty="0"/>
          </a:p>
          <a:p>
            <a:r>
              <a:rPr lang="en-US" b="1" dirty="0"/>
              <a:t>Money comes from other people.</a:t>
            </a:r>
            <a:r>
              <a:rPr lang="en-US" dirty="0"/>
              <a:t> Sometimes people may give you money as a gift, like for your birthday or at a holiday, or if you reach a big milestone. And you may choose to give your money to others who need it, like giving it to church or charity.</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a:t>
            </a:fld>
            <a:endParaRPr lang="en-US" dirty="0"/>
          </a:p>
        </p:txBody>
      </p:sp>
    </p:spTree>
    <p:extLst>
      <p:ext uri="{BB962C8B-B14F-4D97-AF65-F5344CB8AC3E}">
        <p14:creationId xmlns:p14="http://schemas.microsoft.com/office/powerpoint/2010/main" val="27718950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You might want to open an account with a local bank, but it’s possible to open an account with an online-only bank, too. You and your parents or guardians will want to do some research so you can avoid any fees — sometimes there can be charges for some kinds of accounts. </a:t>
            </a:r>
          </a:p>
          <a:p>
            <a:endParaRPr lang="en-US" dirty="0"/>
          </a:p>
          <a:p>
            <a:r>
              <a:rPr lang="en-US" dirty="0"/>
              <a:t>Where can you research that info? Sites like Bank On (https://joinbankon.org/) are sources of information about trustworthy banks. </a:t>
            </a:r>
          </a:p>
          <a:p>
            <a:endParaRPr lang="en-US" dirty="0"/>
          </a:p>
          <a:p>
            <a:r>
              <a:rPr lang="en-US" dirty="0"/>
              <a:t>Talk with your parents or guardians about all the steps here to make sure your account is going to provide what you need.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30</a:t>
            </a:fld>
            <a:endParaRPr lang="en-US" dirty="0"/>
          </a:p>
        </p:txBody>
      </p:sp>
    </p:spTree>
    <p:extLst>
      <p:ext uri="{BB962C8B-B14F-4D97-AF65-F5344CB8AC3E}">
        <p14:creationId xmlns:p14="http://schemas.microsoft.com/office/powerpoint/2010/main" val="11161310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Then you need to look at the details. Here are some things to make sure you look into. </a:t>
            </a:r>
          </a:p>
          <a:p>
            <a:endParaRPr lang="en-US" dirty="0"/>
          </a:p>
          <a:p>
            <a:r>
              <a:rPr lang="en-US" dirty="0"/>
              <a:t>A good first account is one that does not charge a service fee. </a:t>
            </a:r>
          </a:p>
          <a:p>
            <a:endParaRPr lang="en-US" dirty="0"/>
          </a:p>
          <a:p>
            <a:r>
              <a:rPr lang="en-US" dirty="0"/>
              <a:t>You will also want to consider an account that gives you access to some tools to track your spending and saving — these can be really helpful in learning money habits that will be important for you to have throughout your life.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31</a:t>
            </a:fld>
            <a:endParaRPr lang="en-US" dirty="0"/>
          </a:p>
        </p:txBody>
      </p:sp>
    </p:spTree>
    <p:extLst>
      <p:ext uri="{BB962C8B-B14F-4D97-AF65-F5344CB8AC3E}">
        <p14:creationId xmlns:p14="http://schemas.microsoft.com/office/powerpoint/2010/main" val="22143003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Once you’ve found the right bank for you, sign up! Your parents or guardians can help you do this and can also help you take the first steps in moving money into your account and understanding how it works.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32</a:t>
            </a:fld>
            <a:endParaRPr lang="en-US" dirty="0"/>
          </a:p>
        </p:txBody>
      </p:sp>
    </p:spTree>
    <p:extLst>
      <p:ext uri="{BB962C8B-B14F-4D97-AF65-F5344CB8AC3E}">
        <p14:creationId xmlns:p14="http://schemas.microsoft.com/office/powerpoint/2010/main" val="15811978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Now we’re on to our final quiz! </a:t>
            </a:r>
          </a:p>
          <a:p>
            <a:endParaRPr lang="en-US" dirty="0"/>
          </a:p>
          <a:p>
            <a:r>
              <a:rPr lang="en-US" sz="1050" i="0" dirty="0"/>
              <a:t>ASK BEFORE REVEALING THE ANSWER:</a:t>
            </a:r>
          </a:p>
          <a:p>
            <a:endParaRPr lang="en-US" dirty="0"/>
          </a:p>
          <a:p>
            <a:r>
              <a:rPr lang="en-US" dirty="0"/>
              <a:t>What do you think the answer is? What makes you say that?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TO REVEAL ANSWER.</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33</a:t>
            </a:fld>
            <a:endParaRPr lang="en-US" dirty="0"/>
          </a:p>
        </p:txBody>
      </p:sp>
    </p:spTree>
    <p:extLst>
      <p:ext uri="{BB962C8B-B14F-4D97-AF65-F5344CB8AC3E}">
        <p14:creationId xmlns:p14="http://schemas.microsoft.com/office/powerpoint/2010/main" val="147871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0" dirty="0"/>
              <a:t>ASK BEFORE REVEALING THE ANSWER: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do you think the answer is? What makes you say that?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TO REVEAL ANSWER.</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34</a:t>
            </a:fld>
            <a:endParaRPr lang="en-US" dirty="0"/>
          </a:p>
        </p:txBody>
      </p:sp>
    </p:spTree>
    <p:extLst>
      <p:ext uri="{BB962C8B-B14F-4D97-AF65-F5344CB8AC3E}">
        <p14:creationId xmlns:p14="http://schemas.microsoft.com/office/powerpoint/2010/main" val="15513234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A2412-2FEB-1A32-2C91-02C418A635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A66F92-5FDE-A8D9-0AC0-72131DA0EF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4A361C-8943-E665-6FC0-B4D15C20F0B5}"/>
              </a:ext>
            </a:extLst>
          </p:cNvPr>
          <p:cNvSpPr>
            <a:spLocks noGrp="1"/>
          </p:cNvSpPr>
          <p:nvPr>
            <p:ph type="body" idx="1"/>
          </p:nvPr>
        </p:nvSpPr>
        <p:spPr/>
        <p:txBody>
          <a:bodyPr/>
          <a:lstStyle/>
          <a:p>
            <a:r>
              <a:rPr lang="en-US" sz="1200" i="0" dirty="0"/>
              <a:t>ASK BEFORE REVEALING THE ANSWER: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do you think the answer is? What makes you say that?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TO REVEAL ANSWER.</a:t>
            </a:r>
          </a:p>
          <a:p>
            <a:endParaRPr lang="en-US" dirty="0"/>
          </a:p>
        </p:txBody>
      </p:sp>
      <p:sp>
        <p:nvSpPr>
          <p:cNvPr id="4" name="Slide Number Placeholder 3">
            <a:extLst>
              <a:ext uri="{FF2B5EF4-FFF2-40B4-BE49-F238E27FC236}">
                <a16:creationId xmlns:a16="http://schemas.microsoft.com/office/drawing/2014/main" id="{72A067A0-2FDD-FEF0-7EAE-ABA2352D3996}"/>
              </a:ext>
            </a:extLst>
          </p:cNvPr>
          <p:cNvSpPr>
            <a:spLocks noGrp="1"/>
          </p:cNvSpPr>
          <p:nvPr>
            <p:ph type="sldNum" sz="quarter" idx="5"/>
          </p:nvPr>
        </p:nvSpPr>
        <p:spPr/>
        <p:txBody>
          <a:bodyPr/>
          <a:lstStyle/>
          <a:p>
            <a:fld id="{D1FAD281-2645-F444-92DF-A66E3942A68D}" type="slidenum">
              <a:rPr lang="en-US" smtClean="0"/>
              <a:pPr/>
              <a:t>35</a:t>
            </a:fld>
            <a:endParaRPr lang="en-US" dirty="0"/>
          </a:p>
        </p:txBody>
      </p:sp>
    </p:spTree>
    <p:extLst>
      <p:ext uri="{BB962C8B-B14F-4D97-AF65-F5344CB8AC3E}">
        <p14:creationId xmlns:p14="http://schemas.microsoft.com/office/powerpoint/2010/main" val="3595843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8AFB5-F3C0-D489-C1C6-7208E46ED7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901D89-A30B-7A55-AD78-8346BF6741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59ACA9-09D7-FA4A-BC58-5AF6FD70A088}"/>
              </a:ext>
            </a:extLst>
          </p:cNvPr>
          <p:cNvSpPr>
            <a:spLocks noGrp="1"/>
          </p:cNvSpPr>
          <p:nvPr>
            <p:ph type="body" idx="1"/>
          </p:nvPr>
        </p:nvSpPr>
        <p:spPr/>
        <p:txBody>
          <a:bodyPr/>
          <a:lstStyle/>
          <a:p>
            <a:pPr marL="0" marR="0"/>
            <a:r>
              <a:rPr lang="en-US" sz="1800" kern="1200" dirty="0">
                <a:solidFill>
                  <a:srgbClr val="000000"/>
                </a:solidFill>
                <a:effectLst/>
                <a:latin typeface="DM Sans 14pt"/>
                <a:ea typeface="Times New Roman" panose="02020603050405020304" pitchFamily="18" charset="0"/>
                <a:cs typeface="Times New Roman" panose="02020603050405020304" pitchFamily="18" charset="0"/>
              </a:rPr>
              <a:t>ASK BEFORE REVEALING THE ANSWER:</a:t>
            </a: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do you think the answer is? What makes you say that?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TO REVEAL ANSWER.</a:t>
            </a:r>
          </a:p>
          <a:p>
            <a:endParaRPr lang="en-US" dirty="0"/>
          </a:p>
        </p:txBody>
      </p:sp>
      <p:sp>
        <p:nvSpPr>
          <p:cNvPr id="4" name="Slide Number Placeholder 3">
            <a:extLst>
              <a:ext uri="{FF2B5EF4-FFF2-40B4-BE49-F238E27FC236}">
                <a16:creationId xmlns:a16="http://schemas.microsoft.com/office/drawing/2014/main" id="{B8729ADE-495B-E075-6198-E3E40935814E}"/>
              </a:ext>
            </a:extLst>
          </p:cNvPr>
          <p:cNvSpPr>
            <a:spLocks noGrp="1"/>
          </p:cNvSpPr>
          <p:nvPr>
            <p:ph type="sldNum" sz="quarter" idx="5"/>
          </p:nvPr>
        </p:nvSpPr>
        <p:spPr/>
        <p:txBody>
          <a:bodyPr/>
          <a:lstStyle/>
          <a:p>
            <a:fld id="{D1FAD281-2645-F444-92DF-A66E3942A68D}" type="slidenum">
              <a:rPr lang="en-US" smtClean="0"/>
              <a:pPr/>
              <a:t>36</a:t>
            </a:fld>
            <a:endParaRPr lang="en-US" dirty="0"/>
          </a:p>
        </p:txBody>
      </p:sp>
    </p:spTree>
    <p:extLst>
      <p:ext uri="{BB962C8B-B14F-4D97-AF65-F5344CB8AC3E}">
        <p14:creationId xmlns:p14="http://schemas.microsoft.com/office/powerpoint/2010/main" val="1554384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endParaRPr lang="en-US" dirty="0"/>
          </a:p>
          <a:p>
            <a:r>
              <a:rPr lang="en-US" dirty="0"/>
              <a:t>If you’re interested in learning more about banks, there are lots of resources available online. The ones listed here are a few trusted ones that we recommend checking out. </a:t>
            </a:r>
          </a:p>
          <a:p>
            <a:endParaRPr lang="en-US" dirty="0"/>
          </a:p>
          <a:p>
            <a:r>
              <a:rPr lang="en-US" dirty="0"/>
              <a:t>Of course, you can always talk to a parent or guardian about your banking questions, too. </a:t>
            </a:r>
          </a:p>
          <a:p>
            <a:endParaRPr lang="en-US" dirty="0"/>
          </a:p>
          <a:p>
            <a:r>
              <a:rPr lang="en-US" dirty="0"/>
              <a:t>Any questions before we wrap up?</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37</a:t>
            </a:fld>
            <a:endParaRPr lang="en-US" dirty="0"/>
          </a:p>
        </p:txBody>
      </p:sp>
    </p:spTree>
    <p:extLst>
      <p:ext uri="{BB962C8B-B14F-4D97-AF65-F5344CB8AC3E}">
        <p14:creationId xmlns:p14="http://schemas.microsoft.com/office/powerpoint/2010/main" val="2894525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As you start to get money, you will want a place where you can keep it safe. And while something like a piggy bank can hold your money and keep it close by, you will eventually want to keep your money someplace where it’s easy to use as well as save, manage, and track.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That’s where banks come 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t>ASK: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Who has been to a bank before?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If you remember going to a bank, did you or your parents do anything specific there that you could tell us about?</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4</a:t>
            </a:fld>
            <a:endParaRPr lang="en-US" dirty="0"/>
          </a:p>
        </p:txBody>
      </p:sp>
    </p:spTree>
    <p:extLst>
      <p:ext uri="{BB962C8B-B14F-4D97-AF65-F5344CB8AC3E}">
        <p14:creationId xmlns:p14="http://schemas.microsoft.com/office/powerpoint/2010/main" val="36403745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Let’s start here: Banks (and credit unions) are licensed institutions, which means that they meet a lot of federal requirements in order to qualify as a bank. Not just anyone can call themselves a bank or credit union.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One of the main purposes of a bank is to keep your money safe. Imagine if you kept all your money as paper dollar bills and coins, and something happened to your house — like flooding, a fire, or burglary. You could easily lose all of your money. But if you keep your money in the bank, you’d still have it, even in one of those worst-case scenarios.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Banks are also insured by the federal government, which means that if they go out of business somehow — which is very rare — the government will pay out what the bank owes you. </a:t>
            </a:r>
            <a:r>
              <a:rPr lang="en-US" dirty="0">
                <a:solidFill>
                  <a:srgbClr val="3F3F3F"/>
                </a:solidFill>
                <a:effectLst/>
                <a:latin typeface="Arial" panose="020B0604020202020204" pitchFamily="34" charset="0"/>
              </a:rPr>
              <a:t>The government insures the money you’ve deposited, up to a certain amount</a:t>
            </a:r>
            <a:r>
              <a:rPr lang="en-US" i="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Banks also make it much easier to keep track of your money. You can see all of your money in one place without having to count up your cash every time. And you can easily look at your accounts anytime through the bank’s app or website.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With a bank account, you can also add money to your account at any time — this is called </a:t>
            </a:r>
            <a:r>
              <a:rPr lang="en-US" i="0" u="sng" dirty="0"/>
              <a:t>depositing</a:t>
            </a:r>
            <a:r>
              <a:rPr lang="en-US" i="0" dirty="0"/>
              <a:t> money. And when you need money for something, you can always take it out — this is called </a:t>
            </a:r>
            <a:r>
              <a:rPr lang="en-US" i="0" u="sng" dirty="0"/>
              <a:t>withdrawing</a:t>
            </a:r>
            <a:r>
              <a:rPr lang="en-US" i="0" dirty="0"/>
              <a:t> your money.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r>
              <a:rPr lang="en-US" dirty="0">
                <a:solidFill>
                  <a:srgbClr val="3F3F3F"/>
                </a:solidFill>
                <a:effectLst/>
                <a:latin typeface="Helvetica" pitchFamily="2" charset="0"/>
              </a:rPr>
              <a:t>Banks make money by charging customers for their services, just like any other kind of business. People pay for the services because they value them. (But it’s a good idea to look for low prices for those services.)</a:t>
            </a:r>
          </a:p>
          <a:p>
            <a:endParaRPr lang="en-US" dirty="0">
              <a:solidFill>
                <a:srgbClr val="3F3F3F"/>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3F3F3F"/>
                </a:solidFill>
                <a:effectLst/>
                <a:latin typeface="Helvetica" pitchFamily="2" charset="0"/>
              </a:rPr>
              <a:t>In addition to the banks you see in your town, there are a couple of other types of financial institutions that offer these services. Credit unions are similar to banks, but they are not-for-profit organizations that typically serve a specific area or group (like workers in a specific industry). And online-only banks offer banking services but don’t have physical branches that you can visit. All of these are licensed institutions like banks.</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5</a:t>
            </a:fld>
            <a:endParaRPr lang="en-US" dirty="0"/>
          </a:p>
        </p:txBody>
      </p:sp>
    </p:spTree>
    <p:extLst>
      <p:ext uri="{BB962C8B-B14F-4D97-AF65-F5344CB8AC3E}">
        <p14:creationId xmlns:p14="http://schemas.microsoft.com/office/powerpoint/2010/main" val="3427899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VOICEOVER FOR THIS SLIDE: </a:t>
            </a:r>
          </a:p>
          <a:p>
            <a:pPr marL="0" indent="0">
              <a:buNone/>
            </a:pPr>
            <a:endParaRPr lang="en-US" dirty="0"/>
          </a:p>
          <a:p>
            <a:pPr marL="0" indent="0">
              <a:buNone/>
            </a:pPr>
            <a:r>
              <a:rPr lang="en-US" dirty="0"/>
              <a:t>So, what’s the point of banks? They can provide many benefits, including giving you things like safe, easy access to your money via </a:t>
            </a:r>
            <a:r>
              <a:rPr lang="en-US" b="1" dirty="0"/>
              <a:t>debit cards</a:t>
            </a:r>
            <a:r>
              <a:rPr lang="en-US" b="0" dirty="0"/>
              <a:t>. So with a checking account, you get one of the safest ways to store your money. And you also get a debit card, which is one of the safest ways to pay for purchases in everyday life. </a:t>
            </a:r>
          </a:p>
          <a:p>
            <a:endParaRPr lang="en-US" b="0" dirty="0"/>
          </a:p>
          <a:p>
            <a:r>
              <a:rPr lang="en-US" b="0" dirty="0"/>
              <a:t>Banks also provide a better place </a:t>
            </a:r>
            <a:r>
              <a:rPr lang="en-US" dirty="0"/>
              <a:t>to </a:t>
            </a:r>
            <a:r>
              <a:rPr lang="en-US" b="1" dirty="0"/>
              <a:t>save</a:t>
            </a:r>
            <a:r>
              <a:rPr lang="en-US" dirty="0"/>
              <a:t> your money, because not only are your savings safer there — but you can also earn </a:t>
            </a:r>
            <a:r>
              <a:rPr lang="en-US" b="1" dirty="0"/>
              <a:t>interest</a:t>
            </a:r>
            <a:r>
              <a:rPr lang="en-US" b="0" dirty="0"/>
              <a:t> on the money you keep in a savings account.</a:t>
            </a:r>
            <a:r>
              <a:rPr lang="en-US" b="1" dirty="0"/>
              <a:t> Interest </a:t>
            </a:r>
            <a:r>
              <a:rPr lang="en-US" b="0" dirty="0"/>
              <a:t>is basically a payment you receive — it’s like getting paid just for keeping your money with the bank. </a:t>
            </a:r>
          </a:p>
          <a:p>
            <a:endParaRPr lang="en-US" b="0" dirty="0"/>
          </a:p>
          <a:p>
            <a:r>
              <a:rPr lang="en-US" b="0" dirty="0"/>
              <a:t>When you get older, you’ll also probably need to use</a:t>
            </a:r>
            <a:r>
              <a:rPr lang="en-US" b="1" dirty="0"/>
              <a:t> loans </a:t>
            </a:r>
            <a:r>
              <a:rPr lang="en-US" dirty="0"/>
              <a:t>and maybe even </a:t>
            </a:r>
            <a:r>
              <a:rPr lang="en-US" b="1" dirty="0"/>
              <a:t>credit cards </a:t>
            </a:r>
            <a:r>
              <a:rPr lang="en-US" b="0" dirty="0"/>
              <a:t>at some point in your life.</a:t>
            </a:r>
            <a:r>
              <a:rPr lang="en-US" b="1" dirty="0"/>
              <a:t> </a:t>
            </a:r>
            <a:r>
              <a:rPr lang="en-US" b="0" dirty="0"/>
              <a:t>Credit tools like these that banks offer are how many people do things like buying a car or a home. These tools let you borrow money that you pay back over time.</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t>ASK: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Does anyone have a bank account? What about a debit card?</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6</a:t>
            </a:fld>
            <a:endParaRPr lang="en-US" dirty="0"/>
          </a:p>
        </p:txBody>
      </p:sp>
    </p:spTree>
    <p:extLst>
      <p:ext uri="{BB962C8B-B14F-4D97-AF65-F5344CB8AC3E}">
        <p14:creationId xmlns:p14="http://schemas.microsoft.com/office/powerpoint/2010/main" val="2100653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talk about a few of these basic banking terms. </a:t>
            </a:r>
          </a:p>
          <a:p>
            <a:endParaRPr lang="en-US" dirty="0"/>
          </a:p>
          <a:p>
            <a:r>
              <a:rPr lang="en-US" b="1" dirty="0"/>
              <a:t>Account: </a:t>
            </a:r>
            <a:r>
              <a:rPr lang="en-US" dirty="0"/>
              <a:t>An account is what you have at a bank — it’s what you put your money in. You basically own that account, and the bank is just holding it for you. Usually, this is either a checking account or a savings account. </a:t>
            </a:r>
          </a:p>
          <a:p>
            <a:endParaRPr lang="en-US" dirty="0"/>
          </a:p>
          <a:p>
            <a:r>
              <a:rPr lang="en-US" b="1" dirty="0"/>
              <a:t>Deposit: </a:t>
            </a:r>
            <a:r>
              <a:rPr lang="en-US" dirty="0"/>
              <a:t>To deposit something means that you put something away somewhere. So when you deposit money in a bank account, you’re adding to your account — putting that money there for later or so you can spend it using your debit card or transfer it to pay others. </a:t>
            </a:r>
          </a:p>
          <a:p>
            <a:endParaRPr lang="en-US" dirty="0"/>
          </a:p>
          <a:p>
            <a:r>
              <a:rPr lang="en-US" b="1" dirty="0"/>
              <a:t>Withdraw: </a:t>
            </a:r>
            <a:r>
              <a:rPr lang="en-US" dirty="0"/>
              <a:t>Withdrawing means you take something out or away. So when you withdraw money, it usually means you’re withdrawing cash out of your account — and the amount you have in the account decreases.</a:t>
            </a:r>
          </a:p>
          <a:p>
            <a:endParaRPr lang="en-US" dirty="0"/>
          </a:p>
          <a:p>
            <a:endParaRPr lang="en-US" dirty="0"/>
          </a:p>
          <a:p>
            <a:r>
              <a:rPr lang="en-US" b="0" dirty="0"/>
              <a:t>ASK:</a:t>
            </a:r>
          </a:p>
          <a:p>
            <a:endParaRPr lang="en-US" b="1" dirty="0"/>
          </a:p>
          <a:p>
            <a:r>
              <a:rPr lang="en-US" dirty="0"/>
              <a:t>So if you’re adding money to an account, what are you doing? (Depositing.) </a:t>
            </a:r>
          </a:p>
          <a:p>
            <a:endParaRPr lang="en-US" dirty="0"/>
          </a:p>
          <a:p>
            <a:r>
              <a:rPr lang="en-US" dirty="0"/>
              <a:t>And when you’re taking money out of an account, what are you doing? (Withdrawing.) </a:t>
            </a:r>
          </a:p>
        </p:txBody>
      </p:sp>
      <p:sp>
        <p:nvSpPr>
          <p:cNvPr id="4" name="Slide Number Placeholder 3"/>
          <p:cNvSpPr>
            <a:spLocks noGrp="1"/>
          </p:cNvSpPr>
          <p:nvPr>
            <p:ph type="sldNum" sz="quarter" idx="5"/>
          </p:nvPr>
        </p:nvSpPr>
        <p:spPr/>
        <p:txBody>
          <a:bodyPr/>
          <a:lstStyle/>
          <a:p>
            <a:fld id="{D1FAD281-2645-F444-92DF-A66E3942A68D}" type="slidenum">
              <a:rPr lang="en-US" smtClean="0"/>
              <a:pPr/>
              <a:t>7</a:t>
            </a:fld>
            <a:endParaRPr lang="en-US" dirty="0"/>
          </a:p>
        </p:txBody>
      </p:sp>
    </p:spTree>
    <p:extLst>
      <p:ext uri="{BB962C8B-B14F-4D97-AF65-F5344CB8AC3E}">
        <p14:creationId xmlns:p14="http://schemas.microsoft.com/office/powerpoint/2010/main" val="2729307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(Use the onscreen text to tell the story of depositing money in a bank, where it can be safe and accessible.)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take a look at a hands on example — this demonstrates a basic way you can use a bank or checking account.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say you get $50 when grandma gives you some money for your birthday.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8</a:t>
            </a:fld>
            <a:endParaRPr lang="en-US" dirty="0"/>
          </a:p>
        </p:txBody>
      </p:sp>
    </p:spTree>
    <p:extLst>
      <p:ext uri="{BB962C8B-B14F-4D97-AF65-F5344CB8AC3E}">
        <p14:creationId xmlns:p14="http://schemas.microsoft.com/office/powerpoint/2010/main" val="637120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(Read the onscreen text to tell the story of depositing money in a bank, where it can be safe and accessible.)</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9</a:t>
            </a:fld>
            <a:endParaRPr lang="en-US" dirty="0"/>
          </a:p>
        </p:txBody>
      </p:sp>
    </p:spTree>
    <p:extLst>
      <p:ext uri="{BB962C8B-B14F-4D97-AF65-F5344CB8AC3E}">
        <p14:creationId xmlns:p14="http://schemas.microsoft.com/office/powerpoint/2010/main" val="40687300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A grey rectangular object with white dots&#10;&#10;Description automatically generated with medium confidence">
            <a:extLst>
              <a:ext uri="{FF2B5EF4-FFF2-40B4-BE49-F238E27FC236}">
                <a16:creationId xmlns:a16="http://schemas.microsoft.com/office/drawing/2014/main" id="{97BD23A8-47E7-0C28-17BB-32B96DF68A5C}"/>
              </a:ext>
            </a:extLst>
          </p:cNvPr>
          <p:cNvPicPr>
            <a:picLocks noChangeAspect="1"/>
          </p:cNvPicPr>
          <p:nvPr userDrawn="1"/>
        </p:nvPicPr>
        <p:blipFill>
          <a:blip r:embed="rId2"/>
          <a:stretch>
            <a:fillRect/>
          </a:stretch>
        </p:blipFill>
        <p:spPr>
          <a:xfrm>
            <a:off x="395097" y="309180"/>
            <a:ext cx="11401806" cy="6139433"/>
          </a:xfrm>
          <a:prstGeom prst="rect">
            <a:avLst/>
          </a:prstGeom>
        </p:spPr>
      </p:pic>
      <p:sp>
        <p:nvSpPr>
          <p:cNvPr id="14" name="Picture Placeholder 13">
            <a:extLst>
              <a:ext uri="{FF2B5EF4-FFF2-40B4-BE49-F238E27FC236}">
                <a16:creationId xmlns:a16="http://schemas.microsoft.com/office/drawing/2014/main" id="{FF39F112-5D15-3915-A0DD-08FFE557AEB4}"/>
              </a:ext>
            </a:extLst>
          </p:cNvPr>
          <p:cNvSpPr>
            <a:spLocks noGrp="1"/>
          </p:cNvSpPr>
          <p:nvPr>
            <p:ph type="pic" sz="quarter" idx="10"/>
          </p:nvPr>
        </p:nvSpPr>
        <p:spPr>
          <a:xfrm>
            <a:off x="5609858" y="309071"/>
            <a:ext cx="6187045" cy="6127356"/>
          </a:xfrm>
          <a:custGeom>
            <a:avLst/>
            <a:gdLst>
              <a:gd name="connsiteX0" fmla="*/ 0 w 6187045"/>
              <a:gd name="connsiteY0" fmla="*/ 0 h 6127356"/>
              <a:gd name="connsiteX1" fmla="*/ 5948017 w 6187045"/>
              <a:gd name="connsiteY1" fmla="*/ 0 h 6127356"/>
              <a:gd name="connsiteX2" fmla="*/ 6187045 w 6187045"/>
              <a:gd name="connsiteY2" fmla="*/ 239028 h 6127356"/>
              <a:gd name="connsiteX3" fmla="*/ 6187045 w 6187045"/>
              <a:gd name="connsiteY3" fmla="*/ 5301375 h 6127356"/>
              <a:gd name="connsiteX4" fmla="*/ 5595612 w 6187045"/>
              <a:gd name="connsiteY4" fmla="*/ 5301375 h 6127356"/>
              <a:gd name="connsiteX5" fmla="*/ 5442587 w 6187045"/>
              <a:gd name="connsiteY5" fmla="*/ 5454400 h 6127356"/>
              <a:gd name="connsiteX6" fmla="*/ 5442587 w 6187045"/>
              <a:gd name="connsiteY6" fmla="*/ 6127356 h 6127356"/>
              <a:gd name="connsiteX7" fmla="*/ 0 w 6187045"/>
              <a:gd name="connsiteY7" fmla="*/ 6127356 h 612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87045" h="6127356">
                <a:moveTo>
                  <a:pt x="0" y="0"/>
                </a:moveTo>
                <a:lnTo>
                  <a:pt x="5948017" y="0"/>
                </a:lnTo>
                <a:cubicBezTo>
                  <a:pt x="6080029" y="0"/>
                  <a:pt x="6187045" y="107016"/>
                  <a:pt x="6187045" y="239028"/>
                </a:cubicBezTo>
                <a:lnTo>
                  <a:pt x="6187045" y="5301375"/>
                </a:lnTo>
                <a:lnTo>
                  <a:pt x="5595612" y="5301375"/>
                </a:lnTo>
                <a:cubicBezTo>
                  <a:pt x="5511099" y="5301375"/>
                  <a:pt x="5442587" y="5369887"/>
                  <a:pt x="5442587" y="5454400"/>
                </a:cubicBezTo>
                <a:lnTo>
                  <a:pt x="5442587" y="6127356"/>
                </a:lnTo>
                <a:lnTo>
                  <a:pt x="0" y="6127356"/>
                </a:lnTo>
                <a:close/>
              </a:path>
            </a:pathLst>
          </a:custGeom>
          <a:noFill/>
        </p:spPr>
        <p:txBody>
          <a:bodyPr wrap="square">
            <a:noAutofit/>
          </a:bodyPr>
          <a:lstStyle/>
          <a:p>
            <a:endParaRPr lang="en-US" dirty="0"/>
          </a:p>
        </p:txBody>
      </p:sp>
      <p:sp>
        <p:nvSpPr>
          <p:cNvPr id="15" name="Round Single Corner Rectangle 14">
            <a:extLst>
              <a:ext uri="{FF2B5EF4-FFF2-40B4-BE49-F238E27FC236}">
                <a16:creationId xmlns:a16="http://schemas.microsoft.com/office/drawing/2014/main" id="{5208D2A7-9504-23E3-D35C-C269071C7DFF}"/>
              </a:ext>
            </a:extLst>
          </p:cNvPr>
          <p:cNvSpPr/>
          <p:nvPr userDrawn="1"/>
        </p:nvSpPr>
        <p:spPr>
          <a:xfrm rot="10800000" flipV="1">
            <a:off x="11052445" y="5610446"/>
            <a:ext cx="806627" cy="941558"/>
          </a:xfrm>
          <a:prstGeom prst="round1Rect">
            <a:avLst>
              <a:gd name="adj" fmla="val 1897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pic>
        <p:nvPicPr>
          <p:cNvPr id="9" name="Picture 8" descr="A logo for a banking company&#10;&#10;Description automatically generated">
            <a:extLst>
              <a:ext uri="{FF2B5EF4-FFF2-40B4-BE49-F238E27FC236}">
                <a16:creationId xmlns:a16="http://schemas.microsoft.com/office/drawing/2014/main" id="{CCF4C1CF-3E62-2641-3C68-B526CB1A290E}"/>
              </a:ext>
            </a:extLst>
          </p:cNvPr>
          <p:cNvPicPr>
            <a:picLocks noChangeAspect="1"/>
          </p:cNvPicPr>
          <p:nvPr userDrawn="1"/>
        </p:nvPicPr>
        <p:blipFill>
          <a:blip r:embed="rId3"/>
          <a:stretch>
            <a:fillRect/>
          </a:stretch>
        </p:blipFill>
        <p:spPr>
          <a:xfrm>
            <a:off x="570146" y="450800"/>
            <a:ext cx="990600" cy="1212850"/>
          </a:xfrm>
          <a:prstGeom prst="rect">
            <a:avLst/>
          </a:prstGeom>
        </p:spPr>
      </p:pic>
      <p:sp>
        <p:nvSpPr>
          <p:cNvPr id="12" name="Title 1">
            <a:extLst>
              <a:ext uri="{FF2B5EF4-FFF2-40B4-BE49-F238E27FC236}">
                <a16:creationId xmlns:a16="http://schemas.microsoft.com/office/drawing/2014/main" id="{654FF1D7-DABF-9802-43C3-653F3D302B5A}"/>
              </a:ext>
            </a:extLst>
          </p:cNvPr>
          <p:cNvSpPr>
            <a:spLocks noGrp="1"/>
          </p:cNvSpPr>
          <p:nvPr>
            <p:ph type="ctrTitle" hasCustomPrompt="1"/>
          </p:nvPr>
        </p:nvSpPr>
        <p:spPr>
          <a:xfrm>
            <a:off x="771896" y="2232561"/>
            <a:ext cx="4500748" cy="1520042"/>
          </a:xfrm>
          <a:noFill/>
        </p:spPr>
        <p:txBody>
          <a:bodyPr anchor="b">
            <a:noAutofit/>
          </a:bodyPr>
          <a:lstStyle>
            <a:lvl1pPr algn="l">
              <a:defRPr sz="4800" b="1">
                <a:solidFill>
                  <a:srgbClr val="335B6F"/>
                </a:solidFill>
                <a:latin typeface="PT Serif" panose="020A0603040505020204" pitchFamily="18" charset="77"/>
              </a:defRPr>
            </a:lvl1pPr>
          </a:lstStyle>
          <a:p>
            <a:r>
              <a:rPr lang="en-US" dirty="0"/>
              <a:t>Click to edit Master style</a:t>
            </a:r>
          </a:p>
        </p:txBody>
      </p:sp>
      <p:sp>
        <p:nvSpPr>
          <p:cNvPr id="13" name="Subtitle 2">
            <a:extLst>
              <a:ext uri="{FF2B5EF4-FFF2-40B4-BE49-F238E27FC236}">
                <a16:creationId xmlns:a16="http://schemas.microsoft.com/office/drawing/2014/main" id="{C43D8AD9-0DC0-67BD-409D-3155DDF341DB}"/>
              </a:ext>
            </a:extLst>
          </p:cNvPr>
          <p:cNvSpPr>
            <a:spLocks noGrp="1"/>
          </p:cNvSpPr>
          <p:nvPr>
            <p:ph type="subTitle" idx="1"/>
          </p:nvPr>
        </p:nvSpPr>
        <p:spPr>
          <a:xfrm>
            <a:off x="771896" y="3887045"/>
            <a:ext cx="4536374" cy="1017463"/>
          </a:xfrm>
        </p:spPr>
        <p:txBody>
          <a:bodyPr lIns="0" tIns="0" rIns="0" bIns="0">
            <a:noAutofit/>
          </a:bodyPr>
          <a:lstStyle>
            <a:lvl1pPr marL="0" indent="0" algn="l">
              <a:buNone/>
              <a:defRPr sz="2000" b="0" i="0">
                <a:solidFill>
                  <a:srgbClr val="335B6F"/>
                </a:solidFill>
                <a:latin typeface="DM Sans 14p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5" name="Picture 4" descr="A red square with white text on it&#10;&#10;AI-generated content may be incorrect.">
            <a:extLst>
              <a:ext uri="{FF2B5EF4-FFF2-40B4-BE49-F238E27FC236}">
                <a16:creationId xmlns:a16="http://schemas.microsoft.com/office/drawing/2014/main" id="{FAD0D336-17A5-CB79-0ABD-1F79150C5C7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195726" y="5744946"/>
            <a:ext cx="619579" cy="706222"/>
          </a:xfrm>
          <a:prstGeom prst="rect">
            <a:avLst/>
          </a:prstGeom>
        </p:spPr>
      </p:pic>
    </p:spTree>
    <p:extLst>
      <p:ext uri="{BB962C8B-B14F-4D97-AF65-F5344CB8AC3E}">
        <p14:creationId xmlns:p14="http://schemas.microsoft.com/office/powerpoint/2010/main" val="3483856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t">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1974574" y="1817204"/>
            <a:ext cx="8242852" cy="644457"/>
          </a:xfrm>
          <a:prstGeom prst="rect">
            <a:avLst/>
          </a:prstGeom>
        </p:spPr>
        <p:txBody>
          <a:bodyPr lIns="0" tIns="0" rIns="0" bIns="0" anchor="t" anchorCtr="0">
            <a:noAutofit/>
          </a:bodyPr>
          <a:lstStyle>
            <a:lvl1pPr algn="ctr">
              <a:defRPr sz="5400"/>
            </a:lvl1pPr>
          </a:lstStyle>
          <a:p>
            <a:r>
              <a:rPr lang="en-US" dirty="0"/>
              <a:t>Click to edit</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1986170" y="2946952"/>
            <a:ext cx="8231256" cy="1028700"/>
          </a:xfrm>
          <a:prstGeom prst="rect">
            <a:avLst/>
          </a:prstGeom>
        </p:spPr>
        <p:txBody>
          <a:bodyPr lIns="0" tIns="0" rIns="0" bIns="0">
            <a:noAutofit/>
          </a:bodyPr>
          <a:lstStyle>
            <a:lvl1pPr marL="0" indent="0" algn="ctr">
              <a:buNone/>
              <a:defRPr sz="3200"/>
            </a:lvl1pPr>
            <a:lvl2pPr marL="457200" indent="0" algn="ctr">
              <a:buNone/>
              <a:defRPr sz="3200"/>
            </a:lvl2pPr>
            <a:lvl3pPr marL="914400" indent="0" algn="ctr">
              <a:buNone/>
              <a:defRPr sz="3200"/>
            </a:lvl3pPr>
            <a:lvl4pPr marL="1371600" indent="0" algn="ctr">
              <a:buNone/>
              <a:defRPr sz="3200"/>
            </a:lvl4pPr>
            <a:lvl5pPr marL="1828800" indent="0" algn="ctr">
              <a:buNone/>
              <a:defRPr sz="3200"/>
            </a:lvl5pPr>
          </a:lstStyle>
          <a:p>
            <a:pPr lvl="0"/>
            <a:r>
              <a:rPr lang="en-US" dirty="0"/>
              <a:t>Click to edit Master text styles</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sp>
        <p:nvSpPr>
          <p:cNvPr id="14" name="Round Same Side Corner Rectangle 13">
            <a:extLst>
              <a:ext uri="{FF2B5EF4-FFF2-40B4-BE49-F238E27FC236}">
                <a16:creationId xmlns:a16="http://schemas.microsoft.com/office/drawing/2014/main" id="{A3DF3803-492A-8476-AB0B-2C39CACF587D}"/>
              </a:ext>
            </a:extLst>
          </p:cNvPr>
          <p:cNvSpPr/>
          <p:nvPr userDrawn="1"/>
        </p:nvSpPr>
        <p:spPr>
          <a:xfrm rot="10800000">
            <a:off x="9398521" y="-1"/>
            <a:ext cx="1555423" cy="1348034"/>
          </a:xfrm>
          <a:prstGeom prst="round2SameRect">
            <a:avLst>
              <a:gd name="adj1" fmla="val 14569"/>
              <a:gd name="adj2" fmla="val 0"/>
            </a:avLst>
          </a:prstGeom>
          <a:solidFill>
            <a:schemeClr val="bg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5" name="Round Same Side Corner Rectangle 14">
            <a:extLst>
              <a:ext uri="{FF2B5EF4-FFF2-40B4-BE49-F238E27FC236}">
                <a16:creationId xmlns:a16="http://schemas.microsoft.com/office/drawing/2014/main" id="{2AE2144D-A792-711A-F94A-678845252175}"/>
              </a:ext>
            </a:extLst>
          </p:cNvPr>
          <p:cNvSpPr/>
          <p:nvPr userDrawn="1"/>
        </p:nvSpPr>
        <p:spPr>
          <a:xfrm rot="16200000">
            <a:off x="10082849" y="808252"/>
            <a:ext cx="2397943" cy="1924438"/>
          </a:xfrm>
          <a:prstGeom prst="round2SameRect">
            <a:avLst>
              <a:gd name="adj1" fmla="val 7569"/>
              <a:gd name="adj2" fmla="val 0"/>
            </a:avLst>
          </a:prstGeom>
          <a:noFill/>
          <a:ln w="952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6" name="Round Same Side Corner Rectangle 15">
            <a:extLst>
              <a:ext uri="{FF2B5EF4-FFF2-40B4-BE49-F238E27FC236}">
                <a16:creationId xmlns:a16="http://schemas.microsoft.com/office/drawing/2014/main" id="{29F042A6-E4BB-CD9F-333F-43E1A24973BD}"/>
              </a:ext>
            </a:extLst>
          </p:cNvPr>
          <p:cNvSpPr/>
          <p:nvPr userDrawn="1"/>
        </p:nvSpPr>
        <p:spPr>
          <a:xfrm rot="16200000">
            <a:off x="11328242" y="1756892"/>
            <a:ext cx="1044805" cy="682712"/>
          </a:xfrm>
          <a:prstGeom prst="round2SameRect">
            <a:avLst>
              <a:gd name="adj1" fmla="val 21473"/>
              <a:gd name="adj2" fmla="val 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19" name="Text Placeholder 18">
            <a:extLst>
              <a:ext uri="{FF2B5EF4-FFF2-40B4-BE49-F238E27FC236}">
                <a16:creationId xmlns:a16="http://schemas.microsoft.com/office/drawing/2014/main" id="{26736397-FBD6-56C4-FA64-DEA3CC64DD13}"/>
              </a:ext>
            </a:extLst>
          </p:cNvPr>
          <p:cNvSpPr>
            <a:spLocks noGrp="1"/>
          </p:cNvSpPr>
          <p:nvPr>
            <p:ph type="body" sz="quarter" idx="11"/>
          </p:nvPr>
        </p:nvSpPr>
        <p:spPr>
          <a:xfrm>
            <a:off x="1961322" y="4280452"/>
            <a:ext cx="8256104" cy="1616765"/>
          </a:xfrm>
        </p:spPr>
        <p:txBody>
          <a:bodyPr lIns="0" tIns="0" rIns="0" bIns="0">
            <a:noAutofit/>
          </a:bodyPr>
          <a:lstStyle>
            <a:lvl1pPr marL="0" indent="0" algn="ctr">
              <a:buNone/>
              <a:defRPr sz="2400"/>
            </a:lvl1pPr>
          </a:lstStyle>
          <a:p>
            <a:pPr lvl="0"/>
            <a:r>
              <a:rPr lang="en-US" dirty="0"/>
              <a:t>Click to edit Master text styles</a:t>
            </a:r>
          </a:p>
        </p:txBody>
      </p:sp>
      <p:sp>
        <p:nvSpPr>
          <p:cNvPr id="4" name="TextBox 3">
            <a:extLst>
              <a:ext uri="{FF2B5EF4-FFF2-40B4-BE49-F238E27FC236}">
                <a16:creationId xmlns:a16="http://schemas.microsoft.com/office/drawing/2014/main" id="{D9C0ACBC-E1A9-1A55-8CD8-515A6200C786}"/>
              </a:ext>
            </a:extLst>
          </p:cNvPr>
          <p:cNvSpPr txBox="1"/>
          <p:nvPr userDrawn="1"/>
        </p:nvSpPr>
        <p:spPr>
          <a:xfrm>
            <a:off x="596900" y="6265636"/>
            <a:ext cx="2390558"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grpSp>
        <p:nvGrpSpPr>
          <p:cNvPr id="5" name="Group 4">
            <a:extLst>
              <a:ext uri="{FF2B5EF4-FFF2-40B4-BE49-F238E27FC236}">
                <a16:creationId xmlns:a16="http://schemas.microsoft.com/office/drawing/2014/main" id="{ACA788E6-1AAA-0857-A3A1-870EE3D87E73}"/>
              </a:ext>
            </a:extLst>
          </p:cNvPr>
          <p:cNvGrpSpPr/>
          <p:nvPr userDrawn="1"/>
        </p:nvGrpSpPr>
        <p:grpSpPr>
          <a:xfrm>
            <a:off x="5740399" y="973506"/>
            <a:ext cx="713409" cy="713409"/>
            <a:chOff x="5740399" y="973506"/>
            <a:chExt cx="713409" cy="713409"/>
          </a:xfrm>
        </p:grpSpPr>
        <p:sp>
          <p:nvSpPr>
            <p:cNvPr id="6" name="Oval 5">
              <a:extLst>
                <a:ext uri="{FF2B5EF4-FFF2-40B4-BE49-F238E27FC236}">
                  <a16:creationId xmlns:a16="http://schemas.microsoft.com/office/drawing/2014/main" id="{B484A5B7-6C59-9937-18FC-6DED75678C6D}"/>
                </a:ext>
              </a:extLst>
            </p:cNvPr>
            <p:cNvSpPr/>
            <p:nvPr/>
          </p:nvSpPr>
          <p:spPr>
            <a:xfrm>
              <a:off x="5740399" y="973506"/>
              <a:ext cx="713409" cy="713409"/>
            </a:xfrm>
            <a:prstGeom prst="ellipse">
              <a:avLst/>
            </a:prstGeom>
            <a:solidFill>
              <a:srgbClr val="FF69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6C035234-E499-3C82-A008-235B91FD7690}"/>
                </a:ext>
              </a:extLst>
            </p:cNvPr>
            <p:cNvSpPr txBox="1"/>
            <p:nvPr/>
          </p:nvSpPr>
          <p:spPr>
            <a:xfrm>
              <a:off x="5740399" y="1013094"/>
              <a:ext cx="713409" cy="603976"/>
            </a:xfrm>
            <a:prstGeom prst="rect">
              <a:avLst/>
            </a:prstGeom>
            <a:noFill/>
          </p:spPr>
          <p:txBody>
            <a:bodyPr wrap="square" lIns="0" tIns="0" rIns="0" bIns="0" rtlCol="0">
              <a:noAutofit/>
            </a:bodyPr>
            <a:lstStyle/>
            <a:p>
              <a:pPr algn="ctr"/>
              <a:r>
                <a:rPr lang="en-US" sz="4400" b="1" dirty="0">
                  <a:solidFill>
                    <a:schemeClr val="bg1"/>
                  </a:solidFill>
                  <a:latin typeface="PT Serif" panose="020A0603040505020204" pitchFamily="18" charset="77"/>
                </a:rPr>
                <a:t>?</a:t>
              </a:r>
            </a:p>
          </p:txBody>
        </p:sp>
      </p:grpSp>
    </p:spTree>
    <p:extLst>
      <p:ext uri="{BB962C8B-B14F-4D97-AF65-F5344CB8AC3E}">
        <p14:creationId xmlns:p14="http://schemas.microsoft.com/office/powerpoint/2010/main" val="146781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guide id="5" orient="horz" pos="10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952500" y="1714499"/>
            <a:ext cx="7908696" cy="4462463"/>
          </a:xfrm>
          <a:prstGeom prst="rect">
            <a:avLst/>
          </a:prstGeom>
        </p:spPr>
        <p:txBody>
          <a:bodyPr lIns="0" tIns="0" rIns="0" bIns="0"/>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sp>
        <p:nvSpPr>
          <p:cNvPr id="14" name="Round Same Side Corner Rectangle 13">
            <a:extLst>
              <a:ext uri="{FF2B5EF4-FFF2-40B4-BE49-F238E27FC236}">
                <a16:creationId xmlns:a16="http://schemas.microsoft.com/office/drawing/2014/main" id="{A3DF3803-492A-8476-AB0B-2C39CACF587D}"/>
              </a:ext>
            </a:extLst>
          </p:cNvPr>
          <p:cNvSpPr/>
          <p:nvPr userDrawn="1"/>
        </p:nvSpPr>
        <p:spPr>
          <a:xfrm rot="10800000">
            <a:off x="9398521" y="-1"/>
            <a:ext cx="1555423" cy="1348034"/>
          </a:xfrm>
          <a:prstGeom prst="round2SameRect">
            <a:avLst>
              <a:gd name="adj1" fmla="val 14569"/>
              <a:gd name="adj2" fmla="val 0"/>
            </a:avLst>
          </a:prstGeom>
          <a:solidFill>
            <a:schemeClr val="bg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5" name="Round Same Side Corner Rectangle 14">
            <a:extLst>
              <a:ext uri="{FF2B5EF4-FFF2-40B4-BE49-F238E27FC236}">
                <a16:creationId xmlns:a16="http://schemas.microsoft.com/office/drawing/2014/main" id="{2AE2144D-A792-711A-F94A-678845252175}"/>
              </a:ext>
            </a:extLst>
          </p:cNvPr>
          <p:cNvSpPr/>
          <p:nvPr userDrawn="1"/>
        </p:nvSpPr>
        <p:spPr>
          <a:xfrm rot="16200000">
            <a:off x="10082849" y="808252"/>
            <a:ext cx="2397943" cy="1924438"/>
          </a:xfrm>
          <a:prstGeom prst="round2SameRect">
            <a:avLst>
              <a:gd name="adj1" fmla="val 7569"/>
              <a:gd name="adj2" fmla="val 0"/>
            </a:avLst>
          </a:prstGeom>
          <a:noFill/>
          <a:ln w="952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6" name="Round Same Side Corner Rectangle 15">
            <a:extLst>
              <a:ext uri="{FF2B5EF4-FFF2-40B4-BE49-F238E27FC236}">
                <a16:creationId xmlns:a16="http://schemas.microsoft.com/office/drawing/2014/main" id="{29F042A6-E4BB-CD9F-333F-43E1A24973BD}"/>
              </a:ext>
            </a:extLst>
          </p:cNvPr>
          <p:cNvSpPr/>
          <p:nvPr userDrawn="1"/>
        </p:nvSpPr>
        <p:spPr>
          <a:xfrm rot="16200000">
            <a:off x="11328242" y="1756892"/>
            <a:ext cx="1044805" cy="682712"/>
          </a:xfrm>
          <a:prstGeom prst="round2SameRect">
            <a:avLst>
              <a:gd name="adj1" fmla="val 21473"/>
              <a:gd name="adj2" fmla="val 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174D2CFA-0DE1-D562-4AAC-B12BF5BDD454}"/>
              </a:ext>
            </a:extLst>
          </p:cNvPr>
          <p:cNvSpPr txBox="1"/>
          <p:nvPr userDrawn="1"/>
        </p:nvSpPr>
        <p:spPr>
          <a:xfrm>
            <a:off x="596900" y="6265636"/>
            <a:ext cx="2390558"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spTree>
    <p:extLst>
      <p:ext uri="{BB962C8B-B14F-4D97-AF65-F5344CB8AC3E}">
        <p14:creationId xmlns:p14="http://schemas.microsoft.com/office/powerpoint/2010/main" val="148540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guide id="5" orient="horz" pos="10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ntent with image">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4" name="Rounded Rectangle 3">
            <a:extLst>
              <a:ext uri="{FF2B5EF4-FFF2-40B4-BE49-F238E27FC236}">
                <a16:creationId xmlns:a16="http://schemas.microsoft.com/office/drawing/2014/main" id="{368654BE-6D0D-5403-C106-8EDD78EE9B89}"/>
              </a:ext>
            </a:extLst>
          </p:cNvPr>
          <p:cNvSpPr/>
          <p:nvPr userDrawn="1"/>
        </p:nvSpPr>
        <p:spPr>
          <a:xfrm>
            <a:off x="8911561" y="2160705"/>
            <a:ext cx="1634837" cy="1634837"/>
          </a:xfrm>
          <a:prstGeom prst="roundRect">
            <a:avLst/>
          </a:prstGeom>
          <a:solidFill>
            <a:srgbClr val="D9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5" name="Rounded Rectangle 4">
            <a:extLst>
              <a:ext uri="{FF2B5EF4-FFF2-40B4-BE49-F238E27FC236}">
                <a16:creationId xmlns:a16="http://schemas.microsoft.com/office/drawing/2014/main" id="{4657F2CA-A7F4-CD07-43DC-6C111DFB500D}"/>
              </a:ext>
            </a:extLst>
          </p:cNvPr>
          <p:cNvSpPr/>
          <p:nvPr userDrawn="1"/>
        </p:nvSpPr>
        <p:spPr>
          <a:xfrm>
            <a:off x="9587347" y="1574186"/>
            <a:ext cx="1634837" cy="1634837"/>
          </a:xfrm>
          <a:prstGeom prst="roundRect">
            <a:avLst/>
          </a:prstGeom>
          <a:noFill/>
          <a:ln w="9525">
            <a:solidFill>
              <a:srgbClr val="FF69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071360" y="2398395"/>
            <a:ext cx="3475038" cy="3474085"/>
          </a:xfrm>
          <a:prstGeom prst="roundRect">
            <a:avLst>
              <a:gd name="adj" fmla="val 7893"/>
            </a:avLst>
          </a:prstGeom>
          <a:solidFill>
            <a:schemeClr val="bg1"/>
          </a:solidFill>
        </p:spPr>
        <p:txBody>
          <a:bodyPr/>
          <a:lstStyle/>
          <a:p>
            <a:endParaRPr lang="en-US" dirty="0"/>
          </a:p>
        </p:txBody>
      </p:sp>
      <p:sp>
        <p:nvSpPr>
          <p:cNvPr id="6" name="Content Placeholder 2">
            <a:extLst>
              <a:ext uri="{FF2B5EF4-FFF2-40B4-BE49-F238E27FC236}">
                <a16:creationId xmlns:a16="http://schemas.microsoft.com/office/drawing/2014/main" id="{75E9DAEE-75BC-AADF-4F35-DA9DD83748E0}"/>
              </a:ext>
            </a:extLst>
          </p:cNvPr>
          <p:cNvSpPr>
            <a:spLocks noGrp="1"/>
          </p:cNvSpPr>
          <p:nvPr>
            <p:ph idx="12"/>
          </p:nvPr>
        </p:nvSpPr>
        <p:spPr>
          <a:xfrm>
            <a:off x="952500" y="1714499"/>
            <a:ext cx="5618988" cy="446246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Box 2">
            <a:extLst>
              <a:ext uri="{FF2B5EF4-FFF2-40B4-BE49-F238E27FC236}">
                <a16:creationId xmlns:a16="http://schemas.microsoft.com/office/drawing/2014/main" id="{A65937E0-764A-70CF-BACE-BCA698F544FC}"/>
              </a:ext>
            </a:extLst>
          </p:cNvPr>
          <p:cNvSpPr txBox="1"/>
          <p:nvPr userDrawn="1"/>
        </p:nvSpPr>
        <p:spPr>
          <a:xfrm>
            <a:off x="596900" y="6265636"/>
            <a:ext cx="2390558"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spTree>
    <p:extLst>
      <p:ext uri="{BB962C8B-B14F-4D97-AF65-F5344CB8AC3E}">
        <p14:creationId xmlns:p14="http://schemas.microsoft.com/office/powerpoint/2010/main" val="1995809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500"/>
                                        <p:tgtEl>
                                          <p:spTgt spid="6">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500"/>
                                        <p:tgtEl>
                                          <p:spTgt spid="6">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fade">
                                      <p:cBhvr>
                                        <p:cTn id="23" dur="500"/>
                                        <p:tgtEl>
                                          <p:spTgt spid="6">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with image and caption">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4" name="Rounded Rectangle 3">
            <a:extLst>
              <a:ext uri="{FF2B5EF4-FFF2-40B4-BE49-F238E27FC236}">
                <a16:creationId xmlns:a16="http://schemas.microsoft.com/office/drawing/2014/main" id="{368654BE-6D0D-5403-C106-8EDD78EE9B89}"/>
              </a:ext>
            </a:extLst>
          </p:cNvPr>
          <p:cNvSpPr/>
          <p:nvPr userDrawn="1"/>
        </p:nvSpPr>
        <p:spPr>
          <a:xfrm>
            <a:off x="9243397" y="1036743"/>
            <a:ext cx="1812666" cy="1634837"/>
          </a:xfrm>
          <a:prstGeom prst="roundRect">
            <a:avLst/>
          </a:prstGeom>
          <a:solidFill>
            <a:srgbClr val="D9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5" name="Rounded Rectangle 4">
            <a:extLst>
              <a:ext uri="{FF2B5EF4-FFF2-40B4-BE49-F238E27FC236}">
                <a16:creationId xmlns:a16="http://schemas.microsoft.com/office/drawing/2014/main" id="{4657F2CA-A7F4-CD07-43DC-6C111DFB500D}"/>
              </a:ext>
            </a:extLst>
          </p:cNvPr>
          <p:cNvSpPr/>
          <p:nvPr userDrawn="1"/>
        </p:nvSpPr>
        <p:spPr>
          <a:xfrm>
            <a:off x="9868819" y="589910"/>
            <a:ext cx="1914861" cy="1904103"/>
          </a:xfrm>
          <a:prstGeom prst="roundRect">
            <a:avLst>
              <a:gd name="adj" fmla="val 11639"/>
            </a:avLst>
          </a:prstGeom>
          <a:noFill/>
          <a:ln w="9525">
            <a:solidFill>
              <a:srgbClr val="FF69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584140" y="1585695"/>
            <a:ext cx="2962257" cy="2961445"/>
          </a:xfrm>
          <a:prstGeom prst="roundRect">
            <a:avLst>
              <a:gd name="adj" fmla="val 15885"/>
            </a:avLst>
          </a:prstGeom>
          <a:solidFill>
            <a:schemeClr val="bg1"/>
          </a:solidFill>
        </p:spPr>
        <p:txBody>
          <a:bodyPr/>
          <a:lstStyle/>
          <a:p>
            <a:endParaRPr lang="en-US" dirty="0"/>
          </a:p>
        </p:txBody>
      </p:sp>
      <p:sp>
        <p:nvSpPr>
          <p:cNvPr id="16" name="TextBox 15">
            <a:extLst>
              <a:ext uri="{FF2B5EF4-FFF2-40B4-BE49-F238E27FC236}">
                <a16:creationId xmlns:a16="http://schemas.microsoft.com/office/drawing/2014/main" id="{B39DCEC1-D956-FB0B-79C4-4348EFA25274}"/>
              </a:ext>
            </a:extLst>
          </p:cNvPr>
          <p:cNvSpPr txBox="1"/>
          <p:nvPr userDrawn="1"/>
        </p:nvSpPr>
        <p:spPr>
          <a:xfrm>
            <a:off x="10553252" y="-1441525"/>
            <a:ext cx="184731" cy="369332"/>
          </a:xfrm>
          <a:prstGeom prst="rect">
            <a:avLst/>
          </a:prstGeom>
          <a:noFill/>
        </p:spPr>
        <p:txBody>
          <a:bodyPr wrap="none" rtlCol="0">
            <a:spAutoFit/>
          </a:bodyPr>
          <a:lstStyle/>
          <a:p>
            <a:endParaRPr lang="en-US" b="0" i="0" dirty="0">
              <a:latin typeface="DM Sans 14pt" pitchFamily="2" charset="77"/>
            </a:endParaRPr>
          </a:p>
        </p:txBody>
      </p:sp>
      <p:cxnSp>
        <p:nvCxnSpPr>
          <p:cNvPr id="19" name="Straight Connector 18">
            <a:extLst>
              <a:ext uri="{FF2B5EF4-FFF2-40B4-BE49-F238E27FC236}">
                <a16:creationId xmlns:a16="http://schemas.microsoft.com/office/drawing/2014/main" id="{CBFEE138-1070-9275-4709-6DCDE6E90833}"/>
              </a:ext>
            </a:extLst>
          </p:cNvPr>
          <p:cNvCxnSpPr>
            <a:cxnSpLocks/>
          </p:cNvCxnSpPr>
          <p:nvPr userDrawn="1"/>
        </p:nvCxnSpPr>
        <p:spPr>
          <a:xfrm>
            <a:off x="7584140" y="4610880"/>
            <a:ext cx="0" cy="581026"/>
          </a:xfrm>
          <a:prstGeom prst="line">
            <a:avLst/>
          </a:prstGeom>
          <a:ln w="44450">
            <a:solidFill>
              <a:schemeClr val="accent5"/>
            </a:solidFill>
          </a:ln>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08BB5084-A183-0241-A301-77776215E3C8}"/>
              </a:ext>
            </a:extLst>
          </p:cNvPr>
          <p:cNvSpPr>
            <a:spLocks noGrp="1"/>
          </p:cNvSpPr>
          <p:nvPr>
            <p:ph idx="1"/>
          </p:nvPr>
        </p:nvSpPr>
        <p:spPr>
          <a:xfrm>
            <a:off x="952500" y="1714499"/>
            <a:ext cx="5606796" cy="446246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25">
            <a:extLst>
              <a:ext uri="{FF2B5EF4-FFF2-40B4-BE49-F238E27FC236}">
                <a16:creationId xmlns:a16="http://schemas.microsoft.com/office/drawing/2014/main" id="{E2F045EE-0845-D619-7D6D-101D0F5BEE6C}"/>
              </a:ext>
            </a:extLst>
          </p:cNvPr>
          <p:cNvSpPr>
            <a:spLocks noGrp="1"/>
          </p:cNvSpPr>
          <p:nvPr>
            <p:ph type="body" sz="quarter" idx="12"/>
          </p:nvPr>
        </p:nvSpPr>
        <p:spPr>
          <a:xfrm>
            <a:off x="7809611" y="4768107"/>
            <a:ext cx="3810889" cy="304166"/>
          </a:xfrm>
          <a:prstGeom prst="rect">
            <a:avLst/>
          </a:prstGeom>
        </p:spPr>
        <p:txBody>
          <a:bodyPr lIns="0" tIns="0" rIns="0" bIns="0">
            <a:noAutofit/>
          </a:bodyPr>
          <a:lstStyle>
            <a:lvl1pPr marL="0" indent="0">
              <a:buNone/>
              <a:defRPr sz="1800" b="1"/>
            </a:lvl1pPr>
            <a:lvl2pPr marL="457200" indent="0">
              <a:buNone/>
              <a:defRPr b="1"/>
            </a:lvl2pPr>
            <a:lvl3pPr marL="914400" indent="0">
              <a:buNone/>
              <a:defRPr b="1"/>
            </a:lvl3pPr>
            <a:lvl4pPr marL="1371600" indent="0">
              <a:buNone/>
              <a:defRPr b="1"/>
            </a:lvl4pPr>
            <a:lvl5pPr marL="1828800" indent="0">
              <a:buNone/>
              <a:defRPr b="1"/>
            </a:lvl5pPr>
          </a:lstStyle>
          <a:p>
            <a:pPr lvl="0"/>
            <a:r>
              <a:rPr lang="en-US" dirty="0"/>
              <a:t>Click to edit Master text styles</a:t>
            </a:r>
          </a:p>
        </p:txBody>
      </p:sp>
      <p:sp>
        <p:nvSpPr>
          <p:cNvPr id="15" name="Text Placeholder 14">
            <a:extLst>
              <a:ext uri="{FF2B5EF4-FFF2-40B4-BE49-F238E27FC236}">
                <a16:creationId xmlns:a16="http://schemas.microsoft.com/office/drawing/2014/main" id="{B88D866C-8DC1-B900-8381-6AE1DAE9D85A}"/>
              </a:ext>
            </a:extLst>
          </p:cNvPr>
          <p:cNvSpPr>
            <a:spLocks noGrp="1"/>
          </p:cNvSpPr>
          <p:nvPr>
            <p:ph type="body" sz="quarter" idx="13"/>
          </p:nvPr>
        </p:nvSpPr>
        <p:spPr>
          <a:xfrm>
            <a:off x="7809611" y="5224819"/>
            <a:ext cx="3810889" cy="554589"/>
          </a:xfrm>
          <a:prstGeom prst="rect">
            <a:avLst/>
          </a:prstGeom>
        </p:spPr>
        <p:txBody>
          <a:bodyPr lIns="0" tIns="0" rIns="0" bIns="0">
            <a:noAutofit/>
          </a:bodyPr>
          <a:lstStyle>
            <a:lvl1pPr marL="0" indent="0">
              <a:buNone/>
              <a:defRPr sz="1400"/>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Master text styles</a:t>
            </a:r>
          </a:p>
        </p:txBody>
      </p:sp>
      <p:sp>
        <p:nvSpPr>
          <p:cNvPr id="3" name="TextBox 2">
            <a:extLst>
              <a:ext uri="{FF2B5EF4-FFF2-40B4-BE49-F238E27FC236}">
                <a16:creationId xmlns:a16="http://schemas.microsoft.com/office/drawing/2014/main" id="{DD761B2C-CD00-9A06-3B25-3309FBB701D4}"/>
              </a:ext>
            </a:extLst>
          </p:cNvPr>
          <p:cNvSpPr txBox="1"/>
          <p:nvPr userDrawn="1"/>
        </p:nvSpPr>
        <p:spPr>
          <a:xfrm>
            <a:off x="596900" y="6265636"/>
            <a:ext cx="2390558"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spTree>
    <p:extLst>
      <p:ext uri="{BB962C8B-B14F-4D97-AF65-F5344CB8AC3E}">
        <p14:creationId xmlns:p14="http://schemas.microsoft.com/office/powerpoint/2010/main" val="686381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500"/>
                                        <p:tgtEl>
                                          <p:spTgt spid="6">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500"/>
                                        <p:tgtEl>
                                          <p:spTgt spid="6">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fade">
                                      <p:cBhvr>
                                        <p:cTn id="23" dur="500"/>
                                        <p:tgtEl>
                                          <p:spTgt spid="6">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par>
                          <p:cTn id="28" fill="hold">
                            <p:stCondLst>
                              <p:cond delay="3000"/>
                            </p:stCondLst>
                            <p:childTnLst>
                              <p:par>
                                <p:cTn id="29" presetID="17" presetClass="entr" presetSubtype="1"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ppt_x</p:attrName>
                                        </p:attrNameLst>
                                      </p:cBhvr>
                                      <p:tavLst>
                                        <p:tav tm="0">
                                          <p:val>
                                            <p:strVal val="#ppt_x"/>
                                          </p:val>
                                        </p:tav>
                                        <p:tav tm="100000">
                                          <p:val>
                                            <p:strVal val="#ppt_x"/>
                                          </p:val>
                                        </p:tav>
                                      </p:tavLst>
                                    </p:anim>
                                    <p:anim calcmode="lin" valueType="num">
                                      <p:cBhvr>
                                        <p:cTn id="32" dur="500" fill="hold"/>
                                        <p:tgtEl>
                                          <p:spTgt spid="19"/>
                                        </p:tgtEl>
                                        <p:attrNameLst>
                                          <p:attrName>ppt_y</p:attrName>
                                        </p:attrNameLst>
                                      </p:cBhvr>
                                      <p:tavLst>
                                        <p:tav tm="0">
                                          <p:val>
                                            <p:strVal val="#ppt_y-#ppt_h/2"/>
                                          </p:val>
                                        </p:tav>
                                        <p:tav tm="100000">
                                          <p:val>
                                            <p:strVal val="#ppt_y"/>
                                          </p:val>
                                        </p:tav>
                                      </p:tavLst>
                                    </p:anim>
                                    <p:anim calcmode="lin" valueType="num">
                                      <p:cBhvr>
                                        <p:cTn id="33" dur="500" fill="hold"/>
                                        <p:tgtEl>
                                          <p:spTgt spid="19"/>
                                        </p:tgtEl>
                                        <p:attrNameLst>
                                          <p:attrName>ppt_w</p:attrName>
                                        </p:attrNameLst>
                                      </p:cBhvr>
                                      <p:tavLst>
                                        <p:tav tm="0">
                                          <p:val>
                                            <p:strVal val="#ppt_w"/>
                                          </p:val>
                                        </p:tav>
                                        <p:tav tm="100000">
                                          <p:val>
                                            <p:strVal val="#ppt_w"/>
                                          </p:val>
                                        </p:tav>
                                      </p:tavLst>
                                    </p:anim>
                                    <p:anim calcmode="lin" valueType="num">
                                      <p:cBhvr>
                                        <p:cTn id="34" dur="500" fill="hold"/>
                                        <p:tgtEl>
                                          <p:spTgt spid="19"/>
                                        </p:tgtEl>
                                        <p:attrNameLst>
                                          <p:attrName>ppt_h</p:attrName>
                                        </p:attrNameLst>
                                      </p:cBhvr>
                                      <p:tavLst>
                                        <p:tav tm="0">
                                          <p:val>
                                            <p:fltVal val="0"/>
                                          </p:val>
                                        </p:tav>
                                        <p:tav tm="100000">
                                          <p:val>
                                            <p:strVal val="#ppt_h"/>
                                          </p:val>
                                        </p:tav>
                                      </p:tavLst>
                                    </p:anim>
                                  </p:childTnLst>
                                </p:cTn>
                              </p:par>
                              <p:par>
                                <p:cTn id="35" presetID="2" presetClass="entr" presetSubtype="2" fill="hold" grpId="0" nodeType="with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anim calcmode="lin" valueType="num">
                                      <p:cBhvr additive="base">
                                        <p:cTn id="37" dur="5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9">
                                            <p:txEl>
                                              <p:pRg st="0" end="0"/>
                                            </p:txEl>
                                          </p:spTgt>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 calcmode="lin" valueType="num">
                                      <p:cBhvr additive="base">
                                        <p:cTn id="41"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9" grpId="0" build="p">
        <p:tmplLst>
          <p:tmpl lvl="1">
            <p:tnLst>
              <p:par>
                <p:cTn presetID="2" presetClass="entr" presetSubtype="2"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ntent  info image and caption">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4" name="Rounded Rectangle 3">
            <a:extLst>
              <a:ext uri="{FF2B5EF4-FFF2-40B4-BE49-F238E27FC236}">
                <a16:creationId xmlns:a16="http://schemas.microsoft.com/office/drawing/2014/main" id="{368654BE-6D0D-5403-C106-8EDD78EE9B89}"/>
              </a:ext>
            </a:extLst>
          </p:cNvPr>
          <p:cNvSpPr/>
          <p:nvPr userDrawn="1"/>
        </p:nvSpPr>
        <p:spPr>
          <a:xfrm>
            <a:off x="9243397" y="1036743"/>
            <a:ext cx="1812666" cy="1634837"/>
          </a:xfrm>
          <a:prstGeom prst="roundRect">
            <a:avLst/>
          </a:prstGeom>
          <a:solidFill>
            <a:srgbClr val="D9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5" name="Rounded Rectangle 4">
            <a:extLst>
              <a:ext uri="{FF2B5EF4-FFF2-40B4-BE49-F238E27FC236}">
                <a16:creationId xmlns:a16="http://schemas.microsoft.com/office/drawing/2014/main" id="{4657F2CA-A7F4-CD07-43DC-6C111DFB500D}"/>
              </a:ext>
            </a:extLst>
          </p:cNvPr>
          <p:cNvSpPr/>
          <p:nvPr userDrawn="1"/>
        </p:nvSpPr>
        <p:spPr>
          <a:xfrm>
            <a:off x="9868819" y="589910"/>
            <a:ext cx="1914861" cy="1904103"/>
          </a:xfrm>
          <a:prstGeom prst="roundRect">
            <a:avLst>
              <a:gd name="adj" fmla="val 11639"/>
            </a:avLst>
          </a:prstGeom>
          <a:noFill/>
          <a:ln w="9525">
            <a:solidFill>
              <a:srgbClr val="FF69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584140" y="1585695"/>
            <a:ext cx="2962257" cy="2961445"/>
          </a:xfrm>
          <a:prstGeom prst="roundRect">
            <a:avLst>
              <a:gd name="adj" fmla="val 15885"/>
            </a:avLst>
          </a:prstGeom>
          <a:solidFill>
            <a:schemeClr val="bg1"/>
          </a:solidFill>
        </p:spPr>
        <p:txBody>
          <a:bodyPr/>
          <a:lstStyle/>
          <a:p>
            <a:endParaRPr lang="en-US" dirty="0"/>
          </a:p>
        </p:txBody>
      </p:sp>
      <p:sp>
        <p:nvSpPr>
          <p:cNvPr id="16" name="TextBox 15">
            <a:extLst>
              <a:ext uri="{FF2B5EF4-FFF2-40B4-BE49-F238E27FC236}">
                <a16:creationId xmlns:a16="http://schemas.microsoft.com/office/drawing/2014/main" id="{B39DCEC1-D956-FB0B-79C4-4348EFA25274}"/>
              </a:ext>
            </a:extLst>
          </p:cNvPr>
          <p:cNvSpPr txBox="1"/>
          <p:nvPr userDrawn="1"/>
        </p:nvSpPr>
        <p:spPr>
          <a:xfrm>
            <a:off x="10553252" y="-1441525"/>
            <a:ext cx="184731" cy="369332"/>
          </a:xfrm>
          <a:prstGeom prst="rect">
            <a:avLst/>
          </a:prstGeom>
          <a:noFill/>
        </p:spPr>
        <p:txBody>
          <a:bodyPr wrap="none" rtlCol="0">
            <a:spAutoFit/>
          </a:bodyPr>
          <a:lstStyle/>
          <a:p>
            <a:endParaRPr lang="en-US" b="0" i="0" dirty="0">
              <a:latin typeface="DM Sans 14pt" pitchFamily="2" charset="77"/>
            </a:endParaRPr>
          </a:p>
        </p:txBody>
      </p:sp>
      <p:cxnSp>
        <p:nvCxnSpPr>
          <p:cNvPr id="19" name="Straight Connector 18">
            <a:extLst>
              <a:ext uri="{FF2B5EF4-FFF2-40B4-BE49-F238E27FC236}">
                <a16:creationId xmlns:a16="http://schemas.microsoft.com/office/drawing/2014/main" id="{CBFEE138-1070-9275-4709-6DCDE6E90833}"/>
              </a:ext>
            </a:extLst>
          </p:cNvPr>
          <p:cNvCxnSpPr>
            <a:cxnSpLocks/>
          </p:cNvCxnSpPr>
          <p:nvPr userDrawn="1"/>
        </p:nvCxnSpPr>
        <p:spPr>
          <a:xfrm>
            <a:off x="7584140" y="4610880"/>
            <a:ext cx="0" cy="581026"/>
          </a:xfrm>
          <a:prstGeom prst="line">
            <a:avLst/>
          </a:prstGeom>
          <a:ln w="44450">
            <a:solidFill>
              <a:schemeClr val="accent5"/>
            </a:solidFill>
          </a:ln>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08BB5084-A183-0241-A301-77776215E3C8}"/>
              </a:ext>
            </a:extLst>
          </p:cNvPr>
          <p:cNvSpPr>
            <a:spLocks noGrp="1"/>
          </p:cNvSpPr>
          <p:nvPr>
            <p:ph idx="1"/>
          </p:nvPr>
        </p:nvSpPr>
        <p:spPr>
          <a:xfrm>
            <a:off x="952500" y="2886635"/>
            <a:ext cx="5606796" cy="3290327"/>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25">
            <a:extLst>
              <a:ext uri="{FF2B5EF4-FFF2-40B4-BE49-F238E27FC236}">
                <a16:creationId xmlns:a16="http://schemas.microsoft.com/office/drawing/2014/main" id="{E2F045EE-0845-D619-7D6D-101D0F5BEE6C}"/>
              </a:ext>
            </a:extLst>
          </p:cNvPr>
          <p:cNvSpPr>
            <a:spLocks noGrp="1"/>
          </p:cNvSpPr>
          <p:nvPr>
            <p:ph type="body" sz="quarter" idx="12"/>
          </p:nvPr>
        </p:nvSpPr>
        <p:spPr>
          <a:xfrm>
            <a:off x="7809611" y="4768107"/>
            <a:ext cx="3810889" cy="304166"/>
          </a:xfrm>
          <a:prstGeom prst="rect">
            <a:avLst/>
          </a:prstGeom>
        </p:spPr>
        <p:txBody>
          <a:bodyPr lIns="0" tIns="0" rIns="0" bIns="0">
            <a:noAutofit/>
          </a:bodyPr>
          <a:lstStyle>
            <a:lvl1pPr marL="0" indent="0">
              <a:buNone/>
              <a:defRPr sz="1800" b="1"/>
            </a:lvl1pPr>
            <a:lvl2pPr marL="457200" indent="0">
              <a:buNone/>
              <a:defRPr b="1"/>
            </a:lvl2pPr>
            <a:lvl3pPr marL="914400" indent="0">
              <a:buNone/>
              <a:defRPr b="1"/>
            </a:lvl3pPr>
            <a:lvl4pPr marL="1371600" indent="0">
              <a:buNone/>
              <a:defRPr b="1"/>
            </a:lvl4pPr>
            <a:lvl5pPr marL="1828800" indent="0">
              <a:buNone/>
              <a:defRPr b="1"/>
            </a:lvl5pPr>
          </a:lstStyle>
          <a:p>
            <a:pPr lvl="0"/>
            <a:r>
              <a:rPr lang="en-US" dirty="0"/>
              <a:t>Click to edit Master text styles</a:t>
            </a:r>
          </a:p>
        </p:txBody>
      </p:sp>
      <p:sp>
        <p:nvSpPr>
          <p:cNvPr id="15" name="Text Placeholder 14">
            <a:extLst>
              <a:ext uri="{FF2B5EF4-FFF2-40B4-BE49-F238E27FC236}">
                <a16:creationId xmlns:a16="http://schemas.microsoft.com/office/drawing/2014/main" id="{B88D866C-8DC1-B900-8381-6AE1DAE9D85A}"/>
              </a:ext>
            </a:extLst>
          </p:cNvPr>
          <p:cNvSpPr>
            <a:spLocks noGrp="1"/>
          </p:cNvSpPr>
          <p:nvPr>
            <p:ph type="body" sz="quarter" idx="13"/>
          </p:nvPr>
        </p:nvSpPr>
        <p:spPr>
          <a:xfrm>
            <a:off x="7809611" y="5224819"/>
            <a:ext cx="3810889" cy="554589"/>
          </a:xfrm>
          <a:prstGeom prst="rect">
            <a:avLst/>
          </a:prstGeom>
        </p:spPr>
        <p:txBody>
          <a:bodyPr lIns="0" tIns="0" rIns="0" bIns="0">
            <a:noAutofit/>
          </a:bodyPr>
          <a:lstStyle>
            <a:lvl1pPr marL="0" indent="0">
              <a:buNone/>
              <a:defRPr sz="1400"/>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Master text styles</a:t>
            </a:r>
          </a:p>
        </p:txBody>
      </p:sp>
      <p:sp>
        <p:nvSpPr>
          <p:cNvPr id="3" name="TextBox 2">
            <a:extLst>
              <a:ext uri="{FF2B5EF4-FFF2-40B4-BE49-F238E27FC236}">
                <a16:creationId xmlns:a16="http://schemas.microsoft.com/office/drawing/2014/main" id="{DD761B2C-CD00-9A06-3B25-3309FBB701D4}"/>
              </a:ext>
            </a:extLst>
          </p:cNvPr>
          <p:cNvSpPr txBox="1"/>
          <p:nvPr userDrawn="1"/>
        </p:nvSpPr>
        <p:spPr>
          <a:xfrm>
            <a:off x="596900" y="6265636"/>
            <a:ext cx="2378032"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sp>
        <p:nvSpPr>
          <p:cNvPr id="22" name="Oval 21">
            <a:extLst>
              <a:ext uri="{FF2B5EF4-FFF2-40B4-BE49-F238E27FC236}">
                <a16:creationId xmlns:a16="http://schemas.microsoft.com/office/drawing/2014/main" id="{DF5C8B78-AE59-1B16-6D47-79232D82BD45}"/>
              </a:ext>
            </a:extLst>
          </p:cNvPr>
          <p:cNvSpPr/>
          <p:nvPr userDrawn="1"/>
        </p:nvSpPr>
        <p:spPr>
          <a:xfrm>
            <a:off x="941183" y="1529119"/>
            <a:ext cx="375977" cy="375977"/>
          </a:xfrm>
          <a:prstGeom prst="ellipse">
            <a:avLst/>
          </a:prstGeom>
          <a:solidFill>
            <a:srgbClr val="FF69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T Serif" panose="020A0603040505020204" pitchFamily="18" charset="77"/>
              </a:rPr>
              <a:t>i</a:t>
            </a:r>
          </a:p>
        </p:txBody>
      </p:sp>
      <p:sp>
        <p:nvSpPr>
          <p:cNvPr id="26" name="Text Placeholder 23">
            <a:extLst>
              <a:ext uri="{FF2B5EF4-FFF2-40B4-BE49-F238E27FC236}">
                <a16:creationId xmlns:a16="http://schemas.microsoft.com/office/drawing/2014/main" id="{5A7EBF43-34D2-4A01-258B-039A8138F3A2}"/>
              </a:ext>
            </a:extLst>
          </p:cNvPr>
          <p:cNvSpPr>
            <a:spLocks noGrp="1"/>
          </p:cNvSpPr>
          <p:nvPr>
            <p:ph type="body" sz="quarter" idx="15"/>
          </p:nvPr>
        </p:nvSpPr>
        <p:spPr>
          <a:xfrm>
            <a:off x="952500" y="2076544"/>
            <a:ext cx="5880847" cy="555812"/>
          </a:xfrm>
        </p:spPr>
        <p:txBody>
          <a:bodyPr/>
          <a:lstStyle>
            <a:lvl1pPr marL="0" indent="0">
              <a:buNone/>
              <a:defRPr sz="2800" b="1">
                <a:latin typeface="PT Serif" panose="020A0603040505020204" pitchFamily="18" charset="77"/>
              </a:defRPr>
            </a:lvl1pPr>
            <a:lvl2pPr marL="457200" indent="0">
              <a:buNone/>
              <a:defRPr sz="2800" b="1">
                <a:latin typeface="PT Serif" panose="020A0603040505020204" pitchFamily="18" charset="77"/>
              </a:defRPr>
            </a:lvl2pPr>
            <a:lvl3pPr marL="914400" indent="0">
              <a:buNone/>
              <a:defRPr sz="2800" b="1">
                <a:latin typeface="PT Serif" panose="020A0603040505020204" pitchFamily="18" charset="77"/>
              </a:defRPr>
            </a:lvl3pPr>
            <a:lvl4pPr marL="1371600" indent="0">
              <a:buNone/>
              <a:defRPr sz="2800" b="1">
                <a:latin typeface="PT Serif" panose="020A0603040505020204" pitchFamily="18" charset="77"/>
              </a:defRPr>
            </a:lvl4pPr>
            <a:lvl5pPr marL="1828800" indent="0">
              <a:buNone/>
              <a:defRPr sz="2800" b="1">
                <a:latin typeface="PT Serif" panose="020A0603040505020204" pitchFamily="18" charset="77"/>
              </a:defRPr>
            </a:lvl5pPr>
          </a:lstStyle>
          <a:p>
            <a:pPr lvl="0"/>
            <a:r>
              <a:rPr lang="en-US" dirty="0"/>
              <a:t>Click to edit Master text styles</a:t>
            </a:r>
          </a:p>
        </p:txBody>
      </p:sp>
    </p:spTree>
    <p:extLst>
      <p:ext uri="{BB962C8B-B14F-4D97-AF65-F5344CB8AC3E}">
        <p14:creationId xmlns:p14="http://schemas.microsoft.com/office/powerpoint/2010/main" val="2733874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6">
                                            <p:txEl>
                                              <p:pRg st="0" end="0"/>
                                            </p:txEl>
                                          </p:spTgt>
                                        </p:tgtEl>
                                        <p:attrNameLst>
                                          <p:attrName>style.visibility</p:attrName>
                                        </p:attrNameLst>
                                      </p:cBhvr>
                                      <p:to>
                                        <p:strVal val="visible"/>
                                      </p:to>
                                    </p:set>
                                    <p:animEffect transition="in" filter="fade">
                                      <p:cBhvr>
                                        <p:cTn id="15" dur="500"/>
                                        <p:tgtEl>
                                          <p:spTgt spid="26">
                                            <p:txEl>
                                              <p:pRg st="0" end="0"/>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500"/>
                                        <p:tgtEl>
                                          <p:spTgt spid="6">
                                            <p:txEl>
                                              <p:pRg st="0" end="0"/>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animEffect transition="in" filter="fade">
                                      <p:cBhvr>
                                        <p:cTn id="23" dur="500"/>
                                        <p:tgtEl>
                                          <p:spTgt spid="6">
                                            <p:txEl>
                                              <p:pRg st="1" end="1"/>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fade">
                                      <p:cBhvr>
                                        <p:cTn id="27" dur="500"/>
                                        <p:tgtEl>
                                          <p:spTgt spid="6">
                                            <p:txEl>
                                              <p:pRg st="2" end="2"/>
                                            </p:tx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Effect transition="in" filter="fade">
                                      <p:cBhvr>
                                        <p:cTn id="31" dur="500"/>
                                        <p:tgtEl>
                                          <p:spTgt spid="6">
                                            <p:txEl>
                                              <p:pRg st="3" end="3"/>
                                            </p:txEl>
                                          </p:spTgt>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500"/>
                                        <p:tgtEl>
                                          <p:spTgt spid="6">
                                            <p:txEl>
                                              <p:pRg st="4" end="4"/>
                                            </p:txEl>
                                          </p:spTgt>
                                        </p:tgtEl>
                                      </p:cBhvr>
                                    </p:animEffect>
                                  </p:childTnLst>
                                </p:cTn>
                              </p:par>
                            </p:childTnLst>
                          </p:cTn>
                        </p:par>
                        <p:par>
                          <p:cTn id="36" fill="hold">
                            <p:stCondLst>
                              <p:cond delay="4000"/>
                            </p:stCondLst>
                            <p:childTnLst>
                              <p:par>
                                <p:cTn id="37" presetID="17" presetClass="entr" presetSubtype="1" fill="hold" nodeType="after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p:cTn id="39" dur="500" fill="hold"/>
                                        <p:tgtEl>
                                          <p:spTgt spid="19"/>
                                        </p:tgtEl>
                                        <p:attrNameLst>
                                          <p:attrName>ppt_x</p:attrName>
                                        </p:attrNameLst>
                                      </p:cBhvr>
                                      <p:tavLst>
                                        <p:tav tm="0">
                                          <p:val>
                                            <p:strVal val="#ppt_x"/>
                                          </p:val>
                                        </p:tav>
                                        <p:tav tm="100000">
                                          <p:val>
                                            <p:strVal val="#ppt_x"/>
                                          </p:val>
                                        </p:tav>
                                      </p:tavLst>
                                    </p:anim>
                                    <p:anim calcmode="lin" valueType="num">
                                      <p:cBhvr>
                                        <p:cTn id="40" dur="500" fill="hold"/>
                                        <p:tgtEl>
                                          <p:spTgt spid="19"/>
                                        </p:tgtEl>
                                        <p:attrNameLst>
                                          <p:attrName>ppt_y</p:attrName>
                                        </p:attrNameLst>
                                      </p:cBhvr>
                                      <p:tavLst>
                                        <p:tav tm="0">
                                          <p:val>
                                            <p:strVal val="#ppt_y-#ppt_h/2"/>
                                          </p:val>
                                        </p:tav>
                                        <p:tav tm="100000">
                                          <p:val>
                                            <p:strVal val="#ppt_y"/>
                                          </p:val>
                                        </p:tav>
                                      </p:tavLst>
                                    </p:anim>
                                    <p:anim calcmode="lin" valueType="num">
                                      <p:cBhvr>
                                        <p:cTn id="41" dur="500" fill="hold"/>
                                        <p:tgtEl>
                                          <p:spTgt spid="19"/>
                                        </p:tgtEl>
                                        <p:attrNameLst>
                                          <p:attrName>ppt_w</p:attrName>
                                        </p:attrNameLst>
                                      </p:cBhvr>
                                      <p:tavLst>
                                        <p:tav tm="0">
                                          <p:val>
                                            <p:strVal val="#ppt_w"/>
                                          </p:val>
                                        </p:tav>
                                        <p:tav tm="100000">
                                          <p:val>
                                            <p:strVal val="#ppt_w"/>
                                          </p:val>
                                        </p:tav>
                                      </p:tavLst>
                                    </p:anim>
                                    <p:anim calcmode="lin" valueType="num">
                                      <p:cBhvr>
                                        <p:cTn id="42" dur="500" fill="hold"/>
                                        <p:tgtEl>
                                          <p:spTgt spid="19"/>
                                        </p:tgtEl>
                                        <p:attrNameLst>
                                          <p:attrName>ppt_h</p:attrName>
                                        </p:attrNameLst>
                                      </p:cBhvr>
                                      <p:tavLst>
                                        <p:tav tm="0">
                                          <p:val>
                                            <p:fltVal val="0"/>
                                          </p:val>
                                        </p:tav>
                                        <p:tav tm="100000">
                                          <p:val>
                                            <p:strVal val="#ppt_h"/>
                                          </p:val>
                                        </p:tav>
                                      </p:tavLst>
                                    </p:anim>
                                  </p:childTnLst>
                                </p:cTn>
                              </p:par>
                              <p:par>
                                <p:cTn id="43" presetID="2" presetClass="entr" presetSubtype="2" fill="hold" grpId="0" nodeType="withEffect">
                                  <p:stCondLst>
                                    <p:cond delay="0"/>
                                  </p:stCondLst>
                                  <p:childTnLst>
                                    <p:set>
                                      <p:cBhvr>
                                        <p:cTn id="44" dur="1" fill="hold">
                                          <p:stCondLst>
                                            <p:cond delay="0"/>
                                          </p:stCondLst>
                                        </p:cTn>
                                        <p:tgtEl>
                                          <p:spTgt spid="9">
                                            <p:txEl>
                                              <p:pRg st="0" end="0"/>
                                            </p:txEl>
                                          </p:spTgt>
                                        </p:tgtEl>
                                        <p:attrNameLst>
                                          <p:attrName>style.visibility</p:attrName>
                                        </p:attrNameLst>
                                      </p:cBhvr>
                                      <p:to>
                                        <p:strVal val="visible"/>
                                      </p:to>
                                    </p:set>
                                    <p:anim calcmode="lin" valueType="num">
                                      <p:cBhvr additive="base">
                                        <p:cTn id="45" dur="5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9">
                                            <p:txEl>
                                              <p:pRg st="0" end="0"/>
                                            </p:txEl>
                                          </p:spTgt>
                                        </p:tgtEl>
                                        <p:attrNameLst>
                                          <p:attrName>ppt_y</p:attrName>
                                        </p:attrNameLst>
                                      </p:cBhvr>
                                      <p:tavLst>
                                        <p:tav tm="0">
                                          <p:val>
                                            <p:strVal val="#ppt_y"/>
                                          </p:val>
                                        </p:tav>
                                        <p:tav tm="100000">
                                          <p:val>
                                            <p:strVal val="#ppt_y"/>
                                          </p:val>
                                        </p:tav>
                                      </p:tavLst>
                                    </p:anim>
                                  </p:childTnLst>
                                </p:cTn>
                              </p:par>
                              <p:par>
                                <p:cTn id="47" presetID="2" presetClass="entr" presetSubtype="2" fill="hold" grpId="0" nodeType="withEffect">
                                  <p:stCondLst>
                                    <p:cond delay="0"/>
                                  </p:stCondLst>
                                  <p:childTnLst>
                                    <p:set>
                                      <p:cBhvr>
                                        <p:cTn id="48" dur="1" fill="hold">
                                          <p:stCondLst>
                                            <p:cond delay="0"/>
                                          </p:stCondLst>
                                        </p:cTn>
                                        <p:tgtEl>
                                          <p:spTgt spid="15">
                                            <p:txEl>
                                              <p:pRg st="0" end="0"/>
                                            </p:txEl>
                                          </p:spTgt>
                                        </p:tgtEl>
                                        <p:attrNameLst>
                                          <p:attrName>style.visibility</p:attrName>
                                        </p:attrNameLst>
                                      </p:cBhvr>
                                      <p:to>
                                        <p:strVal val="visible"/>
                                      </p:to>
                                    </p:set>
                                    <p:anim calcmode="lin" valueType="num">
                                      <p:cBhvr additive="base">
                                        <p:cTn id="49"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9" grpId="0" build="p">
        <p:tmplLst>
          <p:tmpl lvl="1">
            <p:tnLst>
              <p:par>
                <p:cTn presetID="2" presetClass="entr" presetSubtype="2"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22" grpId="0" animBg="1"/>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Lst>
  </p:timing>
  <p:extLst>
    <p:ext uri="{DCECCB84-F9BA-43D5-87BE-67443E8EF086}">
      <p15:sldGuideLst xmlns:p15="http://schemas.microsoft.com/office/powerpoint/2012/main">
        <p15:guide id="1" orient="horz" pos="360">
          <p15:clr>
            <a:srgbClr val="FBAE40"/>
          </p15:clr>
        </p15:guide>
        <p15:guide id="2" pos="360">
          <p15:clr>
            <a:srgbClr val="FBAE40"/>
          </p15:clr>
        </p15:guide>
        <p15:guide id="3" pos="7320">
          <p15:clr>
            <a:srgbClr val="FBAE40"/>
          </p15:clr>
        </p15:guide>
        <p15:guide id="4" pos="60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info with 2 images">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13" name="Picture Placeholder 9">
            <a:extLst>
              <a:ext uri="{FF2B5EF4-FFF2-40B4-BE49-F238E27FC236}">
                <a16:creationId xmlns:a16="http://schemas.microsoft.com/office/drawing/2014/main" id="{11B1E7BD-1CE4-9103-C803-BA660E819E54}"/>
              </a:ext>
            </a:extLst>
          </p:cNvPr>
          <p:cNvSpPr>
            <a:spLocks noGrp="1"/>
          </p:cNvSpPr>
          <p:nvPr>
            <p:ph type="pic" sz="quarter" idx="13"/>
          </p:nvPr>
        </p:nvSpPr>
        <p:spPr>
          <a:xfrm>
            <a:off x="8690375" y="1789361"/>
            <a:ext cx="3134948" cy="3134089"/>
          </a:xfrm>
          <a:prstGeom prst="roundRect">
            <a:avLst>
              <a:gd name="adj" fmla="val 15890"/>
            </a:avLst>
          </a:prstGeom>
          <a:solidFill>
            <a:schemeClr val="bg1"/>
          </a:solidFill>
        </p:spPr>
        <p:txBody>
          <a:bodyPr/>
          <a:lstStyle/>
          <a:p>
            <a:endParaRPr lang="en-US" dirty="0"/>
          </a:p>
        </p:txBody>
      </p:sp>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149187" y="1664457"/>
            <a:ext cx="1195949" cy="1195621"/>
          </a:xfrm>
          <a:prstGeom prst="roundRect">
            <a:avLst>
              <a:gd name="adj" fmla="val 14793"/>
            </a:avLst>
          </a:prstGeom>
          <a:solidFill>
            <a:schemeClr val="bg1"/>
          </a:solidFill>
        </p:spPr>
        <p:txBody>
          <a:bodyPr/>
          <a:lstStyle/>
          <a:p>
            <a:endParaRPr lang="en-US" dirty="0"/>
          </a:p>
        </p:txBody>
      </p:sp>
      <p:sp>
        <p:nvSpPr>
          <p:cNvPr id="6" name="Content Placeholder 2">
            <a:extLst>
              <a:ext uri="{FF2B5EF4-FFF2-40B4-BE49-F238E27FC236}">
                <a16:creationId xmlns:a16="http://schemas.microsoft.com/office/drawing/2014/main" id="{75E9DAEE-75BC-AADF-4F35-DA9DD83748E0}"/>
              </a:ext>
            </a:extLst>
          </p:cNvPr>
          <p:cNvSpPr>
            <a:spLocks noGrp="1"/>
          </p:cNvSpPr>
          <p:nvPr>
            <p:ph idx="12"/>
          </p:nvPr>
        </p:nvSpPr>
        <p:spPr>
          <a:xfrm>
            <a:off x="952500" y="2856753"/>
            <a:ext cx="5618988" cy="295835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ounded Rectangle 2">
            <a:extLst>
              <a:ext uri="{FF2B5EF4-FFF2-40B4-BE49-F238E27FC236}">
                <a16:creationId xmlns:a16="http://schemas.microsoft.com/office/drawing/2014/main" id="{7AD5D83F-543C-0B74-6BFF-D4759A3B3C97}"/>
              </a:ext>
            </a:extLst>
          </p:cNvPr>
          <p:cNvSpPr/>
          <p:nvPr userDrawn="1"/>
        </p:nvSpPr>
        <p:spPr>
          <a:xfrm>
            <a:off x="7538293" y="3115278"/>
            <a:ext cx="806843" cy="806843"/>
          </a:xfrm>
          <a:prstGeom prst="roundRect">
            <a:avLst/>
          </a:prstGeom>
          <a:solidFill>
            <a:srgbClr val="0E87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21" name="Text Placeholder 20">
            <a:extLst>
              <a:ext uri="{FF2B5EF4-FFF2-40B4-BE49-F238E27FC236}">
                <a16:creationId xmlns:a16="http://schemas.microsoft.com/office/drawing/2014/main" id="{AFBBAA6A-CB55-4401-76C6-E77431523245}"/>
              </a:ext>
            </a:extLst>
          </p:cNvPr>
          <p:cNvSpPr>
            <a:spLocks noGrp="1"/>
          </p:cNvSpPr>
          <p:nvPr>
            <p:ph type="body" sz="quarter" idx="14"/>
          </p:nvPr>
        </p:nvSpPr>
        <p:spPr>
          <a:xfrm>
            <a:off x="952500" y="2076544"/>
            <a:ext cx="5645524" cy="646112"/>
          </a:xfrm>
        </p:spPr>
        <p:txBody>
          <a:bodyPr lIns="0" tIns="0" rIns="0" bIns="0">
            <a:noAutofit/>
          </a:bodyPr>
          <a:lstStyle>
            <a:lvl1pPr marL="0" indent="0">
              <a:buNone/>
              <a:defRPr sz="2800" b="1">
                <a:latin typeface="PT Serif" panose="020A0603040505020204" pitchFamily="18" charset="77"/>
              </a:defRPr>
            </a:lvl1pPr>
            <a:lvl2pPr marL="457200" indent="0">
              <a:buNone/>
              <a:defRPr sz="2800" b="1">
                <a:latin typeface="PT Serif" panose="020A0603040505020204" pitchFamily="18" charset="77"/>
              </a:defRPr>
            </a:lvl2pPr>
            <a:lvl3pPr marL="914400" indent="0">
              <a:buNone/>
              <a:defRPr sz="2800" b="1">
                <a:latin typeface="PT Serif" panose="020A0603040505020204" pitchFamily="18" charset="77"/>
              </a:defRPr>
            </a:lvl3pPr>
            <a:lvl4pPr marL="1371600" indent="0">
              <a:buNone/>
              <a:defRPr sz="2800" b="1">
                <a:latin typeface="PT Serif" panose="020A0603040505020204" pitchFamily="18" charset="77"/>
              </a:defRPr>
            </a:lvl4pPr>
            <a:lvl5pPr marL="1828800" indent="0">
              <a:buNone/>
              <a:defRPr sz="2800" b="1">
                <a:latin typeface="PT Serif" panose="020A0603040505020204" pitchFamily="18" charset="77"/>
              </a:defRPr>
            </a:lvl5pPr>
          </a:lstStyle>
          <a:p>
            <a:pPr lvl="0"/>
            <a:r>
              <a:rPr lang="en-US" dirty="0"/>
              <a:t>Click to edit Master text styles</a:t>
            </a:r>
          </a:p>
        </p:txBody>
      </p:sp>
      <p:sp>
        <p:nvSpPr>
          <p:cNvPr id="4" name="Oval 3">
            <a:extLst>
              <a:ext uri="{FF2B5EF4-FFF2-40B4-BE49-F238E27FC236}">
                <a16:creationId xmlns:a16="http://schemas.microsoft.com/office/drawing/2014/main" id="{7EEC80EC-6D53-E536-9B70-A6ED6E33FE28}"/>
              </a:ext>
            </a:extLst>
          </p:cNvPr>
          <p:cNvSpPr/>
          <p:nvPr userDrawn="1"/>
        </p:nvSpPr>
        <p:spPr>
          <a:xfrm>
            <a:off x="941183" y="1529119"/>
            <a:ext cx="375977" cy="375977"/>
          </a:xfrm>
          <a:prstGeom prst="ellipse">
            <a:avLst/>
          </a:prstGeom>
          <a:solidFill>
            <a:srgbClr val="FF69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T Serif" panose="020A0603040505020204" pitchFamily="18" charset="77"/>
              </a:rPr>
              <a:t>i</a:t>
            </a:r>
          </a:p>
        </p:txBody>
      </p:sp>
      <p:sp>
        <p:nvSpPr>
          <p:cNvPr id="5" name="TextBox 4">
            <a:extLst>
              <a:ext uri="{FF2B5EF4-FFF2-40B4-BE49-F238E27FC236}">
                <a16:creationId xmlns:a16="http://schemas.microsoft.com/office/drawing/2014/main" id="{B6A1E6F1-B2CA-4496-AA0A-6433B88DBF35}"/>
              </a:ext>
            </a:extLst>
          </p:cNvPr>
          <p:cNvSpPr txBox="1"/>
          <p:nvPr userDrawn="1"/>
        </p:nvSpPr>
        <p:spPr>
          <a:xfrm>
            <a:off x="596899" y="6265636"/>
            <a:ext cx="2384295"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spTree>
    <p:extLst>
      <p:ext uri="{BB962C8B-B14F-4D97-AF65-F5344CB8AC3E}">
        <p14:creationId xmlns:p14="http://schemas.microsoft.com/office/powerpoint/2010/main" val="529469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animEffect transition="in" filter="fade">
                                      <p:cBhvr>
                                        <p:cTn id="15" dur="500"/>
                                        <p:tgtEl>
                                          <p:spTgt spid="21">
                                            <p:txEl>
                                              <p:pRg st="0" end="0"/>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500"/>
                                        <p:tgtEl>
                                          <p:spTgt spid="6">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fade">
                                      <p:cBhvr>
                                        <p:cTn id="22" dur="500"/>
                                        <p:tgtEl>
                                          <p:spTgt spid="6">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fade">
                                      <p:cBhvr>
                                        <p:cTn id="25" dur="500"/>
                                        <p:tgtEl>
                                          <p:spTgt spid="6">
                                            <p:txEl>
                                              <p:pRg st="2" end="2"/>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500"/>
                                        <p:tgtEl>
                                          <p:spTgt spid="6">
                                            <p:txEl>
                                              <p:pRg st="3" end="3"/>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Effect transition="in" filter="fade">
                                      <p:cBhvr>
                                        <p:cTn id="31"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uiExpand="1"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4" grpId="0" animBg="1"/>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t info with image">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10" name="Rounded Rectangle 9">
            <a:extLst>
              <a:ext uri="{FF2B5EF4-FFF2-40B4-BE49-F238E27FC236}">
                <a16:creationId xmlns:a16="http://schemas.microsoft.com/office/drawing/2014/main" id="{2F609B66-2F49-F3E1-643D-07A98FA003C4}"/>
              </a:ext>
            </a:extLst>
          </p:cNvPr>
          <p:cNvSpPr/>
          <p:nvPr userDrawn="1"/>
        </p:nvSpPr>
        <p:spPr>
          <a:xfrm>
            <a:off x="9243397" y="1417743"/>
            <a:ext cx="1812666" cy="1634837"/>
          </a:xfrm>
          <a:prstGeom prst="roundRect">
            <a:avLst/>
          </a:prstGeom>
          <a:solidFill>
            <a:srgbClr val="D9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4" name="Rounded Rectangle 13">
            <a:extLst>
              <a:ext uri="{FF2B5EF4-FFF2-40B4-BE49-F238E27FC236}">
                <a16:creationId xmlns:a16="http://schemas.microsoft.com/office/drawing/2014/main" id="{E2BE4BD8-66ED-24F6-95DF-EA1FEA257805}"/>
              </a:ext>
            </a:extLst>
          </p:cNvPr>
          <p:cNvSpPr/>
          <p:nvPr userDrawn="1"/>
        </p:nvSpPr>
        <p:spPr>
          <a:xfrm>
            <a:off x="9868819" y="589910"/>
            <a:ext cx="1914861" cy="1904103"/>
          </a:xfrm>
          <a:prstGeom prst="roundRect">
            <a:avLst>
              <a:gd name="adj" fmla="val 11639"/>
            </a:avLst>
          </a:prstGeom>
          <a:noFill/>
          <a:ln w="9525">
            <a:solidFill>
              <a:srgbClr val="FF69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3" name="Picture Placeholder 9">
            <a:extLst>
              <a:ext uri="{FF2B5EF4-FFF2-40B4-BE49-F238E27FC236}">
                <a16:creationId xmlns:a16="http://schemas.microsoft.com/office/drawing/2014/main" id="{11B1E7BD-1CE4-9103-C803-BA660E819E54}"/>
              </a:ext>
            </a:extLst>
          </p:cNvPr>
          <p:cNvSpPr>
            <a:spLocks noGrp="1"/>
          </p:cNvSpPr>
          <p:nvPr>
            <p:ph type="pic" sz="quarter" idx="13"/>
          </p:nvPr>
        </p:nvSpPr>
        <p:spPr>
          <a:xfrm>
            <a:off x="7775975" y="2076544"/>
            <a:ext cx="3134948" cy="3134089"/>
          </a:xfrm>
          <a:prstGeom prst="roundRect">
            <a:avLst>
              <a:gd name="adj" fmla="val 15890"/>
            </a:avLst>
          </a:prstGeom>
          <a:solidFill>
            <a:schemeClr val="bg1"/>
          </a:solidFill>
        </p:spPr>
        <p:txBody>
          <a:bodyPr/>
          <a:lstStyle/>
          <a:p>
            <a:endParaRPr lang="en-US" dirty="0"/>
          </a:p>
        </p:txBody>
      </p:sp>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75E9DAEE-75BC-AADF-4F35-DA9DD83748E0}"/>
              </a:ext>
            </a:extLst>
          </p:cNvPr>
          <p:cNvSpPr>
            <a:spLocks noGrp="1"/>
          </p:cNvSpPr>
          <p:nvPr>
            <p:ph idx="12"/>
          </p:nvPr>
        </p:nvSpPr>
        <p:spPr>
          <a:xfrm>
            <a:off x="952500" y="2856753"/>
            <a:ext cx="5618988" cy="295835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20">
            <a:extLst>
              <a:ext uri="{FF2B5EF4-FFF2-40B4-BE49-F238E27FC236}">
                <a16:creationId xmlns:a16="http://schemas.microsoft.com/office/drawing/2014/main" id="{AFBBAA6A-CB55-4401-76C6-E77431523245}"/>
              </a:ext>
            </a:extLst>
          </p:cNvPr>
          <p:cNvSpPr>
            <a:spLocks noGrp="1"/>
          </p:cNvSpPr>
          <p:nvPr>
            <p:ph type="body" sz="quarter" idx="14"/>
          </p:nvPr>
        </p:nvSpPr>
        <p:spPr>
          <a:xfrm>
            <a:off x="952500" y="2076544"/>
            <a:ext cx="5645524" cy="646112"/>
          </a:xfrm>
        </p:spPr>
        <p:txBody>
          <a:bodyPr lIns="0" tIns="0" rIns="0" bIns="0">
            <a:noAutofit/>
          </a:bodyPr>
          <a:lstStyle>
            <a:lvl1pPr marL="0" indent="0">
              <a:buNone/>
              <a:defRPr sz="2800" b="1">
                <a:latin typeface="PT Serif" panose="020A0603040505020204" pitchFamily="18" charset="77"/>
              </a:defRPr>
            </a:lvl1pPr>
            <a:lvl2pPr marL="457200" indent="0">
              <a:buNone/>
              <a:defRPr sz="2800" b="1">
                <a:latin typeface="PT Serif" panose="020A0603040505020204" pitchFamily="18" charset="77"/>
              </a:defRPr>
            </a:lvl2pPr>
            <a:lvl3pPr marL="914400" indent="0">
              <a:buNone/>
              <a:defRPr sz="2800" b="1">
                <a:latin typeface="PT Serif" panose="020A0603040505020204" pitchFamily="18" charset="77"/>
              </a:defRPr>
            </a:lvl3pPr>
            <a:lvl4pPr marL="1371600" indent="0">
              <a:buNone/>
              <a:defRPr sz="2800" b="1">
                <a:latin typeface="PT Serif" panose="020A0603040505020204" pitchFamily="18" charset="77"/>
              </a:defRPr>
            </a:lvl4pPr>
            <a:lvl5pPr marL="1828800" indent="0">
              <a:buNone/>
              <a:defRPr sz="2800" b="1">
                <a:latin typeface="PT Serif" panose="020A0603040505020204" pitchFamily="18" charset="77"/>
              </a:defRPr>
            </a:lvl5pPr>
          </a:lstStyle>
          <a:p>
            <a:pPr lvl="0"/>
            <a:r>
              <a:rPr lang="en-US" dirty="0"/>
              <a:t>Click to edit Master text styles</a:t>
            </a:r>
          </a:p>
        </p:txBody>
      </p:sp>
      <p:sp>
        <p:nvSpPr>
          <p:cNvPr id="4" name="Oval 3">
            <a:extLst>
              <a:ext uri="{FF2B5EF4-FFF2-40B4-BE49-F238E27FC236}">
                <a16:creationId xmlns:a16="http://schemas.microsoft.com/office/drawing/2014/main" id="{7EEC80EC-6D53-E536-9B70-A6ED6E33FE28}"/>
              </a:ext>
            </a:extLst>
          </p:cNvPr>
          <p:cNvSpPr/>
          <p:nvPr userDrawn="1"/>
        </p:nvSpPr>
        <p:spPr>
          <a:xfrm>
            <a:off x="941183" y="1529119"/>
            <a:ext cx="375977" cy="375977"/>
          </a:xfrm>
          <a:prstGeom prst="ellipse">
            <a:avLst/>
          </a:prstGeom>
          <a:solidFill>
            <a:srgbClr val="FF69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T Serif" panose="020A0603040505020204" pitchFamily="18" charset="77"/>
              </a:rPr>
              <a:t>i</a:t>
            </a:r>
          </a:p>
        </p:txBody>
      </p:sp>
      <p:sp>
        <p:nvSpPr>
          <p:cNvPr id="15" name="TextBox 14">
            <a:extLst>
              <a:ext uri="{FF2B5EF4-FFF2-40B4-BE49-F238E27FC236}">
                <a16:creationId xmlns:a16="http://schemas.microsoft.com/office/drawing/2014/main" id="{95721F9E-8E5A-2B09-9546-9BBEC8802085}"/>
              </a:ext>
            </a:extLst>
          </p:cNvPr>
          <p:cNvSpPr txBox="1"/>
          <p:nvPr userDrawn="1"/>
        </p:nvSpPr>
        <p:spPr>
          <a:xfrm>
            <a:off x="596900" y="6265636"/>
            <a:ext cx="2390558"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spTree>
    <p:extLst>
      <p:ext uri="{BB962C8B-B14F-4D97-AF65-F5344CB8AC3E}">
        <p14:creationId xmlns:p14="http://schemas.microsoft.com/office/powerpoint/2010/main" val="3777874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animEffect transition="in" filter="fade">
                                      <p:cBhvr>
                                        <p:cTn id="15" dur="500"/>
                                        <p:tgtEl>
                                          <p:spTgt spid="21">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fade">
                                      <p:cBhvr>
                                        <p:cTn id="18" dur="500"/>
                                        <p:tgtEl>
                                          <p:spTgt spid="6">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500"/>
                                        <p:tgtEl>
                                          <p:spTgt spid="6">
                                            <p:txEl>
                                              <p:pRg st="1" end="1"/>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fade">
                                      <p:cBhvr>
                                        <p:cTn id="24" dur="500"/>
                                        <p:tgtEl>
                                          <p:spTgt spid="6">
                                            <p:txEl>
                                              <p:pRg st="2" end="2"/>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fade">
                                      <p:cBhvr>
                                        <p:cTn id="27" dur="500"/>
                                        <p:tgtEl>
                                          <p:spTgt spid="6">
                                            <p:txEl>
                                              <p:pRg st="3" end="3"/>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6">
                                            <p:txEl>
                                              <p:pRg st="4" end="4"/>
                                            </p:txEl>
                                          </p:spTgt>
                                        </p:tgtEl>
                                        <p:attrNameLst>
                                          <p:attrName>style.visibility</p:attrName>
                                        </p:attrNameLst>
                                      </p:cBhvr>
                                      <p:to>
                                        <p:strVal val="visible"/>
                                      </p:to>
                                    </p:set>
                                    <p:animEffect transition="in" filter="fade">
                                      <p:cBhvr>
                                        <p:cTn id="30"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4" grpId="0" animBg="1"/>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cxnSp>
        <p:nvCxnSpPr>
          <p:cNvPr id="5" name="Straight Connector 4">
            <a:extLst>
              <a:ext uri="{FF2B5EF4-FFF2-40B4-BE49-F238E27FC236}">
                <a16:creationId xmlns:a16="http://schemas.microsoft.com/office/drawing/2014/main" id="{161FAE45-A760-A3AE-375D-1B501C2DB4F5}"/>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2511552" y="4864608"/>
            <a:ext cx="7168896" cy="1121664"/>
          </a:xfrm>
          <a:prstGeom prst="rect">
            <a:avLst/>
          </a:prstGeom>
        </p:spPr>
        <p:txBody>
          <a:bodyPr lIns="0" tIns="0" rIns="0" bIns="0">
            <a:noAutofit/>
          </a:bodyPr>
          <a:lstStyle>
            <a:lvl1pPr marL="0" indent="0" algn="ctr">
              <a:lnSpc>
                <a:spcPct val="120000"/>
              </a:lnSpc>
              <a:buNone/>
              <a:defRPr sz="1800"/>
            </a:lvl1pPr>
          </a:lstStyle>
          <a:p>
            <a:pPr lvl="0"/>
            <a:r>
              <a:rPr lang="en-US" dirty="0"/>
              <a:t>Click to edit Master text styles</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sp>
        <p:nvSpPr>
          <p:cNvPr id="4" name="Oval 3">
            <a:extLst>
              <a:ext uri="{FF2B5EF4-FFF2-40B4-BE49-F238E27FC236}">
                <a16:creationId xmlns:a16="http://schemas.microsoft.com/office/drawing/2014/main" id="{79D35484-30C2-E142-5001-916042FDAFF3}"/>
              </a:ext>
            </a:extLst>
          </p:cNvPr>
          <p:cNvSpPr/>
          <p:nvPr userDrawn="1"/>
        </p:nvSpPr>
        <p:spPr>
          <a:xfrm>
            <a:off x="4950368" y="2115399"/>
            <a:ext cx="2291264" cy="229126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6" name="TextBox 5">
            <a:extLst>
              <a:ext uri="{FF2B5EF4-FFF2-40B4-BE49-F238E27FC236}">
                <a16:creationId xmlns:a16="http://schemas.microsoft.com/office/drawing/2014/main" id="{F1E7E486-57C7-9986-2A24-CA0BAE004C53}"/>
              </a:ext>
            </a:extLst>
          </p:cNvPr>
          <p:cNvSpPr txBox="1"/>
          <p:nvPr userDrawn="1"/>
        </p:nvSpPr>
        <p:spPr>
          <a:xfrm>
            <a:off x="596900" y="6265636"/>
            <a:ext cx="2390558"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spTree>
    <p:extLst>
      <p:ext uri="{BB962C8B-B14F-4D97-AF65-F5344CB8AC3E}">
        <p14:creationId xmlns:p14="http://schemas.microsoft.com/office/powerpoint/2010/main" val="653047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5" orient="horz" pos="10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no squares">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952500" y="1714499"/>
            <a:ext cx="7908696" cy="446246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DA937C5F-6DCA-4A5B-160C-E9E538472CF5}"/>
              </a:ext>
            </a:extLst>
          </p:cNvPr>
          <p:cNvSpPr txBox="1"/>
          <p:nvPr userDrawn="1"/>
        </p:nvSpPr>
        <p:spPr>
          <a:xfrm>
            <a:off x="596900" y="6265636"/>
            <a:ext cx="2390558"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spTree>
    <p:extLst>
      <p:ext uri="{BB962C8B-B14F-4D97-AF65-F5344CB8AC3E}">
        <p14:creationId xmlns:p14="http://schemas.microsoft.com/office/powerpoint/2010/main" val="1720588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guide id="5" orient="horz" pos="108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1A2B35-A9E8-BD3C-40AE-E87ECE7F36C7}"/>
              </a:ext>
            </a:extLst>
          </p:cNvPr>
          <p:cNvSpPr>
            <a:spLocks noGrp="1"/>
          </p:cNvSpPr>
          <p:nvPr>
            <p:ph type="title"/>
          </p:nvPr>
        </p:nvSpPr>
        <p:spPr>
          <a:xfrm>
            <a:off x="585216" y="573024"/>
            <a:ext cx="10792968" cy="804672"/>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a:extLst>
              <a:ext uri="{FF2B5EF4-FFF2-40B4-BE49-F238E27FC236}">
                <a16:creationId xmlns:a16="http://schemas.microsoft.com/office/drawing/2014/main" id="{C4510310-120D-F31B-9277-1758F3569C7B}"/>
              </a:ext>
            </a:extLst>
          </p:cNvPr>
          <p:cNvSpPr>
            <a:spLocks noGrp="1"/>
          </p:cNvSpPr>
          <p:nvPr>
            <p:ph type="body" idx="1"/>
          </p:nvPr>
        </p:nvSpPr>
        <p:spPr>
          <a:xfrm>
            <a:off x="853440" y="1658112"/>
            <a:ext cx="10500360" cy="4518851"/>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459764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8" r:id="rId5"/>
    <p:sldLayoutId id="2147483664" r:id="rId6"/>
    <p:sldLayoutId id="2147483667" r:id="rId7"/>
    <p:sldLayoutId id="2147483663" r:id="rId8"/>
    <p:sldLayoutId id="2147483666" r:id="rId9"/>
    <p:sldLayoutId id="2147483665" r:id="rId10"/>
  </p:sldLayoutIdLst>
  <p:hf hdr="0" ftr="0" dt="0"/>
  <p:txStyles>
    <p:titleStyle>
      <a:lvl1pPr algn="l" defTabSz="914400" rtl="0" eaLnBrk="1" latinLnBrk="0" hangingPunct="1">
        <a:lnSpc>
          <a:spcPct val="90000"/>
        </a:lnSpc>
        <a:spcBef>
          <a:spcPct val="0"/>
        </a:spcBef>
        <a:buNone/>
        <a:defRPr sz="4400" b="1" kern="1200">
          <a:solidFill>
            <a:schemeClr val="accent1"/>
          </a:solidFill>
          <a:latin typeface="PT Serif" panose="020A0603040505020204" pitchFamily="18" charset="77"/>
          <a:ea typeface="+mj-ea"/>
          <a:cs typeface="+mj-cs"/>
        </a:defRPr>
      </a:lvl1pPr>
    </p:titleStyle>
    <p:body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16.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image" Target="../media/image24.pn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29.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5.pn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8.xml"/><Relationship Id="rId5" Type="http://schemas.openxmlformats.org/officeDocument/2006/relationships/image" Target="../media/image34.png"/><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8.xml"/><Relationship Id="rId5" Type="http://schemas.openxmlformats.org/officeDocument/2006/relationships/image" Target="../media/image37.png"/><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8.xml"/><Relationship Id="rId6" Type="http://schemas.openxmlformats.org/officeDocument/2006/relationships/image" Target="../media/image39.png"/><Relationship Id="rId5" Type="http://schemas.openxmlformats.org/officeDocument/2006/relationships/image" Target="../media/image33.png"/><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hyperlink" Target="https://youth.handsonbanking.org/"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www.ngpf.org/arcade/" TargetMode="External"/><Relationship Id="rId5" Type="http://schemas.openxmlformats.org/officeDocument/2006/relationships/hyperlink" Target="https://www.fdic.gov/consumer-resource-center/money-smart" TargetMode="External"/><Relationship Id="rId4" Type="http://schemas.openxmlformats.org/officeDocument/2006/relationships/hyperlink" Target="https://www.consumerfinance.gov/consumer-tools/money-as-you-grow/"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young child writing on a book">
            <a:extLst>
              <a:ext uri="{FF2B5EF4-FFF2-40B4-BE49-F238E27FC236}">
                <a16:creationId xmlns:a16="http://schemas.microsoft.com/office/drawing/2014/main" id="{119335D9-3AF6-08EA-3549-754220DFB9A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5609858" y="309071"/>
            <a:ext cx="6187045" cy="6127356"/>
          </a:xfrm>
        </p:spPr>
      </p:pic>
      <p:sp>
        <p:nvSpPr>
          <p:cNvPr id="5" name="Freeform 4">
            <a:extLst>
              <a:ext uri="{FF2B5EF4-FFF2-40B4-BE49-F238E27FC236}">
                <a16:creationId xmlns:a16="http://schemas.microsoft.com/office/drawing/2014/main" id="{74D1D86D-7208-7A0F-C91A-CC604B8BB21F}"/>
              </a:ext>
            </a:extLst>
          </p:cNvPr>
          <p:cNvSpPr/>
          <p:nvPr/>
        </p:nvSpPr>
        <p:spPr>
          <a:xfrm>
            <a:off x="4284017" y="4569104"/>
            <a:ext cx="3423054" cy="1745666"/>
          </a:xfrm>
          <a:custGeom>
            <a:avLst/>
            <a:gdLst>
              <a:gd name="connsiteX0" fmla="*/ 204129 w 3423054"/>
              <a:gd name="connsiteY0" fmla="*/ 0 h 1745666"/>
              <a:gd name="connsiteX1" fmla="*/ 1226950 w 3423054"/>
              <a:gd name="connsiteY1" fmla="*/ 0 h 1745666"/>
              <a:gd name="connsiteX2" fmla="*/ 1415038 w 3423054"/>
              <a:gd name="connsiteY2" fmla="*/ 124673 h 1745666"/>
              <a:gd name="connsiteX3" fmla="*/ 1431078 w 3423054"/>
              <a:gd name="connsiteY3" fmla="*/ 204124 h 1745666"/>
              <a:gd name="connsiteX4" fmla="*/ 1431078 w 3423054"/>
              <a:gd name="connsiteY4" fmla="*/ 426082 h 1745666"/>
              <a:gd name="connsiteX5" fmla="*/ 1580230 w 3423054"/>
              <a:gd name="connsiteY5" fmla="*/ 575234 h 1745666"/>
              <a:gd name="connsiteX6" fmla="*/ 1638259 w 3423054"/>
              <a:gd name="connsiteY6" fmla="*/ 575234 h 1745666"/>
              <a:gd name="connsiteX7" fmla="*/ 1900710 w 3423054"/>
              <a:gd name="connsiteY7" fmla="*/ 575234 h 1745666"/>
              <a:gd name="connsiteX8" fmla="*/ 3219972 w 3423054"/>
              <a:gd name="connsiteY8" fmla="*/ 575234 h 1745666"/>
              <a:gd name="connsiteX9" fmla="*/ 3423054 w 3423054"/>
              <a:gd name="connsiteY9" fmla="*/ 778316 h 1745666"/>
              <a:gd name="connsiteX10" fmla="*/ 3423054 w 3423054"/>
              <a:gd name="connsiteY10" fmla="*/ 1542584 h 1745666"/>
              <a:gd name="connsiteX11" fmla="*/ 3219972 w 3423054"/>
              <a:gd name="connsiteY11" fmla="*/ 1745666 h 1745666"/>
              <a:gd name="connsiteX12" fmla="*/ 1352746 w 3423054"/>
              <a:gd name="connsiteY12" fmla="*/ 1745666 h 1745666"/>
              <a:gd name="connsiteX13" fmla="*/ 1149664 w 3423054"/>
              <a:gd name="connsiteY13" fmla="*/ 1542584 h 1745666"/>
              <a:gd name="connsiteX14" fmla="*/ 1149664 w 3423054"/>
              <a:gd name="connsiteY14" fmla="*/ 1208881 h 1745666"/>
              <a:gd name="connsiteX15" fmla="*/ 1149664 w 3423054"/>
              <a:gd name="connsiteY15" fmla="*/ 1027097 h 1745666"/>
              <a:gd name="connsiteX16" fmla="*/ 1000512 w 3423054"/>
              <a:gd name="connsiteY16" fmla="*/ 877945 h 1745666"/>
              <a:gd name="connsiteX17" fmla="*/ 680032 w 3423054"/>
              <a:gd name="connsiteY17" fmla="*/ 877945 h 1745666"/>
              <a:gd name="connsiteX18" fmla="*/ 678383 w 3423054"/>
              <a:gd name="connsiteY18" fmla="*/ 878278 h 1745666"/>
              <a:gd name="connsiteX19" fmla="*/ 204129 w 3423054"/>
              <a:gd name="connsiteY19" fmla="*/ 878278 h 1745666"/>
              <a:gd name="connsiteX20" fmla="*/ 0 w 3423054"/>
              <a:gd name="connsiteY20" fmla="*/ 674149 h 1745666"/>
              <a:gd name="connsiteX21" fmla="*/ 0 w 3423054"/>
              <a:gd name="connsiteY21" fmla="*/ 204129 h 1745666"/>
              <a:gd name="connsiteX22" fmla="*/ 204129 w 3423054"/>
              <a:gd name="connsiteY22" fmla="*/ 0 h 174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423054" h="1745666">
                <a:moveTo>
                  <a:pt x="204129" y="0"/>
                </a:moveTo>
                <a:lnTo>
                  <a:pt x="1226950" y="0"/>
                </a:lnTo>
                <a:cubicBezTo>
                  <a:pt x="1311503" y="0"/>
                  <a:pt x="1384049" y="51408"/>
                  <a:pt x="1415038" y="124673"/>
                </a:cubicBezTo>
                <a:lnTo>
                  <a:pt x="1431078" y="204124"/>
                </a:lnTo>
                <a:lnTo>
                  <a:pt x="1431078" y="426082"/>
                </a:lnTo>
                <a:cubicBezTo>
                  <a:pt x="1431078" y="508456"/>
                  <a:pt x="1497856" y="575234"/>
                  <a:pt x="1580230" y="575234"/>
                </a:cubicBezTo>
                <a:lnTo>
                  <a:pt x="1638259" y="575234"/>
                </a:lnTo>
                <a:lnTo>
                  <a:pt x="1900710" y="575234"/>
                </a:lnTo>
                <a:lnTo>
                  <a:pt x="3219972" y="575234"/>
                </a:lnTo>
                <a:cubicBezTo>
                  <a:pt x="3332131" y="575234"/>
                  <a:pt x="3423054" y="666157"/>
                  <a:pt x="3423054" y="778316"/>
                </a:cubicBezTo>
                <a:lnTo>
                  <a:pt x="3423054" y="1542584"/>
                </a:lnTo>
                <a:cubicBezTo>
                  <a:pt x="3423054" y="1654743"/>
                  <a:pt x="3332131" y="1745666"/>
                  <a:pt x="3219972" y="1745666"/>
                </a:cubicBezTo>
                <a:lnTo>
                  <a:pt x="1352746" y="1745666"/>
                </a:lnTo>
                <a:cubicBezTo>
                  <a:pt x="1240587" y="1745666"/>
                  <a:pt x="1149664" y="1654743"/>
                  <a:pt x="1149664" y="1542584"/>
                </a:cubicBezTo>
                <a:lnTo>
                  <a:pt x="1149664" y="1208881"/>
                </a:lnTo>
                <a:lnTo>
                  <a:pt x="1149664" y="1027097"/>
                </a:lnTo>
                <a:cubicBezTo>
                  <a:pt x="1149664" y="944723"/>
                  <a:pt x="1082886" y="877945"/>
                  <a:pt x="1000512" y="877945"/>
                </a:cubicBezTo>
                <a:lnTo>
                  <a:pt x="680032" y="877945"/>
                </a:lnTo>
                <a:lnTo>
                  <a:pt x="678383" y="878278"/>
                </a:lnTo>
                <a:lnTo>
                  <a:pt x="204129" y="878278"/>
                </a:lnTo>
                <a:cubicBezTo>
                  <a:pt x="91392" y="878278"/>
                  <a:pt x="0" y="786886"/>
                  <a:pt x="0" y="674149"/>
                </a:cubicBezTo>
                <a:lnTo>
                  <a:pt x="0" y="204129"/>
                </a:lnTo>
                <a:cubicBezTo>
                  <a:pt x="0" y="91392"/>
                  <a:pt x="91392" y="0"/>
                  <a:pt x="204129" y="0"/>
                </a:cubicBezTo>
                <a:close/>
              </a:path>
            </a:pathLst>
          </a:custGeom>
          <a:solidFill>
            <a:srgbClr val="DFE96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DM Sans 14pt" pitchFamily="2" charset="77"/>
            </a:endParaRPr>
          </a:p>
        </p:txBody>
      </p:sp>
      <p:grpSp>
        <p:nvGrpSpPr>
          <p:cNvPr id="6" name="Group 5">
            <a:extLst>
              <a:ext uri="{FF2B5EF4-FFF2-40B4-BE49-F238E27FC236}">
                <a16:creationId xmlns:a16="http://schemas.microsoft.com/office/drawing/2014/main" id="{30D0864D-E8C2-9B79-1995-44A65DC0685B}"/>
              </a:ext>
            </a:extLst>
          </p:cNvPr>
          <p:cNvGrpSpPr/>
          <p:nvPr/>
        </p:nvGrpSpPr>
        <p:grpSpPr>
          <a:xfrm flipH="1">
            <a:off x="4273136" y="4569105"/>
            <a:ext cx="3425574" cy="1719483"/>
            <a:chOff x="3585865" y="4029204"/>
            <a:chExt cx="3425574" cy="1719483"/>
          </a:xfrm>
        </p:grpSpPr>
        <p:sp>
          <p:nvSpPr>
            <p:cNvPr id="7" name="TextBox 6">
              <a:extLst>
                <a:ext uri="{FF2B5EF4-FFF2-40B4-BE49-F238E27FC236}">
                  <a16:creationId xmlns:a16="http://schemas.microsoft.com/office/drawing/2014/main" id="{F62B4EC6-42DA-7356-240F-C35A7A5D72A5}"/>
                </a:ext>
              </a:extLst>
            </p:cNvPr>
            <p:cNvSpPr txBox="1"/>
            <p:nvPr/>
          </p:nvSpPr>
          <p:spPr>
            <a:xfrm>
              <a:off x="3585865" y="4627198"/>
              <a:ext cx="2273390" cy="1121489"/>
            </a:xfrm>
            <a:prstGeom prst="rect">
              <a:avLst/>
            </a:prstGeom>
            <a:noFill/>
          </p:spPr>
          <p:txBody>
            <a:bodyPr wrap="square" lIns="0" tIns="91440" rIns="0" bIns="0" rtlCol="0" anchor="ctr">
              <a:noAutofit/>
            </a:bodyPr>
            <a:lstStyle/>
            <a:p>
              <a:pPr algn="ctr">
                <a:lnSpc>
                  <a:spcPct val="80000"/>
                </a:lnSpc>
              </a:pPr>
              <a:r>
                <a:rPr lang="en-US" sz="3900" spc="-150" dirty="0">
                  <a:solidFill>
                    <a:srgbClr val="0E8789"/>
                  </a:solidFill>
                  <a:latin typeface="PT Serif" panose="020A0603040505020204" pitchFamily="18" charset="77"/>
                </a:rPr>
                <a:t>Students</a:t>
              </a:r>
            </a:p>
          </p:txBody>
        </p:sp>
        <p:sp>
          <p:nvSpPr>
            <p:cNvPr id="8" name="TextBox 7">
              <a:extLst>
                <a:ext uri="{FF2B5EF4-FFF2-40B4-BE49-F238E27FC236}">
                  <a16:creationId xmlns:a16="http://schemas.microsoft.com/office/drawing/2014/main" id="{ED14F886-4D2D-0EC3-5E6A-FE203FCF7324}"/>
                </a:ext>
              </a:extLst>
            </p:cNvPr>
            <p:cNvSpPr txBox="1"/>
            <p:nvPr/>
          </p:nvSpPr>
          <p:spPr>
            <a:xfrm>
              <a:off x="5577840" y="4029204"/>
              <a:ext cx="1433599" cy="855184"/>
            </a:xfrm>
            <a:prstGeom prst="rect">
              <a:avLst/>
            </a:prstGeom>
            <a:noFill/>
          </p:spPr>
          <p:txBody>
            <a:bodyPr wrap="square" rtlCol="0" anchor="ctr">
              <a:noAutofit/>
            </a:bodyPr>
            <a:lstStyle/>
            <a:p>
              <a:pPr algn="ctr"/>
              <a:r>
                <a:rPr lang="en-US" sz="1400" b="1" dirty="0">
                  <a:solidFill>
                    <a:srgbClr val="0E8789"/>
                  </a:solidFill>
                  <a:latin typeface="DM Sans 14pt SemiBold" pitchFamily="2" charset="77"/>
                </a:rPr>
                <a:t>TIPS FOR</a:t>
              </a:r>
            </a:p>
          </p:txBody>
        </p:sp>
      </p:grpSp>
      <p:sp>
        <p:nvSpPr>
          <p:cNvPr id="4" name="Subtitle 3">
            <a:extLst>
              <a:ext uri="{FF2B5EF4-FFF2-40B4-BE49-F238E27FC236}">
                <a16:creationId xmlns:a16="http://schemas.microsoft.com/office/drawing/2014/main" id="{81C1D490-B8AB-1E3F-BDD6-3C739356E10D}"/>
              </a:ext>
            </a:extLst>
          </p:cNvPr>
          <p:cNvSpPr>
            <a:spLocks noGrp="1"/>
          </p:cNvSpPr>
          <p:nvPr>
            <p:ph type="subTitle" idx="1"/>
          </p:nvPr>
        </p:nvSpPr>
        <p:spPr/>
        <p:txBody>
          <a:bodyPr/>
          <a:lstStyle/>
          <a:p>
            <a:r>
              <a:rPr lang="en-US" dirty="0"/>
              <a:t>Here’s what to know about banks.</a:t>
            </a:r>
          </a:p>
        </p:txBody>
      </p:sp>
      <p:sp>
        <p:nvSpPr>
          <p:cNvPr id="3" name="Title 2">
            <a:extLst>
              <a:ext uri="{FF2B5EF4-FFF2-40B4-BE49-F238E27FC236}">
                <a16:creationId xmlns:a16="http://schemas.microsoft.com/office/drawing/2014/main" id="{3EB44917-2B1D-3A9D-FE3A-C7569B66E7C6}"/>
              </a:ext>
            </a:extLst>
          </p:cNvPr>
          <p:cNvSpPr>
            <a:spLocks noGrp="1"/>
          </p:cNvSpPr>
          <p:nvPr>
            <p:ph type="ctrTitle"/>
          </p:nvPr>
        </p:nvSpPr>
        <p:spPr/>
        <p:txBody>
          <a:bodyPr/>
          <a:lstStyle/>
          <a:p>
            <a:r>
              <a:rPr lang="en-US" dirty="0"/>
              <a:t>What banks </a:t>
            </a:r>
            <a:br>
              <a:rPr lang="en-US" dirty="0"/>
            </a:br>
            <a:r>
              <a:rPr lang="en-US" dirty="0"/>
              <a:t>can do for you</a:t>
            </a:r>
          </a:p>
        </p:txBody>
      </p:sp>
    </p:spTree>
    <p:extLst>
      <p:ext uri="{BB962C8B-B14F-4D97-AF65-F5344CB8AC3E}">
        <p14:creationId xmlns:p14="http://schemas.microsoft.com/office/powerpoint/2010/main" val="2942991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descr="Illustration of a person and a child giving each other a high five">
            <a:extLst>
              <a:ext uri="{FF2B5EF4-FFF2-40B4-BE49-F238E27FC236}">
                <a16:creationId xmlns:a16="http://schemas.microsoft.com/office/drawing/2014/main" id="{DDDBD055-010D-C6E8-A176-9A5BB1B862BD}"/>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tretch>
            <a:fillRect/>
          </a:stretch>
        </p:blipFill>
        <p:spPr>
          <a:xfrm>
            <a:off x="11074278" y="2608617"/>
            <a:ext cx="1538853" cy="1369396"/>
          </a:xfrm>
          <a:prstGeom prst="rect">
            <a:avLst/>
          </a:prstGeom>
        </p:spPr>
      </p:pic>
      <p:grpSp>
        <p:nvGrpSpPr>
          <p:cNvPr id="16" name="Group 15">
            <a:extLst>
              <a:ext uri="{FF2B5EF4-FFF2-40B4-BE49-F238E27FC236}">
                <a16:creationId xmlns:a16="http://schemas.microsoft.com/office/drawing/2014/main" id="{BAA1DE47-ECC4-9CA8-10A1-D55671FA403D}"/>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7" name="Oval 16">
              <a:extLst>
                <a:ext uri="{FF2B5EF4-FFF2-40B4-BE49-F238E27FC236}">
                  <a16:creationId xmlns:a16="http://schemas.microsoft.com/office/drawing/2014/main" id="{A91BB4E7-3752-1E4A-C704-6132648A99BE}"/>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4727634E-06DC-1058-5C1B-5F518F0FB3CD}"/>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3FE5C98C-86DF-6989-74E5-3810DBD9D11E}"/>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8" name="Picture 27" descr="Illustration of a hand with credit card making a payment">
            <a:extLst>
              <a:ext uri="{FF2B5EF4-FFF2-40B4-BE49-F238E27FC236}">
                <a16:creationId xmlns:a16="http://schemas.microsoft.com/office/drawing/2014/main" id="{72E1B265-3F5F-9BFB-1723-14F63767B3EC}"/>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a:stretch>
            <a:fillRect/>
          </a:stretch>
        </p:blipFill>
        <p:spPr>
          <a:xfrm>
            <a:off x="8612304" y="2534873"/>
            <a:ext cx="1522678" cy="1450179"/>
          </a:xfrm>
          <a:custGeom>
            <a:avLst/>
            <a:gdLst>
              <a:gd name="connsiteX0" fmla="*/ 978591 w 2712182"/>
              <a:gd name="connsiteY0" fmla="*/ 0 h 2583047"/>
              <a:gd name="connsiteX1" fmla="*/ 1953705 w 2712182"/>
              <a:gd name="connsiteY1" fmla="*/ 0 h 2583047"/>
              <a:gd name="connsiteX2" fmla="*/ 2021414 w 2712182"/>
              <a:gd name="connsiteY2" fmla="*/ 64375 h 2583047"/>
              <a:gd name="connsiteX3" fmla="*/ 2712182 w 2712182"/>
              <a:gd name="connsiteY3" fmla="*/ 1491713 h 2583047"/>
              <a:gd name="connsiteX4" fmla="*/ 2001271 w 2712182"/>
              <a:gd name="connsiteY4" fmla="*/ 2553703 h 2583047"/>
              <a:gd name="connsiteX5" fmla="*/ 1920516 w 2712182"/>
              <a:gd name="connsiteY5" fmla="*/ 2583047 h 2583047"/>
              <a:gd name="connsiteX6" fmla="*/ 1303642 w 2712182"/>
              <a:gd name="connsiteY6" fmla="*/ 2583047 h 2583047"/>
              <a:gd name="connsiteX7" fmla="*/ 1197105 w 2712182"/>
              <a:gd name="connsiteY7" fmla="*/ 2541461 h 2583047"/>
              <a:gd name="connsiteX8" fmla="*/ 4 w 2712182"/>
              <a:gd name="connsiteY8" fmla="*/ 1215941 h 2583047"/>
              <a:gd name="connsiteX9" fmla="*/ 861680 w 2712182"/>
              <a:gd name="connsiteY9" fmla="*/ 83313 h 2583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12182" h="2583047">
                <a:moveTo>
                  <a:pt x="978591" y="0"/>
                </a:moveTo>
                <a:lnTo>
                  <a:pt x="1953705" y="0"/>
                </a:lnTo>
                <a:lnTo>
                  <a:pt x="2021414" y="64375"/>
                </a:lnTo>
                <a:cubicBezTo>
                  <a:pt x="2377487" y="429097"/>
                  <a:pt x="2712182" y="1056722"/>
                  <a:pt x="2712182" y="1491713"/>
                </a:cubicBezTo>
                <a:cubicBezTo>
                  <a:pt x="2712182" y="1966249"/>
                  <a:pt x="2408719" y="2381915"/>
                  <a:pt x="2001271" y="2553703"/>
                </a:cubicBezTo>
                <a:lnTo>
                  <a:pt x="1920516" y="2583047"/>
                </a:lnTo>
                <a:lnTo>
                  <a:pt x="1303642" y="2583047"/>
                </a:lnTo>
                <a:lnTo>
                  <a:pt x="1197105" y="2541461"/>
                </a:lnTo>
                <a:cubicBezTo>
                  <a:pt x="634758" y="2289762"/>
                  <a:pt x="1970" y="1603853"/>
                  <a:pt x="4" y="1215941"/>
                </a:cubicBezTo>
                <a:cubicBezTo>
                  <a:pt x="-1508" y="917547"/>
                  <a:pt x="428559" y="410452"/>
                  <a:pt x="861680" y="83313"/>
                </a:cubicBezTo>
                <a:close/>
              </a:path>
            </a:pathLst>
          </a:custGeom>
        </p:spPr>
      </p:pic>
      <p:grpSp>
        <p:nvGrpSpPr>
          <p:cNvPr id="12" name="Group 11">
            <a:extLst>
              <a:ext uri="{FF2B5EF4-FFF2-40B4-BE49-F238E27FC236}">
                <a16:creationId xmlns:a16="http://schemas.microsoft.com/office/drawing/2014/main" id="{4A03E6DA-25B9-9AB4-0C5E-62A50C65ED5B}"/>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EB7C25B1-3B59-2C90-E05A-55D6A8B76E5F}"/>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E0C2243B-2DA3-A605-9A06-8844EB6FA4F1}"/>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90F82B26-16B7-8455-4617-4FA15D045E27}"/>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931E20D5-7B6A-895F-8234-055197CD8311}"/>
              </a:ext>
            </a:extLst>
          </p:cNvPr>
          <p:cNvSpPr>
            <a:spLocks noGrp="1"/>
          </p:cNvSpPr>
          <p:nvPr>
            <p:ph idx="1"/>
          </p:nvPr>
        </p:nvSpPr>
        <p:spPr/>
        <p:txBody>
          <a:bodyPr/>
          <a:lstStyle/>
          <a:p>
            <a:r>
              <a:rPr lang="en-US" dirty="0"/>
              <a:t>When you want to buy a new game, you can </a:t>
            </a:r>
            <a:r>
              <a:rPr lang="en-US" dirty="0">
                <a:highlight>
                  <a:srgbClr val="DFE96C"/>
                </a:highlight>
              </a:rPr>
              <a:t>withdraw</a:t>
            </a:r>
            <a:r>
              <a:rPr lang="en-US" dirty="0"/>
              <a:t> </a:t>
            </a:r>
            <a:br>
              <a:rPr lang="en-US" dirty="0"/>
            </a:br>
            <a:r>
              <a:rPr lang="en-US" dirty="0"/>
              <a:t>some of that money to pay for it.</a:t>
            </a:r>
          </a:p>
        </p:txBody>
      </p:sp>
      <p:pic>
        <p:nvPicPr>
          <p:cNvPr id="31" name="Picture 30" descr="Illustration of a person holding putting a coin in wallet next to a phone">
            <a:extLst>
              <a:ext uri="{FF2B5EF4-FFF2-40B4-BE49-F238E27FC236}">
                <a16:creationId xmlns:a16="http://schemas.microsoft.com/office/drawing/2014/main" id="{E213FA2C-FD15-EC48-B1EF-9FA8A47B0916}"/>
              </a:ext>
            </a:extLst>
          </p:cNvPr>
          <p:cNvPicPr>
            <a:picLocks noChangeAspect="1"/>
          </p:cNvPicPr>
          <p:nvPr/>
        </p:nvPicPr>
        <p:blipFill>
          <a:blip r:embed="rId5" cstate="screen">
            <a:extLst>
              <a:ext uri="{28A0092B-C50C-407E-A947-70E740481C1C}">
                <a14:useLocalDpi xmlns:a14="http://schemas.microsoft.com/office/drawing/2010/main"/>
              </a:ext>
            </a:extLst>
          </a:blip>
          <a:srcRect l="-2366" t="-4078" r="-1198" b="-6196"/>
          <a:stretch/>
        </p:blipFill>
        <p:spPr>
          <a:xfrm>
            <a:off x="4644350" y="2373703"/>
            <a:ext cx="3151320" cy="1698111"/>
          </a:xfrm>
          <a:prstGeom prst="rect">
            <a:avLst/>
          </a:prstGeom>
        </p:spPr>
      </p:pic>
      <p:grpSp>
        <p:nvGrpSpPr>
          <p:cNvPr id="8" name="Group 7">
            <a:extLst>
              <a:ext uri="{FF2B5EF4-FFF2-40B4-BE49-F238E27FC236}">
                <a16:creationId xmlns:a16="http://schemas.microsoft.com/office/drawing/2014/main" id="{3B70B2D7-A6AE-C288-D1DF-641C99E3B8D0}"/>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20997B07-4FF3-D724-F518-DC3ADE3E54EC}"/>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470BE8B4-87DD-01AF-93A8-CB3968DF1F19}"/>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1241C206-EFAE-54F4-DD42-08FD4DCD6F8C}"/>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6" name="Picture 25" descr="Illustration of a bank building with stacks of coins and money">
            <a:extLst>
              <a:ext uri="{FF2B5EF4-FFF2-40B4-BE49-F238E27FC236}">
                <a16:creationId xmlns:a16="http://schemas.microsoft.com/office/drawing/2014/main" id="{2AC9C38E-3A37-2E7E-F246-A0D3EBFC8EC2}"/>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rcRect l="11606" t="8333" r="11481" b="8334"/>
          <a:stretch/>
        </p:blipFill>
        <p:spPr>
          <a:xfrm>
            <a:off x="2243617" y="2630626"/>
            <a:ext cx="1075984" cy="1165805"/>
          </a:xfrm>
          <a:prstGeom prst="rect">
            <a:avLst/>
          </a:prstGeom>
        </p:spPr>
      </p:pic>
      <p:grpSp>
        <p:nvGrpSpPr>
          <p:cNvPr id="4" name="Group 3">
            <a:extLst>
              <a:ext uri="{FF2B5EF4-FFF2-40B4-BE49-F238E27FC236}">
                <a16:creationId xmlns:a16="http://schemas.microsoft.com/office/drawing/2014/main" id="{4C0D9C81-FA28-3A5D-2E9B-7794FB631580}"/>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9042B881-5977-AD44-2765-FF1CA1BDCB9C}"/>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7AB62702-FD9B-55E2-A1DF-4148B3F67A06}"/>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8E5D45AA-F45E-4A13-A150-8AF10825E7AF}"/>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0" name="Picture 19" descr="Illlustration of a hand holding money">
            <a:extLst>
              <a:ext uri="{FF2B5EF4-FFF2-40B4-BE49-F238E27FC236}">
                <a16:creationId xmlns:a16="http://schemas.microsoft.com/office/drawing/2014/main" id="{97D02B54-21E0-94A6-9EAC-AFB314A6A5DB}"/>
              </a:ext>
            </a:extLst>
          </p:cNvPr>
          <p:cNvPicPr>
            <a:picLocks noChangeAspect="1"/>
          </p:cNvPicPr>
          <p:nvPr/>
        </p:nvPicPr>
        <p:blipFill>
          <a:blip r:embed="rId7" cstate="screen">
            <a:alphaModFix amt="35000"/>
            <a:extLst>
              <a:ext uri="{28A0092B-C50C-407E-A947-70E740481C1C}">
                <a14:useLocalDpi xmlns:a14="http://schemas.microsoft.com/office/drawing/2010/main"/>
              </a:ext>
            </a:extLst>
          </a:blip>
          <a:srcRect b="3186"/>
          <a:stretch>
            <a:fillRect/>
          </a:stretch>
        </p:blipFill>
        <p:spPr>
          <a:xfrm rot="20358915">
            <a:off x="-783481" y="2197211"/>
            <a:ext cx="1905000" cy="1844307"/>
          </a:xfrm>
          <a:custGeom>
            <a:avLst/>
            <a:gdLst>
              <a:gd name="connsiteX0" fmla="*/ 2971800 w 2971800"/>
              <a:gd name="connsiteY0" fmla="*/ 0 h 2877125"/>
              <a:gd name="connsiteX1" fmla="*/ 2971800 w 2971800"/>
              <a:gd name="connsiteY1" fmla="*/ 1865598 h 2877125"/>
              <a:gd name="connsiteX2" fmla="*/ 2960508 w 2971800"/>
              <a:gd name="connsiteY2" fmla="*/ 1870698 h 2877125"/>
              <a:gd name="connsiteX3" fmla="*/ 2610557 w 2971800"/>
              <a:gd name="connsiteY3" fmla="*/ 2135850 h 2877125"/>
              <a:gd name="connsiteX4" fmla="*/ 1134108 w 2971800"/>
              <a:gd name="connsiteY4" fmla="*/ 2802966 h 2877125"/>
              <a:gd name="connsiteX5" fmla="*/ 466993 w 2971800"/>
              <a:gd name="connsiteY5" fmla="*/ 1326516 h 2877125"/>
              <a:gd name="connsiteX6" fmla="*/ 15980 w 2971800"/>
              <a:gd name="connsiteY6" fmla="*/ 373650 h 2877125"/>
              <a:gd name="connsiteX7" fmla="*/ 0 w 2971800"/>
              <a:gd name="connsiteY7" fmla="*/ 346710 h 2877125"/>
              <a:gd name="connsiteX8" fmla="*/ 0 w 2971800"/>
              <a:gd name="connsiteY8" fmla="*/ 0 h 287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1800" h="2877125">
                <a:moveTo>
                  <a:pt x="2971800" y="0"/>
                </a:moveTo>
                <a:lnTo>
                  <a:pt x="2971800" y="1865598"/>
                </a:lnTo>
                <a:lnTo>
                  <a:pt x="2960508" y="1870698"/>
                </a:lnTo>
                <a:cubicBezTo>
                  <a:pt x="2778737" y="1956865"/>
                  <a:pt x="2645478" y="2043361"/>
                  <a:pt x="2610557" y="2135850"/>
                </a:cubicBezTo>
                <a:cubicBezTo>
                  <a:pt x="2387066" y="2727779"/>
                  <a:pt x="1726037" y="3026457"/>
                  <a:pt x="1134108" y="2802966"/>
                </a:cubicBezTo>
                <a:cubicBezTo>
                  <a:pt x="542179" y="2579474"/>
                  <a:pt x="272146" y="1858414"/>
                  <a:pt x="466993" y="1326516"/>
                </a:cubicBezTo>
                <a:cubicBezTo>
                  <a:pt x="527882" y="1160298"/>
                  <a:pt x="263012" y="775621"/>
                  <a:pt x="15980" y="373650"/>
                </a:cubicBezTo>
                <a:lnTo>
                  <a:pt x="0" y="346710"/>
                </a:lnTo>
                <a:lnTo>
                  <a:pt x="0" y="0"/>
                </a:lnTo>
                <a:close/>
              </a:path>
            </a:pathLst>
          </a:custGeom>
        </p:spPr>
      </p:pic>
      <p:sp>
        <p:nvSpPr>
          <p:cNvPr id="2" name="Title 1">
            <a:extLst>
              <a:ext uri="{FF2B5EF4-FFF2-40B4-BE49-F238E27FC236}">
                <a16:creationId xmlns:a16="http://schemas.microsoft.com/office/drawing/2014/main" id="{E517AC0B-F75B-10F2-BD68-54D846FCF783}"/>
              </a:ext>
            </a:extLst>
          </p:cNvPr>
          <p:cNvSpPr>
            <a:spLocks noGrp="1"/>
          </p:cNvSpPr>
          <p:nvPr>
            <p:ph type="title"/>
          </p:nvPr>
        </p:nvSpPr>
        <p:spPr/>
        <p:txBody>
          <a:bodyPr/>
          <a:lstStyle/>
          <a:p>
            <a:r>
              <a:rPr lang="en-US" dirty="0"/>
              <a:t>Hands on example:</a:t>
            </a:r>
            <a:br>
              <a:rPr lang="en-US" dirty="0"/>
            </a:br>
            <a:r>
              <a:rPr lang="en-US" dirty="0"/>
              <a:t>Using your bank account</a:t>
            </a:r>
          </a:p>
        </p:txBody>
      </p:sp>
    </p:spTree>
    <p:extLst>
      <p:ext uri="{BB962C8B-B14F-4D97-AF65-F5344CB8AC3E}">
        <p14:creationId xmlns:p14="http://schemas.microsoft.com/office/powerpoint/2010/main" val="1279249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
                                          </p:val>
                                        </p:tav>
                                        <p:tav tm="100000">
                                          <p:val>
                                            <p:strVal val="#ppt_w"/>
                                          </p:val>
                                        </p:tav>
                                      </p:tavLst>
                                    </p:anim>
                                    <p:anim calcmode="lin" valueType="num">
                                      <p:cBhvr>
                                        <p:cTn id="8" dur="500" fill="hold"/>
                                        <p:tgtEl>
                                          <p:spTgt spid="31"/>
                                        </p:tgtEl>
                                        <p:attrNameLst>
                                          <p:attrName>ppt_h</p:attrName>
                                        </p:attrNameLst>
                                      </p:cBhvr>
                                      <p:tavLst>
                                        <p:tav tm="0">
                                          <p:val>
                                            <p:fltVal val="0"/>
                                          </p:val>
                                        </p:tav>
                                        <p:tav tm="100000">
                                          <p:val>
                                            <p:strVal val="#ppt_h"/>
                                          </p:val>
                                        </p:tav>
                                      </p:tavLst>
                                    </p:anim>
                                    <p:animEffect transition="in" filter="fade">
                                      <p:cBhvr>
                                        <p:cTn id="9" dur="500"/>
                                        <p:tgtEl>
                                          <p:spTgt spid="31"/>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C1DCC-6703-D194-1A93-128542FE71F7}"/>
            </a:ext>
          </a:extLst>
        </p:cNvPr>
        <p:cNvGrpSpPr/>
        <p:nvPr/>
      </p:nvGrpSpPr>
      <p:grpSpPr>
        <a:xfrm>
          <a:off x="0" y="0"/>
          <a:ext cx="0" cy="0"/>
          <a:chOff x="0" y="0"/>
          <a:chExt cx="0" cy="0"/>
        </a:xfrm>
      </p:grpSpPr>
      <p:pic>
        <p:nvPicPr>
          <p:cNvPr id="32" name="Picture 31" descr="Illustration of a person and a child giving each other a high five">
            <a:extLst>
              <a:ext uri="{FF2B5EF4-FFF2-40B4-BE49-F238E27FC236}">
                <a16:creationId xmlns:a16="http://schemas.microsoft.com/office/drawing/2014/main" id="{ECD4A6C4-75CC-AC2A-70F3-EC48B8548B39}"/>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tretch>
            <a:fillRect/>
          </a:stretch>
        </p:blipFill>
        <p:spPr>
          <a:xfrm>
            <a:off x="8581499" y="2608617"/>
            <a:ext cx="1538853" cy="1369396"/>
          </a:xfrm>
          <a:prstGeom prst="rect">
            <a:avLst/>
          </a:prstGeom>
        </p:spPr>
      </p:pic>
      <p:grpSp>
        <p:nvGrpSpPr>
          <p:cNvPr id="12" name="Group 11">
            <a:extLst>
              <a:ext uri="{FF2B5EF4-FFF2-40B4-BE49-F238E27FC236}">
                <a16:creationId xmlns:a16="http://schemas.microsoft.com/office/drawing/2014/main" id="{00AB761C-BB09-EEC2-3C59-B5AA081EBB75}"/>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06B176FE-4603-DE99-B480-F5BD725031AE}"/>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C001DAE3-D3BA-12D5-D676-BFF98BF274CE}"/>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C3DADE73-0106-A376-F26A-4E1A3FBECAF8}"/>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57A6229D-2C59-6D69-81F6-0618F21F4AAA}"/>
              </a:ext>
            </a:extLst>
          </p:cNvPr>
          <p:cNvSpPr>
            <a:spLocks noGrp="1"/>
          </p:cNvSpPr>
          <p:nvPr>
            <p:ph idx="1"/>
          </p:nvPr>
        </p:nvSpPr>
        <p:spPr/>
        <p:txBody>
          <a:bodyPr/>
          <a:lstStyle/>
          <a:p>
            <a:r>
              <a:rPr lang="en-US" dirty="0"/>
              <a:t>Or you can use the </a:t>
            </a:r>
            <a:r>
              <a:rPr lang="en-US" dirty="0">
                <a:highlight>
                  <a:srgbClr val="DFE96C"/>
                </a:highlight>
              </a:rPr>
              <a:t>debit card</a:t>
            </a:r>
            <a:r>
              <a:rPr lang="en-US" dirty="0"/>
              <a:t> </a:t>
            </a:r>
            <a:br>
              <a:rPr lang="en-US" dirty="0"/>
            </a:br>
            <a:r>
              <a:rPr lang="en-US" dirty="0"/>
              <a:t>that’s connected to your account. </a:t>
            </a:r>
          </a:p>
        </p:txBody>
      </p:sp>
      <p:pic>
        <p:nvPicPr>
          <p:cNvPr id="29" name="Picture 28" descr="Illustration of a hand with credit card making a payment">
            <a:extLst>
              <a:ext uri="{FF2B5EF4-FFF2-40B4-BE49-F238E27FC236}">
                <a16:creationId xmlns:a16="http://schemas.microsoft.com/office/drawing/2014/main" id="{C97FDCBA-1DF3-D86E-844C-4DD7B9B03BF6}"/>
              </a:ext>
            </a:extLst>
          </p:cNvPr>
          <p:cNvPicPr>
            <a:picLocks noChangeAspect="1"/>
          </p:cNvPicPr>
          <p:nvPr/>
        </p:nvPicPr>
        <p:blipFill>
          <a:blip r:embed="rId4" cstate="screen">
            <a:extLst>
              <a:ext uri="{28A0092B-C50C-407E-A947-70E740481C1C}">
                <a14:useLocalDpi xmlns:a14="http://schemas.microsoft.com/office/drawing/2010/main"/>
              </a:ext>
            </a:extLst>
          </a:blip>
          <a:srcRect l="563" r="6507"/>
          <a:stretch>
            <a:fillRect/>
          </a:stretch>
        </p:blipFill>
        <p:spPr>
          <a:xfrm>
            <a:off x="4608031" y="1849296"/>
            <a:ext cx="2633599" cy="2508206"/>
          </a:xfrm>
          <a:custGeom>
            <a:avLst/>
            <a:gdLst>
              <a:gd name="connsiteX0" fmla="*/ 978591 w 2712182"/>
              <a:gd name="connsiteY0" fmla="*/ 0 h 2583047"/>
              <a:gd name="connsiteX1" fmla="*/ 1953705 w 2712182"/>
              <a:gd name="connsiteY1" fmla="*/ 0 h 2583047"/>
              <a:gd name="connsiteX2" fmla="*/ 2021414 w 2712182"/>
              <a:gd name="connsiteY2" fmla="*/ 64375 h 2583047"/>
              <a:gd name="connsiteX3" fmla="*/ 2712182 w 2712182"/>
              <a:gd name="connsiteY3" fmla="*/ 1491713 h 2583047"/>
              <a:gd name="connsiteX4" fmla="*/ 2001271 w 2712182"/>
              <a:gd name="connsiteY4" fmla="*/ 2553703 h 2583047"/>
              <a:gd name="connsiteX5" fmla="*/ 1920516 w 2712182"/>
              <a:gd name="connsiteY5" fmla="*/ 2583047 h 2583047"/>
              <a:gd name="connsiteX6" fmla="*/ 1303642 w 2712182"/>
              <a:gd name="connsiteY6" fmla="*/ 2583047 h 2583047"/>
              <a:gd name="connsiteX7" fmla="*/ 1197105 w 2712182"/>
              <a:gd name="connsiteY7" fmla="*/ 2541461 h 2583047"/>
              <a:gd name="connsiteX8" fmla="*/ 4 w 2712182"/>
              <a:gd name="connsiteY8" fmla="*/ 1215941 h 2583047"/>
              <a:gd name="connsiteX9" fmla="*/ 861680 w 2712182"/>
              <a:gd name="connsiteY9" fmla="*/ 83313 h 2583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12182" h="2583047">
                <a:moveTo>
                  <a:pt x="978591" y="0"/>
                </a:moveTo>
                <a:lnTo>
                  <a:pt x="1953705" y="0"/>
                </a:lnTo>
                <a:lnTo>
                  <a:pt x="2021414" y="64375"/>
                </a:lnTo>
                <a:cubicBezTo>
                  <a:pt x="2377487" y="429097"/>
                  <a:pt x="2712182" y="1056722"/>
                  <a:pt x="2712182" y="1491713"/>
                </a:cubicBezTo>
                <a:cubicBezTo>
                  <a:pt x="2712182" y="1966249"/>
                  <a:pt x="2408719" y="2381915"/>
                  <a:pt x="2001271" y="2553703"/>
                </a:cubicBezTo>
                <a:lnTo>
                  <a:pt x="1920516" y="2583047"/>
                </a:lnTo>
                <a:lnTo>
                  <a:pt x="1303642" y="2583047"/>
                </a:lnTo>
                <a:lnTo>
                  <a:pt x="1197105" y="2541461"/>
                </a:lnTo>
                <a:cubicBezTo>
                  <a:pt x="634758" y="2289762"/>
                  <a:pt x="1970" y="1603853"/>
                  <a:pt x="4" y="1215941"/>
                </a:cubicBezTo>
                <a:cubicBezTo>
                  <a:pt x="-1508" y="917547"/>
                  <a:pt x="428559" y="410452"/>
                  <a:pt x="861680" y="83313"/>
                </a:cubicBezTo>
                <a:close/>
              </a:path>
            </a:pathLst>
          </a:custGeom>
        </p:spPr>
      </p:pic>
      <p:grpSp>
        <p:nvGrpSpPr>
          <p:cNvPr id="8" name="Group 7">
            <a:extLst>
              <a:ext uri="{FF2B5EF4-FFF2-40B4-BE49-F238E27FC236}">
                <a16:creationId xmlns:a16="http://schemas.microsoft.com/office/drawing/2014/main" id="{C9124203-8B74-3C1A-E844-50037AB15432}"/>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0BA29671-D4DB-2BF0-8EFB-5A4BCBAD232E}"/>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7979BA90-72EF-53F8-DE2D-1DF01E9463B4}"/>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BCC49A8A-1FA1-1C1F-1CA6-7BA80DB6021B}"/>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31" name="Picture 30" descr="Illustration of a person holding putting a coin in wallet next to a phone">
            <a:extLst>
              <a:ext uri="{FF2B5EF4-FFF2-40B4-BE49-F238E27FC236}">
                <a16:creationId xmlns:a16="http://schemas.microsoft.com/office/drawing/2014/main" id="{50D2B01C-1B5C-5943-27F7-263460158378}"/>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tretch>
            <a:fillRect/>
          </a:stretch>
        </p:blipFill>
        <p:spPr>
          <a:xfrm>
            <a:off x="1980346" y="2769857"/>
            <a:ext cx="1870108" cy="984267"/>
          </a:xfrm>
          <a:prstGeom prst="rect">
            <a:avLst/>
          </a:prstGeom>
        </p:spPr>
      </p:pic>
      <p:grpSp>
        <p:nvGrpSpPr>
          <p:cNvPr id="4" name="Group 3">
            <a:extLst>
              <a:ext uri="{FF2B5EF4-FFF2-40B4-BE49-F238E27FC236}">
                <a16:creationId xmlns:a16="http://schemas.microsoft.com/office/drawing/2014/main" id="{3DB2F5C0-2C80-8CF4-9205-BDA0F25701DB}"/>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E00DA86A-BF92-86B5-EA38-F1ED8C390CBF}"/>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8B16A37C-28D1-EF2F-9142-61A32E6D61E9}"/>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91D8C10F-F9D5-7F52-BA99-81B5AB50B1EC}"/>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2" name="Picture 21" descr="Illustration of a bank building with stacks of coins and money">
            <a:extLst>
              <a:ext uri="{FF2B5EF4-FFF2-40B4-BE49-F238E27FC236}">
                <a16:creationId xmlns:a16="http://schemas.microsoft.com/office/drawing/2014/main" id="{67AD482A-7B3D-2ED2-15CF-523DFB519C9A}"/>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rcRect l="11606" t="8333" r="11481" b="8334"/>
          <a:stretch/>
        </p:blipFill>
        <p:spPr>
          <a:xfrm>
            <a:off x="-83127" y="2630626"/>
            <a:ext cx="1075984" cy="1165805"/>
          </a:xfrm>
          <a:prstGeom prst="rect">
            <a:avLst/>
          </a:prstGeom>
        </p:spPr>
      </p:pic>
      <p:sp>
        <p:nvSpPr>
          <p:cNvPr id="2" name="Title 1">
            <a:extLst>
              <a:ext uri="{FF2B5EF4-FFF2-40B4-BE49-F238E27FC236}">
                <a16:creationId xmlns:a16="http://schemas.microsoft.com/office/drawing/2014/main" id="{FBE84D2E-FD8F-9F49-C1A9-F4AEF0BD655C}"/>
              </a:ext>
            </a:extLst>
          </p:cNvPr>
          <p:cNvSpPr>
            <a:spLocks noGrp="1"/>
          </p:cNvSpPr>
          <p:nvPr>
            <p:ph type="title"/>
          </p:nvPr>
        </p:nvSpPr>
        <p:spPr/>
        <p:txBody>
          <a:bodyPr/>
          <a:lstStyle/>
          <a:p>
            <a:r>
              <a:rPr lang="en-US" dirty="0"/>
              <a:t>Hands on example:</a:t>
            </a:r>
            <a:br>
              <a:rPr lang="en-US" dirty="0"/>
            </a:br>
            <a:r>
              <a:rPr lang="en-US" dirty="0"/>
              <a:t>Using your bank account</a:t>
            </a:r>
          </a:p>
        </p:txBody>
      </p:sp>
    </p:spTree>
    <p:extLst>
      <p:ext uri="{BB962C8B-B14F-4D97-AF65-F5344CB8AC3E}">
        <p14:creationId xmlns:p14="http://schemas.microsoft.com/office/powerpoint/2010/main" val="601220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D842D-089B-CE18-1C2B-06DD1C0D7B70}"/>
            </a:ext>
          </a:extLst>
        </p:cNvPr>
        <p:cNvGrpSpPr/>
        <p:nvPr/>
      </p:nvGrpSpPr>
      <p:grpSpPr>
        <a:xfrm>
          <a:off x="0" y="0"/>
          <a:ext cx="0" cy="0"/>
          <a:chOff x="0" y="0"/>
          <a:chExt cx="0" cy="0"/>
        </a:xfrm>
      </p:grpSpPr>
      <p:pic>
        <p:nvPicPr>
          <p:cNvPr id="12" name="Picture 11" descr="Illustration of falling confetti">
            <a:extLst>
              <a:ext uri="{FF2B5EF4-FFF2-40B4-BE49-F238E27FC236}">
                <a16:creationId xmlns:a16="http://schemas.microsoft.com/office/drawing/2014/main" id="{CE527FAF-64A4-A46F-B85D-D2C943F92D7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3" name="Content Placeholder 2">
            <a:extLst>
              <a:ext uri="{FF2B5EF4-FFF2-40B4-BE49-F238E27FC236}">
                <a16:creationId xmlns:a16="http://schemas.microsoft.com/office/drawing/2014/main" id="{A9BD649D-27AA-3227-DC7E-FFA44FAEF28E}"/>
              </a:ext>
            </a:extLst>
          </p:cNvPr>
          <p:cNvSpPr>
            <a:spLocks noGrp="1"/>
          </p:cNvSpPr>
          <p:nvPr>
            <p:ph idx="1"/>
          </p:nvPr>
        </p:nvSpPr>
        <p:spPr/>
        <p:txBody>
          <a:bodyPr/>
          <a:lstStyle/>
          <a:p>
            <a:r>
              <a:rPr lang="en-US" dirty="0"/>
              <a:t>Either way, you </a:t>
            </a:r>
            <a:r>
              <a:rPr lang="en-US" dirty="0">
                <a:highlight>
                  <a:srgbClr val="DFE96C"/>
                </a:highlight>
              </a:rPr>
              <a:t>kept your money safe </a:t>
            </a:r>
            <a:br>
              <a:rPr lang="en-US" dirty="0"/>
            </a:br>
            <a:r>
              <a:rPr lang="en-US" dirty="0"/>
              <a:t>until you were ready to use it. Good job!</a:t>
            </a:r>
          </a:p>
        </p:txBody>
      </p:sp>
      <p:pic>
        <p:nvPicPr>
          <p:cNvPr id="27" name="Picture 26" descr="Illustration of a person and a child giving each other a high five">
            <a:extLst>
              <a:ext uri="{FF2B5EF4-FFF2-40B4-BE49-F238E27FC236}">
                <a16:creationId xmlns:a16="http://schemas.microsoft.com/office/drawing/2014/main" id="{9440550C-292B-17A7-2557-345EA52D213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73041" y="2083349"/>
            <a:ext cx="2737663" cy="2436194"/>
          </a:xfrm>
          <a:prstGeom prst="rect">
            <a:avLst/>
          </a:prstGeom>
        </p:spPr>
      </p:pic>
      <p:grpSp>
        <p:nvGrpSpPr>
          <p:cNvPr id="8" name="Group 7">
            <a:extLst>
              <a:ext uri="{FF2B5EF4-FFF2-40B4-BE49-F238E27FC236}">
                <a16:creationId xmlns:a16="http://schemas.microsoft.com/office/drawing/2014/main" id="{1D4A264A-DC8A-D83B-276D-938BCE70BC2F}"/>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09C7C0AC-FAF7-5CBA-AF94-59E47AFD5CEC}"/>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AE373BEF-FEAA-EA54-26F0-813A093AC919}"/>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9471A2AE-97AD-706E-A4AE-98DA6A457527}"/>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1" name="Picture 20" descr="Illustration of a hand with credit card making a payment">
            <a:extLst>
              <a:ext uri="{FF2B5EF4-FFF2-40B4-BE49-F238E27FC236}">
                <a16:creationId xmlns:a16="http://schemas.microsoft.com/office/drawing/2014/main" id="{07870B09-9D9F-0B41-9328-3D36FA1F9018}"/>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rcRect/>
          <a:stretch>
            <a:fillRect/>
          </a:stretch>
        </p:blipFill>
        <p:spPr>
          <a:xfrm>
            <a:off x="2074999" y="2534873"/>
            <a:ext cx="1522678" cy="1450179"/>
          </a:xfrm>
          <a:custGeom>
            <a:avLst/>
            <a:gdLst>
              <a:gd name="connsiteX0" fmla="*/ 978591 w 2712182"/>
              <a:gd name="connsiteY0" fmla="*/ 0 h 2583047"/>
              <a:gd name="connsiteX1" fmla="*/ 1953705 w 2712182"/>
              <a:gd name="connsiteY1" fmla="*/ 0 h 2583047"/>
              <a:gd name="connsiteX2" fmla="*/ 2021414 w 2712182"/>
              <a:gd name="connsiteY2" fmla="*/ 64375 h 2583047"/>
              <a:gd name="connsiteX3" fmla="*/ 2712182 w 2712182"/>
              <a:gd name="connsiteY3" fmla="*/ 1491713 h 2583047"/>
              <a:gd name="connsiteX4" fmla="*/ 2001271 w 2712182"/>
              <a:gd name="connsiteY4" fmla="*/ 2553703 h 2583047"/>
              <a:gd name="connsiteX5" fmla="*/ 1920516 w 2712182"/>
              <a:gd name="connsiteY5" fmla="*/ 2583047 h 2583047"/>
              <a:gd name="connsiteX6" fmla="*/ 1303642 w 2712182"/>
              <a:gd name="connsiteY6" fmla="*/ 2583047 h 2583047"/>
              <a:gd name="connsiteX7" fmla="*/ 1197105 w 2712182"/>
              <a:gd name="connsiteY7" fmla="*/ 2541461 h 2583047"/>
              <a:gd name="connsiteX8" fmla="*/ 4 w 2712182"/>
              <a:gd name="connsiteY8" fmla="*/ 1215941 h 2583047"/>
              <a:gd name="connsiteX9" fmla="*/ 861680 w 2712182"/>
              <a:gd name="connsiteY9" fmla="*/ 83313 h 2583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12182" h="2583047">
                <a:moveTo>
                  <a:pt x="978591" y="0"/>
                </a:moveTo>
                <a:lnTo>
                  <a:pt x="1953705" y="0"/>
                </a:lnTo>
                <a:lnTo>
                  <a:pt x="2021414" y="64375"/>
                </a:lnTo>
                <a:cubicBezTo>
                  <a:pt x="2377487" y="429097"/>
                  <a:pt x="2712182" y="1056722"/>
                  <a:pt x="2712182" y="1491713"/>
                </a:cubicBezTo>
                <a:cubicBezTo>
                  <a:pt x="2712182" y="1966249"/>
                  <a:pt x="2408719" y="2381915"/>
                  <a:pt x="2001271" y="2553703"/>
                </a:cubicBezTo>
                <a:lnTo>
                  <a:pt x="1920516" y="2583047"/>
                </a:lnTo>
                <a:lnTo>
                  <a:pt x="1303642" y="2583047"/>
                </a:lnTo>
                <a:lnTo>
                  <a:pt x="1197105" y="2541461"/>
                </a:lnTo>
                <a:cubicBezTo>
                  <a:pt x="634758" y="2289762"/>
                  <a:pt x="1970" y="1603853"/>
                  <a:pt x="4" y="1215941"/>
                </a:cubicBezTo>
                <a:cubicBezTo>
                  <a:pt x="-1508" y="917547"/>
                  <a:pt x="428559" y="410452"/>
                  <a:pt x="861680" y="83313"/>
                </a:cubicBezTo>
                <a:close/>
              </a:path>
            </a:pathLst>
          </a:custGeom>
        </p:spPr>
      </p:pic>
      <p:grpSp>
        <p:nvGrpSpPr>
          <p:cNvPr id="4" name="Group 3">
            <a:extLst>
              <a:ext uri="{FF2B5EF4-FFF2-40B4-BE49-F238E27FC236}">
                <a16:creationId xmlns:a16="http://schemas.microsoft.com/office/drawing/2014/main" id="{D2AE68E5-81BA-B506-FBB7-1F11EE8B5804}"/>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60112BB9-B5B3-49B4-1334-EBB5DCA659A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04ECFA83-FF23-225B-14C8-ECB1C0CAFCF8}"/>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56CDB4C8-E8B2-5B2B-6EBA-0225B9C55F93}"/>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8" name="Picture 27" descr="Illustration of a person holding putting a coin in wallet next to a phone">
            <a:extLst>
              <a:ext uri="{FF2B5EF4-FFF2-40B4-BE49-F238E27FC236}">
                <a16:creationId xmlns:a16="http://schemas.microsoft.com/office/drawing/2014/main" id="{8CD39D74-206B-181D-2CF3-722C063C442D}"/>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568167" y="2769857"/>
            <a:ext cx="1870108" cy="984267"/>
          </a:xfrm>
          <a:prstGeom prst="rect">
            <a:avLst/>
          </a:prstGeom>
        </p:spPr>
      </p:pic>
      <p:sp>
        <p:nvSpPr>
          <p:cNvPr id="2" name="Title 1">
            <a:extLst>
              <a:ext uri="{FF2B5EF4-FFF2-40B4-BE49-F238E27FC236}">
                <a16:creationId xmlns:a16="http://schemas.microsoft.com/office/drawing/2014/main" id="{CB9B60BF-3682-F7AB-EB54-65E956B3ED1E}"/>
              </a:ext>
            </a:extLst>
          </p:cNvPr>
          <p:cNvSpPr>
            <a:spLocks noGrp="1"/>
          </p:cNvSpPr>
          <p:nvPr>
            <p:ph type="title"/>
          </p:nvPr>
        </p:nvSpPr>
        <p:spPr/>
        <p:txBody>
          <a:bodyPr/>
          <a:lstStyle/>
          <a:p>
            <a:r>
              <a:rPr lang="en-US" dirty="0"/>
              <a:t>Hands on example:</a:t>
            </a:r>
            <a:br>
              <a:rPr lang="en-US" dirty="0"/>
            </a:br>
            <a:r>
              <a:rPr lang="en-US" dirty="0"/>
              <a:t>Using your bank account</a:t>
            </a:r>
          </a:p>
        </p:txBody>
      </p:sp>
    </p:spTree>
    <p:extLst>
      <p:ext uri="{BB962C8B-B14F-4D97-AF65-F5344CB8AC3E}">
        <p14:creationId xmlns:p14="http://schemas.microsoft.com/office/powerpoint/2010/main" val="787902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par>
                          <p:cTn id="14" fill="hold">
                            <p:stCondLst>
                              <p:cond delay="1000"/>
                            </p:stCondLst>
                            <p:childTnLst>
                              <p:par>
                                <p:cTn id="15" presetID="47" presetClass="entr" presetSubtype="0" fill="hold" nodeType="afterEffect">
                                  <p:stCondLst>
                                    <p:cond delay="150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3000"/>
                                        <p:tgtEl>
                                          <p:spTgt spid="12"/>
                                        </p:tgtEl>
                                      </p:cBhvr>
                                    </p:animEffect>
                                    <p:anim calcmode="lin" valueType="num">
                                      <p:cBhvr>
                                        <p:cTn id="18" dur="3000" fill="hold"/>
                                        <p:tgtEl>
                                          <p:spTgt spid="12"/>
                                        </p:tgtEl>
                                        <p:attrNameLst>
                                          <p:attrName>ppt_x</p:attrName>
                                        </p:attrNameLst>
                                      </p:cBhvr>
                                      <p:tavLst>
                                        <p:tav tm="0">
                                          <p:val>
                                            <p:strVal val="#ppt_x"/>
                                          </p:val>
                                        </p:tav>
                                        <p:tav tm="100000">
                                          <p:val>
                                            <p:strVal val="#ppt_x"/>
                                          </p:val>
                                        </p:tav>
                                      </p:tavLst>
                                    </p:anim>
                                    <p:anim calcmode="lin" valueType="num">
                                      <p:cBhvr>
                                        <p:cTn id="19" dur="3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58C078-08C3-7DCA-D981-2F881DA6A984}"/>
              </a:ext>
            </a:extLst>
          </p:cNvPr>
          <p:cNvSpPr>
            <a:spLocks noGrp="1"/>
          </p:cNvSpPr>
          <p:nvPr>
            <p:ph type="body" sz="quarter" idx="11"/>
          </p:nvPr>
        </p:nvSpPr>
        <p:spPr>
          <a:xfrm>
            <a:off x="1961322" y="4475747"/>
            <a:ext cx="8256104" cy="1421470"/>
          </a:xfrm>
        </p:spPr>
        <p:txBody>
          <a:bodyPr/>
          <a:lstStyle/>
          <a:p>
            <a:r>
              <a:rPr lang="en-US" sz="4200" b="1" u="sng" dirty="0"/>
              <a:t>False!</a:t>
            </a:r>
            <a:br>
              <a:rPr lang="en-US" dirty="0"/>
            </a:br>
            <a:r>
              <a:rPr lang="en-US" dirty="0"/>
              <a:t>A bank account can be helpful in managing </a:t>
            </a:r>
            <a:br>
              <a:rPr lang="en-US" dirty="0"/>
            </a:br>
            <a:r>
              <a:rPr lang="en-US" dirty="0"/>
              <a:t>almost any amount of money.</a:t>
            </a:r>
          </a:p>
        </p:txBody>
      </p:sp>
      <p:sp>
        <p:nvSpPr>
          <p:cNvPr id="3" name="Content Placeholder 2">
            <a:extLst>
              <a:ext uri="{FF2B5EF4-FFF2-40B4-BE49-F238E27FC236}">
                <a16:creationId xmlns:a16="http://schemas.microsoft.com/office/drawing/2014/main" id="{8F71561C-C5FA-A6C7-3E21-273F47D3C17E}"/>
              </a:ext>
            </a:extLst>
          </p:cNvPr>
          <p:cNvSpPr>
            <a:spLocks noGrp="1"/>
          </p:cNvSpPr>
          <p:nvPr>
            <p:ph idx="1"/>
          </p:nvPr>
        </p:nvSpPr>
        <p:spPr>
          <a:xfrm>
            <a:off x="577516" y="2946952"/>
            <a:ext cx="11020926" cy="1028700"/>
          </a:xfrm>
        </p:spPr>
        <p:txBody>
          <a:bodyPr/>
          <a:lstStyle/>
          <a:p>
            <a:r>
              <a:rPr lang="en-US" b="1" dirty="0"/>
              <a:t>True or false:</a:t>
            </a:r>
          </a:p>
          <a:p>
            <a:r>
              <a:rPr lang="en-US" dirty="0"/>
              <a:t>You only need a bank account if you have lots of money. </a:t>
            </a:r>
          </a:p>
          <a:p>
            <a:endParaRPr lang="en-US" dirty="0"/>
          </a:p>
        </p:txBody>
      </p:sp>
      <p:sp>
        <p:nvSpPr>
          <p:cNvPr id="2" name="Title 1">
            <a:extLst>
              <a:ext uri="{FF2B5EF4-FFF2-40B4-BE49-F238E27FC236}">
                <a16:creationId xmlns:a16="http://schemas.microsoft.com/office/drawing/2014/main" id="{D957A5EF-147E-54F6-3F32-2B5A60B5AABF}"/>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2110243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121C55-08EA-800B-CB95-4678CB47FCED}"/>
              </a:ext>
            </a:extLst>
          </p:cNvPr>
          <p:cNvSpPr>
            <a:spLocks noGrp="1"/>
          </p:cNvSpPr>
          <p:nvPr>
            <p:ph idx="1"/>
          </p:nvPr>
        </p:nvSpPr>
        <p:spPr>
          <a:xfrm>
            <a:off x="952500" y="2165684"/>
            <a:ext cx="7908696" cy="4011278"/>
          </a:xfrm>
        </p:spPr>
        <p:txBody>
          <a:bodyPr/>
          <a:lstStyle/>
          <a:p>
            <a:pPr marL="0" indent="0">
              <a:spcBef>
                <a:spcPts val="1800"/>
              </a:spcBef>
              <a:buNone/>
            </a:pPr>
            <a:r>
              <a:rPr lang="en-US" b="1" dirty="0"/>
              <a:t>You can use a </a:t>
            </a:r>
            <a:r>
              <a:rPr lang="en-US" b="1" dirty="0">
                <a:highlight>
                  <a:srgbClr val="DFE96C"/>
                </a:highlight>
              </a:rPr>
              <a:t>bank’s app</a:t>
            </a:r>
            <a:r>
              <a:rPr lang="en-US" b="1" dirty="0"/>
              <a:t> or </a:t>
            </a:r>
            <a:r>
              <a:rPr lang="en-US" b="1" dirty="0">
                <a:highlight>
                  <a:srgbClr val="DFE96C"/>
                </a:highlight>
              </a:rPr>
              <a:t>website</a:t>
            </a:r>
            <a:r>
              <a:rPr lang="en-US" b="1" dirty="0"/>
              <a:t> to:</a:t>
            </a:r>
          </a:p>
          <a:p>
            <a:pPr>
              <a:spcBef>
                <a:spcPts val="1800"/>
              </a:spcBef>
            </a:pPr>
            <a:r>
              <a:rPr lang="en-US" dirty="0"/>
              <a:t>See how much money is in your account(s).</a:t>
            </a:r>
          </a:p>
          <a:p>
            <a:pPr>
              <a:spcBef>
                <a:spcPts val="1800"/>
              </a:spcBef>
            </a:pPr>
            <a:r>
              <a:rPr lang="en-US" dirty="0"/>
              <a:t>Deposit checks.</a:t>
            </a:r>
          </a:p>
          <a:p>
            <a:pPr>
              <a:spcBef>
                <a:spcPts val="1800"/>
              </a:spcBef>
            </a:pPr>
            <a:r>
              <a:rPr lang="en-US" dirty="0"/>
              <a:t>Pay bills (when you’re older!).</a:t>
            </a:r>
          </a:p>
          <a:p>
            <a:pPr>
              <a:spcBef>
                <a:spcPts val="1800"/>
              </a:spcBef>
            </a:pPr>
            <a:r>
              <a:rPr lang="en-US" dirty="0"/>
              <a:t>Send money to other people.</a:t>
            </a:r>
          </a:p>
          <a:p>
            <a:pPr>
              <a:spcBef>
                <a:spcPts val="1800"/>
              </a:spcBef>
            </a:pPr>
            <a:r>
              <a:rPr lang="en-US" dirty="0"/>
              <a:t>Move money from one account to another.</a:t>
            </a:r>
          </a:p>
        </p:txBody>
      </p:sp>
      <p:sp>
        <p:nvSpPr>
          <p:cNvPr id="2" name="Title 1">
            <a:extLst>
              <a:ext uri="{FF2B5EF4-FFF2-40B4-BE49-F238E27FC236}">
                <a16:creationId xmlns:a16="http://schemas.microsoft.com/office/drawing/2014/main" id="{334A7709-90F0-F2C4-7B15-CC67D7151051}"/>
              </a:ext>
            </a:extLst>
          </p:cNvPr>
          <p:cNvSpPr>
            <a:spLocks noGrp="1"/>
          </p:cNvSpPr>
          <p:nvPr>
            <p:ph type="title"/>
          </p:nvPr>
        </p:nvSpPr>
        <p:spPr>
          <a:xfrm>
            <a:off x="571500" y="571500"/>
            <a:ext cx="8801100" cy="1293395"/>
          </a:xfrm>
        </p:spPr>
        <p:txBody>
          <a:bodyPr/>
          <a:lstStyle/>
          <a:p>
            <a:r>
              <a:rPr lang="en-US" dirty="0"/>
              <a:t>Do I really need to go to a bank?</a:t>
            </a:r>
            <a:br>
              <a:rPr lang="en-US" dirty="0"/>
            </a:br>
            <a:r>
              <a:rPr lang="en-US" sz="2800" b="1" dirty="0">
                <a:solidFill>
                  <a:srgbClr val="335B6F"/>
                </a:solidFill>
                <a:latin typeface="PT Serif" panose="020A0603040505020204" pitchFamily="18" charset="77"/>
              </a:rPr>
              <a:t>Not very often, that’s for sure!</a:t>
            </a:r>
            <a:endParaRPr lang="en-US" sz="2800" dirty="0"/>
          </a:p>
        </p:txBody>
      </p:sp>
    </p:spTree>
    <p:extLst>
      <p:ext uri="{BB962C8B-B14F-4D97-AF65-F5344CB8AC3E}">
        <p14:creationId xmlns:p14="http://schemas.microsoft.com/office/powerpoint/2010/main" val="3815542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AF1D09-00BF-CB68-A1C3-824A667F33F5}"/>
              </a:ext>
            </a:extLst>
          </p:cNvPr>
          <p:cNvSpPr>
            <a:spLocks noGrp="1"/>
          </p:cNvSpPr>
          <p:nvPr>
            <p:ph idx="1"/>
          </p:nvPr>
        </p:nvSpPr>
        <p:spPr>
          <a:xfrm>
            <a:off x="952500" y="2177716"/>
            <a:ext cx="8543192" cy="3999246"/>
          </a:xfrm>
        </p:spPr>
        <p:txBody>
          <a:bodyPr/>
          <a:lstStyle/>
          <a:p>
            <a:pPr marL="0" indent="0">
              <a:spcBef>
                <a:spcPts val="1800"/>
              </a:spcBef>
              <a:buNone/>
            </a:pPr>
            <a:r>
              <a:rPr lang="en-US" b="1" dirty="0"/>
              <a:t>Credit card</a:t>
            </a:r>
            <a:br>
              <a:rPr lang="en-US" dirty="0"/>
            </a:br>
            <a:r>
              <a:rPr lang="en-US" dirty="0"/>
              <a:t>The card company is loaning you money that you pay back later, plus extra if the loan is not paid in full on time. </a:t>
            </a:r>
          </a:p>
          <a:p>
            <a:pPr marL="0" indent="0">
              <a:spcBef>
                <a:spcPts val="1800"/>
              </a:spcBef>
              <a:buNone/>
            </a:pPr>
            <a:r>
              <a:rPr lang="en-US" b="1" dirty="0"/>
              <a:t>Debit card</a:t>
            </a:r>
            <a:br>
              <a:rPr lang="en-US" dirty="0"/>
            </a:br>
            <a:r>
              <a:rPr lang="en-US" dirty="0"/>
              <a:t>This card is linked to your checking account, so you can only spend what is in your account. It’s like using cash.</a:t>
            </a:r>
          </a:p>
          <a:p>
            <a:pPr marL="0" indent="0">
              <a:spcBef>
                <a:spcPts val="1800"/>
              </a:spcBef>
              <a:buNone/>
            </a:pPr>
            <a:r>
              <a:rPr lang="en-US" b="1" dirty="0"/>
              <a:t>Prepaid card</a:t>
            </a:r>
            <a:br>
              <a:rPr lang="en-US" dirty="0"/>
            </a:br>
            <a:r>
              <a:rPr lang="en-US" dirty="0"/>
              <a:t>This type of card is not linked to a bank! You add money to it, and then you can use what’s on the card. One example: a gift card.</a:t>
            </a:r>
          </a:p>
          <a:p>
            <a:pPr marL="0" indent="0">
              <a:spcBef>
                <a:spcPts val="1800"/>
              </a:spcBef>
              <a:buNone/>
            </a:pPr>
            <a:endParaRPr lang="en-US" dirty="0"/>
          </a:p>
          <a:p>
            <a:pPr marL="0" indent="0">
              <a:spcBef>
                <a:spcPts val="1800"/>
              </a:spcBef>
              <a:buNone/>
            </a:pPr>
            <a:endParaRPr lang="en-US" dirty="0"/>
          </a:p>
        </p:txBody>
      </p:sp>
      <p:sp>
        <p:nvSpPr>
          <p:cNvPr id="2" name="Title 1">
            <a:extLst>
              <a:ext uri="{FF2B5EF4-FFF2-40B4-BE49-F238E27FC236}">
                <a16:creationId xmlns:a16="http://schemas.microsoft.com/office/drawing/2014/main" id="{045A7FF5-5EF6-3284-97C7-8B6CC6C1685D}"/>
              </a:ext>
            </a:extLst>
          </p:cNvPr>
          <p:cNvSpPr>
            <a:spLocks noGrp="1"/>
          </p:cNvSpPr>
          <p:nvPr>
            <p:ph type="title"/>
          </p:nvPr>
        </p:nvSpPr>
        <p:spPr/>
        <p:txBody>
          <a:bodyPr/>
          <a:lstStyle/>
          <a:p>
            <a:r>
              <a:rPr lang="en-US" dirty="0"/>
              <a:t>What you should know </a:t>
            </a:r>
            <a:br>
              <a:rPr lang="en-US" dirty="0"/>
            </a:br>
            <a:r>
              <a:rPr lang="en-US" dirty="0"/>
              <a:t>about paying with cards</a:t>
            </a:r>
          </a:p>
        </p:txBody>
      </p:sp>
    </p:spTree>
    <p:extLst>
      <p:ext uri="{BB962C8B-B14F-4D97-AF65-F5344CB8AC3E}">
        <p14:creationId xmlns:p14="http://schemas.microsoft.com/office/powerpoint/2010/main" val="1535725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family at a checkout counter">
            <a:extLst>
              <a:ext uri="{FF2B5EF4-FFF2-40B4-BE49-F238E27FC236}">
                <a16:creationId xmlns:a16="http://schemas.microsoft.com/office/drawing/2014/main" id="{D823EB03-818D-0ABA-870D-CC146E11BCDB}"/>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a:xfrm>
            <a:off x="7071360" y="2398395"/>
            <a:ext cx="3475038" cy="3474085"/>
          </a:xfrm>
        </p:spPr>
      </p:pic>
      <p:sp>
        <p:nvSpPr>
          <p:cNvPr id="4" name="Content Placeholder 3">
            <a:extLst>
              <a:ext uri="{FF2B5EF4-FFF2-40B4-BE49-F238E27FC236}">
                <a16:creationId xmlns:a16="http://schemas.microsoft.com/office/drawing/2014/main" id="{AC75EFF4-7651-DEDC-B416-F46EE249DD03}"/>
              </a:ext>
            </a:extLst>
          </p:cNvPr>
          <p:cNvSpPr>
            <a:spLocks noGrp="1"/>
          </p:cNvSpPr>
          <p:nvPr>
            <p:ph idx="12"/>
          </p:nvPr>
        </p:nvSpPr>
        <p:spPr>
          <a:xfrm>
            <a:off x="952500" y="2165684"/>
            <a:ext cx="5618988" cy="4011278"/>
          </a:xfrm>
        </p:spPr>
        <p:txBody>
          <a:bodyPr/>
          <a:lstStyle/>
          <a:p>
            <a:pPr>
              <a:spcBef>
                <a:spcPts val="1800"/>
              </a:spcBef>
            </a:pPr>
            <a:r>
              <a:rPr lang="en-US" dirty="0"/>
              <a:t>You can add your debit card </a:t>
            </a:r>
            <a:br>
              <a:rPr lang="en-US" dirty="0"/>
            </a:br>
            <a:r>
              <a:rPr lang="en-US" dirty="0"/>
              <a:t>to a </a:t>
            </a:r>
            <a:r>
              <a:rPr lang="en-US" dirty="0">
                <a:highlight>
                  <a:srgbClr val="DFE96C"/>
                </a:highlight>
              </a:rPr>
              <a:t>digital wallet</a:t>
            </a:r>
            <a:r>
              <a:rPr lang="en-US" dirty="0"/>
              <a:t> on your phone. </a:t>
            </a:r>
          </a:p>
          <a:p>
            <a:pPr>
              <a:spcBef>
                <a:spcPts val="1800"/>
              </a:spcBef>
            </a:pPr>
            <a:r>
              <a:rPr lang="en-US" dirty="0"/>
              <a:t>You can download and </a:t>
            </a:r>
            <a:br>
              <a:rPr lang="en-US" dirty="0"/>
            </a:br>
            <a:r>
              <a:rPr lang="en-US" dirty="0"/>
              <a:t>use your </a:t>
            </a:r>
            <a:r>
              <a:rPr lang="en-US" dirty="0">
                <a:highlight>
                  <a:srgbClr val="DFE96C"/>
                </a:highlight>
              </a:rPr>
              <a:t>bank’s app</a:t>
            </a:r>
            <a:r>
              <a:rPr lang="en-US" dirty="0"/>
              <a:t>. </a:t>
            </a:r>
          </a:p>
          <a:p>
            <a:pPr>
              <a:spcBef>
                <a:spcPts val="1800"/>
              </a:spcBef>
            </a:pPr>
            <a:r>
              <a:rPr lang="en-US" dirty="0"/>
              <a:t>You can download a payment app </a:t>
            </a:r>
            <a:br>
              <a:rPr lang="en-US" dirty="0"/>
            </a:br>
            <a:r>
              <a:rPr lang="en-US" dirty="0"/>
              <a:t>like </a:t>
            </a:r>
            <a:r>
              <a:rPr lang="en-US" dirty="0">
                <a:highlight>
                  <a:srgbClr val="DFE96C"/>
                </a:highlight>
              </a:rPr>
              <a:t>Venmo</a:t>
            </a:r>
            <a:r>
              <a:rPr lang="en-US" dirty="0"/>
              <a:t> or </a:t>
            </a:r>
            <a:r>
              <a:rPr lang="en-US" dirty="0">
                <a:highlight>
                  <a:srgbClr val="DFE96C"/>
                </a:highlight>
              </a:rPr>
              <a:t>Cash App</a:t>
            </a:r>
            <a:r>
              <a:rPr lang="en-US" dirty="0"/>
              <a:t>, link it to </a:t>
            </a:r>
            <a:br>
              <a:rPr lang="en-US" dirty="0"/>
            </a:br>
            <a:r>
              <a:rPr lang="en-US" dirty="0"/>
              <a:t>your bank account, and make </a:t>
            </a:r>
            <a:br>
              <a:rPr lang="en-US" dirty="0"/>
            </a:br>
            <a:r>
              <a:rPr lang="en-US" dirty="0"/>
              <a:t>payments with it. </a:t>
            </a:r>
          </a:p>
        </p:txBody>
      </p:sp>
      <p:sp>
        <p:nvSpPr>
          <p:cNvPr id="2" name="Title 1">
            <a:extLst>
              <a:ext uri="{FF2B5EF4-FFF2-40B4-BE49-F238E27FC236}">
                <a16:creationId xmlns:a16="http://schemas.microsoft.com/office/drawing/2014/main" id="{D727A0E0-9F75-F58F-F796-869F6E285383}"/>
              </a:ext>
            </a:extLst>
          </p:cNvPr>
          <p:cNvSpPr>
            <a:spLocks noGrp="1"/>
          </p:cNvSpPr>
          <p:nvPr>
            <p:ph type="title"/>
          </p:nvPr>
        </p:nvSpPr>
        <p:spPr/>
        <p:txBody>
          <a:bodyPr/>
          <a:lstStyle/>
          <a:p>
            <a:r>
              <a:rPr lang="en-US" dirty="0"/>
              <a:t>Phones can help pay for things, too … kind of</a:t>
            </a:r>
          </a:p>
        </p:txBody>
      </p:sp>
    </p:spTree>
    <p:extLst>
      <p:ext uri="{BB962C8B-B14F-4D97-AF65-F5344CB8AC3E}">
        <p14:creationId xmlns:p14="http://schemas.microsoft.com/office/powerpoint/2010/main" val="550124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family looking at a computer&#10;">
            <a:extLst>
              <a:ext uri="{FF2B5EF4-FFF2-40B4-BE49-F238E27FC236}">
                <a16:creationId xmlns:a16="http://schemas.microsoft.com/office/drawing/2014/main" id="{CD6A83FF-DCC3-29FA-03DE-5E11D3B70433}"/>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4" name="Content Placeholder 3">
            <a:extLst>
              <a:ext uri="{FF2B5EF4-FFF2-40B4-BE49-F238E27FC236}">
                <a16:creationId xmlns:a16="http://schemas.microsoft.com/office/drawing/2014/main" id="{F8EA4A15-E628-E664-951A-A9031C6DE392}"/>
              </a:ext>
            </a:extLst>
          </p:cNvPr>
          <p:cNvSpPr>
            <a:spLocks noGrp="1"/>
          </p:cNvSpPr>
          <p:nvPr>
            <p:ph idx="12"/>
          </p:nvPr>
        </p:nvSpPr>
        <p:spPr>
          <a:xfrm>
            <a:off x="952500" y="2165684"/>
            <a:ext cx="5143500" cy="4011278"/>
          </a:xfrm>
        </p:spPr>
        <p:txBody>
          <a:bodyPr/>
          <a:lstStyle/>
          <a:p>
            <a:pPr marL="0" indent="0">
              <a:spcBef>
                <a:spcPts val="1800"/>
              </a:spcBef>
              <a:buNone/>
            </a:pPr>
            <a:r>
              <a:rPr lang="en-US" dirty="0"/>
              <a:t>Digital wallets, bank apps, and payment apps can all help you:</a:t>
            </a:r>
          </a:p>
          <a:p>
            <a:pPr>
              <a:spcBef>
                <a:spcPts val="1800"/>
              </a:spcBef>
            </a:pPr>
            <a:r>
              <a:rPr lang="en-US" dirty="0"/>
              <a:t>Send and receive money.</a:t>
            </a:r>
          </a:p>
          <a:p>
            <a:pPr>
              <a:spcBef>
                <a:spcPts val="1800"/>
              </a:spcBef>
            </a:pPr>
            <a:r>
              <a:rPr lang="en-US" dirty="0"/>
              <a:t>Pay bills.</a:t>
            </a:r>
          </a:p>
          <a:p>
            <a:pPr>
              <a:spcBef>
                <a:spcPts val="1800"/>
              </a:spcBef>
            </a:pPr>
            <a:r>
              <a:rPr lang="en-US" dirty="0"/>
              <a:t>Pay for items and services </a:t>
            </a:r>
            <a:br>
              <a:rPr lang="en-US" dirty="0"/>
            </a:br>
            <a:r>
              <a:rPr lang="en-US" dirty="0"/>
              <a:t>online or in person.</a:t>
            </a:r>
          </a:p>
          <a:p>
            <a:pPr>
              <a:spcBef>
                <a:spcPts val="1800"/>
              </a:spcBef>
            </a:pPr>
            <a:endParaRPr lang="en-US" dirty="0"/>
          </a:p>
          <a:p>
            <a:pPr>
              <a:spcBef>
                <a:spcPts val="1800"/>
              </a:spcBef>
            </a:pPr>
            <a:endParaRPr lang="en-US" dirty="0"/>
          </a:p>
        </p:txBody>
      </p:sp>
      <p:sp>
        <p:nvSpPr>
          <p:cNvPr id="2" name="Title 1">
            <a:extLst>
              <a:ext uri="{FF2B5EF4-FFF2-40B4-BE49-F238E27FC236}">
                <a16:creationId xmlns:a16="http://schemas.microsoft.com/office/drawing/2014/main" id="{AD930145-A121-5A4B-47A2-776C1AC7F1D2}"/>
              </a:ext>
            </a:extLst>
          </p:cNvPr>
          <p:cNvSpPr>
            <a:spLocks noGrp="1"/>
          </p:cNvSpPr>
          <p:nvPr>
            <p:ph type="title"/>
          </p:nvPr>
        </p:nvSpPr>
        <p:spPr/>
        <p:txBody>
          <a:bodyPr/>
          <a:lstStyle/>
          <a:p>
            <a:r>
              <a:rPr lang="en-US" dirty="0"/>
              <a:t>Phones can help pay for things, too … kind of</a:t>
            </a:r>
          </a:p>
        </p:txBody>
      </p:sp>
    </p:spTree>
    <p:extLst>
      <p:ext uri="{BB962C8B-B14F-4D97-AF65-F5344CB8AC3E}">
        <p14:creationId xmlns:p14="http://schemas.microsoft.com/office/powerpoint/2010/main" val="1222351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Illustration of a hand holding a phone with app onscreen">
            <a:extLst>
              <a:ext uri="{FF2B5EF4-FFF2-40B4-BE49-F238E27FC236}">
                <a16:creationId xmlns:a16="http://schemas.microsoft.com/office/drawing/2014/main" id="{7D021136-F1C1-8CA1-260E-F72B15F1FC97}"/>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a:fillRect/>
          </a:stretch>
        </p:blipFill>
        <p:spPr>
          <a:xfrm>
            <a:off x="11243022" y="2653153"/>
            <a:ext cx="948978" cy="1403580"/>
          </a:xfrm>
          <a:custGeom>
            <a:avLst/>
            <a:gdLst>
              <a:gd name="connsiteX0" fmla="*/ 500684 w 1694321"/>
              <a:gd name="connsiteY0" fmla="*/ 0 h 2505976"/>
              <a:gd name="connsiteX1" fmla="*/ 1694321 w 1694321"/>
              <a:gd name="connsiteY1" fmla="*/ 0 h 2505976"/>
              <a:gd name="connsiteX2" fmla="*/ 1694321 w 1694321"/>
              <a:gd name="connsiteY2" fmla="*/ 2352023 h 2505976"/>
              <a:gd name="connsiteX3" fmla="*/ 1576550 w 1694321"/>
              <a:gd name="connsiteY3" fmla="*/ 2415947 h 2505976"/>
              <a:gd name="connsiteX4" fmla="*/ 1130618 w 1694321"/>
              <a:gd name="connsiteY4" fmla="*/ 2505976 h 2505976"/>
              <a:gd name="connsiteX5" fmla="*/ 9629 w 1694321"/>
              <a:gd name="connsiteY5" fmla="*/ 1547926 h 2505976"/>
              <a:gd name="connsiteX6" fmla="*/ 0 w 1694321"/>
              <a:gd name="connsiteY6" fmla="*/ 1496785 h 2505976"/>
              <a:gd name="connsiteX7" fmla="*/ 0 w 1694321"/>
              <a:gd name="connsiteY7" fmla="*/ 1187802 h 2505976"/>
              <a:gd name="connsiteX8" fmla="*/ 5666 w 1694321"/>
              <a:gd name="connsiteY8" fmla="*/ 1146978 h 2505976"/>
              <a:gd name="connsiteX9" fmla="*/ 469295 w 1694321"/>
              <a:gd name="connsiteY9" fmla="*/ 39929 h 2505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4321" h="2505976">
                <a:moveTo>
                  <a:pt x="500684" y="0"/>
                </a:moveTo>
                <a:lnTo>
                  <a:pt x="1694321" y="0"/>
                </a:lnTo>
                <a:lnTo>
                  <a:pt x="1694321" y="2352023"/>
                </a:lnTo>
                <a:lnTo>
                  <a:pt x="1576550" y="2415947"/>
                </a:lnTo>
                <a:cubicBezTo>
                  <a:pt x="1439488" y="2473919"/>
                  <a:pt x="1288797" y="2505976"/>
                  <a:pt x="1130618" y="2505976"/>
                </a:cubicBezTo>
                <a:cubicBezTo>
                  <a:pt x="576993" y="2505976"/>
                  <a:pt x="118733" y="1997799"/>
                  <a:pt x="9629" y="1547926"/>
                </a:cubicBezTo>
                <a:lnTo>
                  <a:pt x="0" y="1496785"/>
                </a:lnTo>
                <a:lnTo>
                  <a:pt x="0" y="1187802"/>
                </a:lnTo>
                <a:lnTo>
                  <a:pt x="5666" y="1146978"/>
                </a:lnTo>
                <a:cubicBezTo>
                  <a:pt x="62282" y="824275"/>
                  <a:pt x="231419" y="370019"/>
                  <a:pt x="469295" y="39929"/>
                </a:cubicBezTo>
                <a:close/>
              </a:path>
            </a:pathLst>
          </a:custGeom>
        </p:spPr>
      </p:pic>
      <p:grpSp>
        <p:nvGrpSpPr>
          <p:cNvPr id="19" name="Group 18">
            <a:extLst>
              <a:ext uri="{FF2B5EF4-FFF2-40B4-BE49-F238E27FC236}">
                <a16:creationId xmlns:a16="http://schemas.microsoft.com/office/drawing/2014/main" id="{BCBFF3D8-0508-CB4F-FE48-42FE4ECA0F39}"/>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20" name="Oval 19">
              <a:extLst>
                <a:ext uri="{FF2B5EF4-FFF2-40B4-BE49-F238E27FC236}">
                  <a16:creationId xmlns:a16="http://schemas.microsoft.com/office/drawing/2014/main" id="{64A07826-7396-B2E3-890D-40BF92066B5B}"/>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1" name="Oval 20">
              <a:extLst>
                <a:ext uri="{FF2B5EF4-FFF2-40B4-BE49-F238E27FC236}">
                  <a16:creationId xmlns:a16="http://schemas.microsoft.com/office/drawing/2014/main" id="{B63DD6B3-1C22-0E44-3525-8806C6345ECA}"/>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2" name="Oval 21">
              <a:extLst>
                <a:ext uri="{FF2B5EF4-FFF2-40B4-BE49-F238E27FC236}">
                  <a16:creationId xmlns:a16="http://schemas.microsoft.com/office/drawing/2014/main" id="{8A1B7860-198F-C450-AD28-6956EC43FF86}"/>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4" name="Picture 23" descr="Illustration of a hand holding a phone with apps onscreen">
            <a:extLst>
              <a:ext uri="{FF2B5EF4-FFF2-40B4-BE49-F238E27FC236}">
                <a16:creationId xmlns:a16="http://schemas.microsoft.com/office/drawing/2014/main" id="{29BFD530-0490-2E09-CA5A-4548D01422C7}"/>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a:stretch>
            <a:fillRect/>
          </a:stretch>
        </p:blipFill>
        <p:spPr>
          <a:xfrm>
            <a:off x="8724955" y="2653153"/>
            <a:ext cx="1319025" cy="1403580"/>
          </a:xfrm>
          <a:custGeom>
            <a:avLst/>
            <a:gdLst>
              <a:gd name="connsiteX0" fmla="*/ 0 w 2342281"/>
              <a:gd name="connsiteY0" fmla="*/ 0 h 2492431"/>
              <a:gd name="connsiteX1" fmla="*/ 2276803 w 2342281"/>
              <a:gd name="connsiteY1" fmla="*/ 0 h 2492431"/>
              <a:gd name="connsiteX2" fmla="*/ 2303332 w 2342281"/>
              <a:gd name="connsiteY2" fmla="*/ 48206 h 2492431"/>
              <a:gd name="connsiteX3" fmla="*/ 2342281 w 2342281"/>
              <a:gd name="connsiteY3" fmla="*/ 169849 h 2492431"/>
              <a:gd name="connsiteX4" fmla="*/ 2342281 w 2342281"/>
              <a:gd name="connsiteY4" fmla="*/ 879570 h 2492431"/>
              <a:gd name="connsiteX5" fmla="*/ 2315729 w 2342281"/>
              <a:gd name="connsiteY5" fmla="*/ 1085046 h 2492431"/>
              <a:gd name="connsiteX6" fmla="*/ 2295389 w 2342281"/>
              <a:gd name="connsiteY6" fmla="*/ 1346799 h 2492431"/>
              <a:gd name="connsiteX7" fmla="*/ 1149757 w 2342281"/>
              <a:gd name="connsiteY7" fmla="*/ 2492431 h 2492431"/>
              <a:gd name="connsiteX8" fmla="*/ 4125 w 2342281"/>
              <a:gd name="connsiteY8" fmla="*/ 1346799 h 2492431"/>
              <a:gd name="connsiteX9" fmla="*/ 0 w 2342281"/>
              <a:gd name="connsiteY9" fmla="*/ 1309616 h 249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42281" h="2492431">
                <a:moveTo>
                  <a:pt x="0" y="0"/>
                </a:moveTo>
                <a:lnTo>
                  <a:pt x="2276803" y="0"/>
                </a:lnTo>
                <a:lnTo>
                  <a:pt x="2303332" y="48206"/>
                </a:lnTo>
                <a:lnTo>
                  <a:pt x="2342281" y="169849"/>
                </a:lnTo>
                <a:lnTo>
                  <a:pt x="2342281" y="879570"/>
                </a:lnTo>
                <a:lnTo>
                  <a:pt x="2315729" y="1085046"/>
                </a:lnTo>
                <a:cubicBezTo>
                  <a:pt x="2304069" y="1179213"/>
                  <a:pt x="2295389" y="1267710"/>
                  <a:pt x="2295389" y="1346799"/>
                </a:cubicBezTo>
                <a:cubicBezTo>
                  <a:pt x="2295389" y="1979514"/>
                  <a:pt x="1782472" y="2492431"/>
                  <a:pt x="1149757" y="2492431"/>
                </a:cubicBezTo>
                <a:cubicBezTo>
                  <a:pt x="517042" y="2492431"/>
                  <a:pt x="21771" y="1836158"/>
                  <a:pt x="4125" y="1346799"/>
                </a:cubicBezTo>
                <a:lnTo>
                  <a:pt x="0" y="1309616"/>
                </a:lnTo>
                <a:close/>
              </a:path>
            </a:pathLst>
          </a:custGeom>
        </p:spPr>
      </p:pic>
      <p:grpSp>
        <p:nvGrpSpPr>
          <p:cNvPr id="15" name="Group 14">
            <a:extLst>
              <a:ext uri="{FF2B5EF4-FFF2-40B4-BE49-F238E27FC236}">
                <a16:creationId xmlns:a16="http://schemas.microsoft.com/office/drawing/2014/main" id="{3C086DB5-77DF-0EB4-B08B-C65BF5D6644B}"/>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6" name="Oval 15">
              <a:extLst>
                <a:ext uri="{FF2B5EF4-FFF2-40B4-BE49-F238E27FC236}">
                  <a16:creationId xmlns:a16="http://schemas.microsoft.com/office/drawing/2014/main" id="{0CF8E174-2928-4953-91B4-3015C727531B}"/>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7" name="Oval 16">
              <a:extLst>
                <a:ext uri="{FF2B5EF4-FFF2-40B4-BE49-F238E27FC236}">
                  <a16:creationId xmlns:a16="http://schemas.microsoft.com/office/drawing/2014/main" id="{787086A2-BFA6-6589-AC32-DDB4BEA1AB79}"/>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8469E673-A5BB-AB51-6128-AE0FEB51CA0E}"/>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4C9091A1-CDE0-7ACF-7CD9-4B2D0CF3B5C4}"/>
              </a:ext>
            </a:extLst>
          </p:cNvPr>
          <p:cNvSpPr>
            <a:spLocks noGrp="1"/>
          </p:cNvSpPr>
          <p:nvPr>
            <p:ph idx="1"/>
          </p:nvPr>
        </p:nvSpPr>
        <p:spPr/>
        <p:txBody>
          <a:bodyPr/>
          <a:lstStyle/>
          <a:p>
            <a:r>
              <a:rPr lang="en-US" dirty="0"/>
              <a:t>Emma, Claire, and Taylor want to buy ice cream </a:t>
            </a:r>
            <a:br>
              <a:rPr lang="en-US" dirty="0"/>
            </a:br>
            <a:r>
              <a:rPr lang="en-US" dirty="0"/>
              <a:t>but don’t have </a:t>
            </a:r>
            <a:r>
              <a:rPr lang="en-US" dirty="0">
                <a:highlight>
                  <a:srgbClr val="DFE96C"/>
                </a:highlight>
              </a:rPr>
              <a:t>cash</a:t>
            </a:r>
            <a:r>
              <a:rPr lang="en-US" dirty="0"/>
              <a:t> or </a:t>
            </a:r>
            <a:r>
              <a:rPr lang="en-US" dirty="0">
                <a:highlight>
                  <a:srgbClr val="DFE96C"/>
                </a:highlight>
              </a:rPr>
              <a:t>debit cards</a:t>
            </a:r>
            <a:r>
              <a:rPr lang="en-US" dirty="0"/>
              <a:t>. </a:t>
            </a:r>
          </a:p>
        </p:txBody>
      </p:sp>
      <p:pic>
        <p:nvPicPr>
          <p:cNvPr id="23" name="Picture 22" descr="Illustration of a hand holding an ice cream cone">
            <a:extLst>
              <a:ext uri="{FF2B5EF4-FFF2-40B4-BE49-F238E27FC236}">
                <a16:creationId xmlns:a16="http://schemas.microsoft.com/office/drawing/2014/main" id="{BDF6DDB8-CC37-61D3-964A-4498BEF4FF03}"/>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5171906" y="1608836"/>
            <a:ext cx="1473080" cy="2797827"/>
          </a:xfrm>
          <a:custGeom>
            <a:avLst/>
            <a:gdLst>
              <a:gd name="connsiteX0" fmla="*/ 441777 w 1473080"/>
              <a:gd name="connsiteY0" fmla="*/ 0 h 2797827"/>
              <a:gd name="connsiteX1" fmla="*/ 1324556 w 1473080"/>
              <a:gd name="connsiteY1" fmla="*/ 0 h 2797827"/>
              <a:gd name="connsiteX2" fmla="*/ 1420040 w 1473080"/>
              <a:gd name="connsiteY2" fmla="*/ 96683 h 2797827"/>
              <a:gd name="connsiteX3" fmla="*/ 1473080 w 1473080"/>
              <a:gd name="connsiteY3" fmla="*/ 162106 h 2797827"/>
              <a:gd name="connsiteX4" fmla="*/ 1473080 w 1473080"/>
              <a:gd name="connsiteY4" fmla="*/ 2629300 h 2797827"/>
              <a:gd name="connsiteX5" fmla="*/ 1328460 w 1473080"/>
              <a:gd name="connsiteY5" fmla="*/ 2707798 h 2797827"/>
              <a:gd name="connsiteX6" fmla="*/ 882528 w 1473080"/>
              <a:gd name="connsiteY6" fmla="*/ 2797827 h 2797827"/>
              <a:gd name="connsiteX7" fmla="*/ 73141 w 1473080"/>
              <a:gd name="connsiteY7" fmla="*/ 2412820 h 2797827"/>
              <a:gd name="connsiteX8" fmla="*/ 0 w 1473080"/>
              <a:gd name="connsiteY8" fmla="*/ 2327002 h 2797827"/>
              <a:gd name="connsiteX9" fmla="*/ 0 w 1473080"/>
              <a:gd name="connsiteY9" fmla="*/ 673671 h 2797827"/>
              <a:gd name="connsiteX10" fmla="*/ 66172 w 1473080"/>
              <a:gd name="connsiteY10" fmla="*/ 534731 h 2797827"/>
              <a:gd name="connsiteX11" fmla="*/ 426927 w 1473080"/>
              <a:gd name="connsiteY11" fmla="*/ 12974 h 2797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3080" h="2797827">
                <a:moveTo>
                  <a:pt x="441777" y="0"/>
                </a:moveTo>
                <a:lnTo>
                  <a:pt x="1324556" y="0"/>
                </a:lnTo>
                <a:lnTo>
                  <a:pt x="1420040" y="96683"/>
                </a:lnTo>
                <a:lnTo>
                  <a:pt x="1473080" y="162106"/>
                </a:lnTo>
                <a:lnTo>
                  <a:pt x="1473080" y="2629300"/>
                </a:lnTo>
                <a:lnTo>
                  <a:pt x="1328460" y="2707798"/>
                </a:lnTo>
                <a:cubicBezTo>
                  <a:pt x="1191398" y="2765770"/>
                  <a:pt x="1040707" y="2797827"/>
                  <a:pt x="882528" y="2797827"/>
                </a:cubicBezTo>
                <a:cubicBezTo>
                  <a:pt x="566171" y="2797827"/>
                  <a:pt x="280228" y="2636625"/>
                  <a:pt x="73141" y="2412820"/>
                </a:cubicBezTo>
                <a:lnTo>
                  <a:pt x="0" y="2327002"/>
                </a:lnTo>
                <a:lnTo>
                  <a:pt x="0" y="673671"/>
                </a:lnTo>
                <a:lnTo>
                  <a:pt x="66172" y="534731"/>
                </a:lnTo>
                <a:cubicBezTo>
                  <a:pt x="168553" y="333619"/>
                  <a:pt x="290765" y="148157"/>
                  <a:pt x="426927" y="12974"/>
                </a:cubicBezTo>
                <a:close/>
              </a:path>
            </a:pathLst>
          </a:custGeom>
        </p:spPr>
      </p:pic>
      <p:sp>
        <p:nvSpPr>
          <p:cNvPr id="2" name="Title 1">
            <a:extLst>
              <a:ext uri="{FF2B5EF4-FFF2-40B4-BE49-F238E27FC236}">
                <a16:creationId xmlns:a16="http://schemas.microsoft.com/office/drawing/2014/main" id="{D474EBA1-D53D-0F38-84F4-98C05F52321D}"/>
              </a:ext>
            </a:extLst>
          </p:cNvPr>
          <p:cNvSpPr>
            <a:spLocks noGrp="1"/>
          </p:cNvSpPr>
          <p:nvPr>
            <p:ph type="title"/>
          </p:nvPr>
        </p:nvSpPr>
        <p:spPr/>
        <p:txBody>
          <a:bodyPr/>
          <a:lstStyle/>
          <a:p>
            <a:r>
              <a:rPr lang="en-US" dirty="0"/>
              <a:t>Hands on example:</a:t>
            </a:r>
            <a:br>
              <a:rPr lang="en-US" dirty="0"/>
            </a:br>
            <a:r>
              <a:rPr lang="en-US" dirty="0"/>
              <a:t>Paying with apps</a:t>
            </a:r>
          </a:p>
        </p:txBody>
      </p:sp>
    </p:spTree>
    <p:extLst>
      <p:ext uri="{BB962C8B-B14F-4D97-AF65-F5344CB8AC3E}">
        <p14:creationId xmlns:p14="http://schemas.microsoft.com/office/powerpoint/2010/main" val="3627274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B6C63-6E7A-C9FE-FB5F-161BAD3736E0}"/>
            </a:ext>
          </a:extLst>
        </p:cNvPr>
        <p:cNvGrpSpPr/>
        <p:nvPr/>
      </p:nvGrpSpPr>
      <p:grpSpPr>
        <a:xfrm>
          <a:off x="0" y="0"/>
          <a:ext cx="0" cy="0"/>
          <a:chOff x="0" y="0"/>
          <a:chExt cx="0" cy="0"/>
        </a:xfrm>
      </p:grpSpPr>
      <p:pic>
        <p:nvPicPr>
          <p:cNvPr id="25" name="Picture 24" descr="Illustration of 2 hands holding phones with apps onscreen">
            <a:extLst>
              <a:ext uri="{FF2B5EF4-FFF2-40B4-BE49-F238E27FC236}">
                <a16:creationId xmlns:a16="http://schemas.microsoft.com/office/drawing/2014/main" id="{D879BE7B-5D95-083C-6236-00A88661E2EE}"/>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p:blipFill>
        <p:spPr>
          <a:xfrm>
            <a:off x="11258603" y="2466104"/>
            <a:ext cx="1328380" cy="1545623"/>
          </a:xfrm>
          <a:custGeom>
            <a:avLst/>
            <a:gdLst>
              <a:gd name="connsiteX0" fmla="*/ 230977 w 2529808"/>
              <a:gd name="connsiteY0" fmla="*/ 0 h 2943532"/>
              <a:gd name="connsiteX1" fmla="*/ 2376270 w 2529808"/>
              <a:gd name="connsiteY1" fmla="*/ 0 h 2943532"/>
              <a:gd name="connsiteX2" fmla="*/ 2388953 w 2529808"/>
              <a:gd name="connsiteY2" fmla="*/ 18618 h 2943532"/>
              <a:gd name="connsiteX3" fmla="*/ 2402234 w 2529808"/>
              <a:gd name="connsiteY3" fmla="*/ 1797900 h 2943532"/>
              <a:gd name="connsiteX4" fmla="*/ 1256602 w 2529808"/>
              <a:gd name="connsiteY4" fmla="*/ 2943532 h 2943532"/>
              <a:gd name="connsiteX5" fmla="*/ 110970 w 2529808"/>
              <a:gd name="connsiteY5" fmla="*/ 1797900 h 2943532"/>
              <a:gd name="connsiteX6" fmla="*/ 203472 w 2529808"/>
              <a:gd name="connsiteY6" fmla="*/ 32555 h 294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808" h="2943532">
                <a:moveTo>
                  <a:pt x="230977" y="0"/>
                </a:moveTo>
                <a:lnTo>
                  <a:pt x="2376270" y="0"/>
                </a:lnTo>
                <a:lnTo>
                  <a:pt x="2388953" y="18618"/>
                </a:lnTo>
                <a:cubicBezTo>
                  <a:pt x="2697936" y="532099"/>
                  <a:pt x="2402234" y="1382681"/>
                  <a:pt x="2402234" y="1797900"/>
                </a:cubicBezTo>
                <a:cubicBezTo>
                  <a:pt x="2402234" y="2430615"/>
                  <a:pt x="1889317" y="2943532"/>
                  <a:pt x="1256602" y="2943532"/>
                </a:cubicBezTo>
                <a:cubicBezTo>
                  <a:pt x="623887" y="2943532"/>
                  <a:pt x="107692" y="2355119"/>
                  <a:pt x="110970" y="1797900"/>
                </a:cubicBezTo>
                <a:cubicBezTo>
                  <a:pt x="113224" y="1414812"/>
                  <a:pt x="-193567" y="556900"/>
                  <a:pt x="203472" y="32555"/>
                </a:cubicBezTo>
                <a:close/>
              </a:path>
            </a:pathLst>
          </a:custGeom>
        </p:spPr>
      </p:pic>
      <p:grpSp>
        <p:nvGrpSpPr>
          <p:cNvPr id="17" name="Group 16">
            <a:extLst>
              <a:ext uri="{FF2B5EF4-FFF2-40B4-BE49-F238E27FC236}">
                <a16:creationId xmlns:a16="http://schemas.microsoft.com/office/drawing/2014/main" id="{84317AF2-A4B7-9019-C5C4-626CCB6E0C96}"/>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8" name="Oval 17">
              <a:extLst>
                <a:ext uri="{FF2B5EF4-FFF2-40B4-BE49-F238E27FC236}">
                  <a16:creationId xmlns:a16="http://schemas.microsoft.com/office/drawing/2014/main" id="{8CC7C58A-7467-59ED-B9DD-658FF101115F}"/>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96E9DC91-9379-B807-4E6E-9BAECABD0A9E}"/>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0" name="Oval 19">
              <a:extLst>
                <a:ext uri="{FF2B5EF4-FFF2-40B4-BE49-F238E27FC236}">
                  <a16:creationId xmlns:a16="http://schemas.microsoft.com/office/drawing/2014/main" id="{37EA5286-F841-D1F3-D15F-F56DD9ABBF86}"/>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4" name="Picture 23" descr="Illustration of a hand holding a phone with app onscreen">
            <a:extLst>
              <a:ext uri="{FF2B5EF4-FFF2-40B4-BE49-F238E27FC236}">
                <a16:creationId xmlns:a16="http://schemas.microsoft.com/office/drawing/2014/main" id="{005F248C-94DA-BF9E-AC10-F64DC8574ED9}"/>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a:stretch>
            <a:fillRect/>
          </a:stretch>
        </p:blipFill>
        <p:spPr>
          <a:xfrm>
            <a:off x="8861196" y="2653153"/>
            <a:ext cx="948978" cy="1403580"/>
          </a:xfrm>
          <a:custGeom>
            <a:avLst/>
            <a:gdLst>
              <a:gd name="connsiteX0" fmla="*/ 500684 w 1694321"/>
              <a:gd name="connsiteY0" fmla="*/ 0 h 2505976"/>
              <a:gd name="connsiteX1" fmla="*/ 1694321 w 1694321"/>
              <a:gd name="connsiteY1" fmla="*/ 0 h 2505976"/>
              <a:gd name="connsiteX2" fmla="*/ 1694321 w 1694321"/>
              <a:gd name="connsiteY2" fmla="*/ 2352023 h 2505976"/>
              <a:gd name="connsiteX3" fmla="*/ 1576550 w 1694321"/>
              <a:gd name="connsiteY3" fmla="*/ 2415947 h 2505976"/>
              <a:gd name="connsiteX4" fmla="*/ 1130618 w 1694321"/>
              <a:gd name="connsiteY4" fmla="*/ 2505976 h 2505976"/>
              <a:gd name="connsiteX5" fmla="*/ 9629 w 1694321"/>
              <a:gd name="connsiteY5" fmla="*/ 1547926 h 2505976"/>
              <a:gd name="connsiteX6" fmla="*/ 0 w 1694321"/>
              <a:gd name="connsiteY6" fmla="*/ 1496785 h 2505976"/>
              <a:gd name="connsiteX7" fmla="*/ 0 w 1694321"/>
              <a:gd name="connsiteY7" fmla="*/ 1187802 h 2505976"/>
              <a:gd name="connsiteX8" fmla="*/ 5666 w 1694321"/>
              <a:gd name="connsiteY8" fmla="*/ 1146978 h 2505976"/>
              <a:gd name="connsiteX9" fmla="*/ 469295 w 1694321"/>
              <a:gd name="connsiteY9" fmla="*/ 39929 h 2505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4321" h="2505976">
                <a:moveTo>
                  <a:pt x="500684" y="0"/>
                </a:moveTo>
                <a:lnTo>
                  <a:pt x="1694321" y="0"/>
                </a:lnTo>
                <a:lnTo>
                  <a:pt x="1694321" y="2352023"/>
                </a:lnTo>
                <a:lnTo>
                  <a:pt x="1576550" y="2415947"/>
                </a:lnTo>
                <a:cubicBezTo>
                  <a:pt x="1439488" y="2473919"/>
                  <a:pt x="1288797" y="2505976"/>
                  <a:pt x="1130618" y="2505976"/>
                </a:cubicBezTo>
                <a:cubicBezTo>
                  <a:pt x="576993" y="2505976"/>
                  <a:pt x="118733" y="1997799"/>
                  <a:pt x="9629" y="1547926"/>
                </a:cubicBezTo>
                <a:lnTo>
                  <a:pt x="0" y="1496785"/>
                </a:lnTo>
                <a:lnTo>
                  <a:pt x="0" y="1187802"/>
                </a:lnTo>
                <a:lnTo>
                  <a:pt x="5666" y="1146978"/>
                </a:lnTo>
                <a:cubicBezTo>
                  <a:pt x="62282" y="824275"/>
                  <a:pt x="231419" y="370019"/>
                  <a:pt x="469295" y="39929"/>
                </a:cubicBezTo>
                <a:close/>
              </a:path>
            </a:pathLst>
          </a:custGeom>
        </p:spPr>
      </p:pic>
      <p:grpSp>
        <p:nvGrpSpPr>
          <p:cNvPr id="13" name="Group 12">
            <a:extLst>
              <a:ext uri="{FF2B5EF4-FFF2-40B4-BE49-F238E27FC236}">
                <a16:creationId xmlns:a16="http://schemas.microsoft.com/office/drawing/2014/main" id="{0BE94471-6DF0-CAA8-0534-44940B6E351E}"/>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4" name="Oval 13">
              <a:extLst>
                <a:ext uri="{FF2B5EF4-FFF2-40B4-BE49-F238E27FC236}">
                  <a16:creationId xmlns:a16="http://schemas.microsoft.com/office/drawing/2014/main" id="{F95C65DC-A4F8-7153-FBC6-3E1270FCFD45}"/>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A8DD6C76-7AB3-73E1-86A3-8F52A12DEBD7}"/>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6" name="Oval 15">
              <a:extLst>
                <a:ext uri="{FF2B5EF4-FFF2-40B4-BE49-F238E27FC236}">
                  <a16:creationId xmlns:a16="http://schemas.microsoft.com/office/drawing/2014/main" id="{08BC4BC3-DF9D-EDAE-E1A8-8A1B24303860}"/>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BDBABEC2-BD5C-338D-C594-533F83A33E23}"/>
              </a:ext>
            </a:extLst>
          </p:cNvPr>
          <p:cNvSpPr>
            <a:spLocks noGrp="1"/>
          </p:cNvSpPr>
          <p:nvPr>
            <p:ph idx="1"/>
          </p:nvPr>
        </p:nvSpPr>
        <p:spPr/>
        <p:txBody>
          <a:bodyPr/>
          <a:lstStyle/>
          <a:p>
            <a:r>
              <a:rPr lang="en-US" dirty="0"/>
              <a:t>But they each have a smartphone </a:t>
            </a:r>
            <a:br>
              <a:rPr lang="en-US" dirty="0"/>
            </a:br>
            <a:r>
              <a:rPr lang="en-US" dirty="0"/>
              <a:t>with different payment apps.</a:t>
            </a:r>
          </a:p>
        </p:txBody>
      </p:sp>
      <p:pic>
        <p:nvPicPr>
          <p:cNvPr id="22" name="Picture 21" descr="Illustration of a hand holding a phone with apps onscreen">
            <a:extLst>
              <a:ext uri="{FF2B5EF4-FFF2-40B4-BE49-F238E27FC236}">
                <a16:creationId xmlns:a16="http://schemas.microsoft.com/office/drawing/2014/main" id="{BE8384A5-FD7A-C806-A373-0BD30E501497}"/>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4893979" y="1914232"/>
            <a:ext cx="2342281" cy="2492431"/>
          </a:xfrm>
          <a:custGeom>
            <a:avLst/>
            <a:gdLst>
              <a:gd name="connsiteX0" fmla="*/ 0 w 2342281"/>
              <a:gd name="connsiteY0" fmla="*/ 0 h 2492431"/>
              <a:gd name="connsiteX1" fmla="*/ 2276803 w 2342281"/>
              <a:gd name="connsiteY1" fmla="*/ 0 h 2492431"/>
              <a:gd name="connsiteX2" fmla="*/ 2303332 w 2342281"/>
              <a:gd name="connsiteY2" fmla="*/ 48206 h 2492431"/>
              <a:gd name="connsiteX3" fmla="*/ 2342281 w 2342281"/>
              <a:gd name="connsiteY3" fmla="*/ 169849 h 2492431"/>
              <a:gd name="connsiteX4" fmla="*/ 2342281 w 2342281"/>
              <a:gd name="connsiteY4" fmla="*/ 879570 h 2492431"/>
              <a:gd name="connsiteX5" fmla="*/ 2315729 w 2342281"/>
              <a:gd name="connsiteY5" fmla="*/ 1085046 h 2492431"/>
              <a:gd name="connsiteX6" fmla="*/ 2295389 w 2342281"/>
              <a:gd name="connsiteY6" fmla="*/ 1346799 h 2492431"/>
              <a:gd name="connsiteX7" fmla="*/ 1149757 w 2342281"/>
              <a:gd name="connsiteY7" fmla="*/ 2492431 h 2492431"/>
              <a:gd name="connsiteX8" fmla="*/ 4125 w 2342281"/>
              <a:gd name="connsiteY8" fmla="*/ 1346799 h 2492431"/>
              <a:gd name="connsiteX9" fmla="*/ 0 w 2342281"/>
              <a:gd name="connsiteY9" fmla="*/ 1309616 h 249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42281" h="2492431">
                <a:moveTo>
                  <a:pt x="0" y="0"/>
                </a:moveTo>
                <a:lnTo>
                  <a:pt x="2276803" y="0"/>
                </a:lnTo>
                <a:lnTo>
                  <a:pt x="2303332" y="48206"/>
                </a:lnTo>
                <a:lnTo>
                  <a:pt x="2342281" y="169849"/>
                </a:lnTo>
                <a:lnTo>
                  <a:pt x="2342281" y="879570"/>
                </a:lnTo>
                <a:lnTo>
                  <a:pt x="2315729" y="1085046"/>
                </a:lnTo>
                <a:cubicBezTo>
                  <a:pt x="2304069" y="1179213"/>
                  <a:pt x="2295389" y="1267710"/>
                  <a:pt x="2295389" y="1346799"/>
                </a:cubicBezTo>
                <a:cubicBezTo>
                  <a:pt x="2295389" y="1979514"/>
                  <a:pt x="1782472" y="2492431"/>
                  <a:pt x="1149757" y="2492431"/>
                </a:cubicBezTo>
                <a:cubicBezTo>
                  <a:pt x="517042" y="2492431"/>
                  <a:pt x="21771" y="1836158"/>
                  <a:pt x="4125" y="1346799"/>
                </a:cubicBezTo>
                <a:lnTo>
                  <a:pt x="0" y="1309616"/>
                </a:lnTo>
                <a:close/>
              </a:path>
            </a:pathLst>
          </a:custGeom>
        </p:spPr>
      </p:pic>
      <p:grpSp>
        <p:nvGrpSpPr>
          <p:cNvPr id="9" name="Group 8">
            <a:extLst>
              <a:ext uri="{FF2B5EF4-FFF2-40B4-BE49-F238E27FC236}">
                <a16:creationId xmlns:a16="http://schemas.microsoft.com/office/drawing/2014/main" id="{B8207063-63D0-F662-3982-E49979AAD5E1}"/>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10" name="Oval 9">
              <a:extLst>
                <a:ext uri="{FF2B5EF4-FFF2-40B4-BE49-F238E27FC236}">
                  <a16:creationId xmlns:a16="http://schemas.microsoft.com/office/drawing/2014/main" id="{11D64896-38F1-A9AE-513D-B7B93A382A0C}"/>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B6FB1A58-02FD-3A1C-685E-FF22120E2852}"/>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2" name="Oval 11">
              <a:extLst>
                <a:ext uri="{FF2B5EF4-FFF2-40B4-BE49-F238E27FC236}">
                  <a16:creationId xmlns:a16="http://schemas.microsoft.com/office/drawing/2014/main" id="{E422019D-5925-22C0-FD92-BF02D0C5044D}"/>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1" name="Picture 20" descr="Illustration of a hand holding an ice cream cone">
            <a:extLst>
              <a:ext uri="{FF2B5EF4-FFF2-40B4-BE49-F238E27FC236}">
                <a16:creationId xmlns:a16="http://schemas.microsoft.com/office/drawing/2014/main" id="{C86265E3-3CE5-5146-6A87-616A573A1795}"/>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rcRect/>
          <a:stretch>
            <a:fillRect/>
          </a:stretch>
        </p:blipFill>
        <p:spPr>
          <a:xfrm>
            <a:off x="2312570" y="2528728"/>
            <a:ext cx="835584" cy="1587029"/>
          </a:xfrm>
          <a:custGeom>
            <a:avLst/>
            <a:gdLst>
              <a:gd name="connsiteX0" fmla="*/ 441777 w 1473080"/>
              <a:gd name="connsiteY0" fmla="*/ 0 h 2797827"/>
              <a:gd name="connsiteX1" fmla="*/ 1324556 w 1473080"/>
              <a:gd name="connsiteY1" fmla="*/ 0 h 2797827"/>
              <a:gd name="connsiteX2" fmla="*/ 1420040 w 1473080"/>
              <a:gd name="connsiteY2" fmla="*/ 96683 h 2797827"/>
              <a:gd name="connsiteX3" fmla="*/ 1473080 w 1473080"/>
              <a:gd name="connsiteY3" fmla="*/ 162106 h 2797827"/>
              <a:gd name="connsiteX4" fmla="*/ 1473080 w 1473080"/>
              <a:gd name="connsiteY4" fmla="*/ 2629300 h 2797827"/>
              <a:gd name="connsiteX5" fmla="*/ 1328460 w 1473080"/>
              <a:gd name="connsiteY5" fmla="*/ 2707798 h 2797827"/>
              <a:gd name="connsiteX6" fmla="*/ 882528 w 1473080"/>
              <a:gd name="connsiteY6" fmla="*/ 2797827 h 2797827"/>
              <a:gd name="connsiteX7" fmla="*/ 73141 w 1473080"/>
              <a:gd name="connsiteY7" fmla="*/ 2412820 h 2797827"/>
              <a:gd name="connsiteX8" fmla="*/ 0 w 1473080"/>
              <a:gd name="connsiteY8" fmla="*/ 2327002 h 2797827"/>
              <a:gd name="connsiteX9" fmla="*/ 0 w 1473080"/>
              <a:gd name="connsiteY9" fmla="*/ 673671 h 2797827"/>
              <a:gd name="connsiteX10" fmla="*/ 66172 w 1473080"/>
              <a:gd name="connsiteY10" fmla="*/ 534731 h 2797827"/>
              <a:gd name="connsiteX11" fmla="*/ 426927 w 1473080"/>
              <a:gd name="connsiteY11" fmla="*/ 12974 h 2797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3080" h="2797827">
                <a:moveTo>
                  <a:pt x="441777" y="0"/>
                </a:moveTo>
                <a:lnTo>
                  <a:pt x="1324556" y="0"/>
                </a:lnTo>
                <a:lnTo>
                  <a:pt x="1420040" y="96683"/>
                </a:lnTo>
                <a:lnTo>
                  <a:pt x="1473080" y="162106"/>
                </a:lnTo>
                <a:lnTo>
                  <a:pt x="1473080" y="2629300"/>
                </a:lnTo>
                <a:lnTo>
                  <a:pt x="1328460" y="2707798"/>
                </a:lnTo>
                <a:cubicBezTo>
                  <a:pt x="1191398" y="2765770"/>
                  <a:pt x="1040707" y="2797827"/>
                  <a:pt x="882528" y="2797827"/>
                </a:cubicBezTo>
                <a:cubicBezTo>
                  <a:pt x="566171" y="2797827"/>
                  <a:pt x="280228" y="2636625"/>
                  <a:pt x="73141" y="2412820"/>
                </a:cubicBezTo>
                <a:lnTo>
                  <a:pt x="0" y="2327002"/>
                </a:lnTo>
                <a:lnTo>
                  <a:pt x="0" y="673671"/>
                </a:lnTo>
                <a:lnTo>
                  <a:pt x="66172" y="534731"/>
                </a:lnTo>
                <a:cubicBezTo>
                  <a:pt x="168553" y="333619"/>
                  <a:pt x="290765" y="148157"/>
                  <a:pt x="426927" y="12974"/>
                </a:cubicBezTo>
                <a:close/>
              </a:path>
            </a:pathLst>
          </a:custGeom>
        </p:spPr>
      </p:pic>
      <p:sp>
        <p:nvSpPr>
          <p:cNvPr id="2" name="Title 1">
            <a:extLst>
              <a:ext uri="{FF2B5EF4-FFF2-40B4-BE49-F238E27FC236}">
                <a16:creationId xmlns:a16="http://schemas.microsoft.com/office/drawing/2014/main" id="{FD937147-A2D9-9F08-4BE7-658200EDA54C}"/>
              </a:ext>
            </a:extLst>
          </p:cNvPr>
          <p:cNvSpPr>
            <a:spLocks noGrp="1"/>
          </p:cNvSpPr>
          <p:nvPr>
            <p:ph type="title"/>
          </p:nvPr>
        </p:nvSpPr>
        <p:spPr/>
        <p:txBody>
          <a:bodyPr/>
          <a:lstStyle/>
          <a:p>
            <a:r>
              <a:rPr lang="en-US" dirty="0"/>
              <a:t>Hands on example:</a:t>
            </a:r>
            <a:br>
              <a:rPr lang="en-US" dirty="0"/>
            </a:br>
            <a:r>
              <a:rPr lang="en-US" dirty="0"/>
              <a:t>Paying with apps</a:t>
            </a:r>
          </a:p>
        </p:txBody>
      </p:sp>
    </p:spTree>
    <p:extLst>
      <p:ext uri="{BB962C8B-B14F-4D97-AF65-F5344CB8AC3E}">
        <p14:creationId xmlns:p14="http://schemas.microsoft.com/office/powerpoint/2010/main" val="3145851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854531-C708-F13C-52B4-2C5A1D362DFD}"/>
              </a:ext>
            </a:extLst>
          </p:cNvPr>
          <p:cNvSpPr>
            <a:spLocks noGrp="1"/>
          </p:cNvSpPr>
          <p:nvPr>
            <p:ph idx="1"/>
          </p:nvPr>
        </p:nvSpPr>
        <p:spPr/>
        <p:txBody>
          <a:bodyPr/>
          <a:lstStyle/>
          <a:p>
            <a:pPr>
              <a:spcBef>
                <a:spcPts val="1800"/>
              </a:spcBef>
            </a:pPr>
            <a:r>
              <a:rPr lang="en-US" dirty="0"/>
              <a:t>What a bank is</a:t>
            </a:r>
          </a:p>
          <a:p>
            <a:pPr>
              <a:spcBef>
                <a:spcPts val="1800"/>
              </a:spcBef>
            </a:pPr>
            <a:r>
              <a:rPr lang="en-US" dirty="0"/>
              <a:t>Basic banking terms</a:t>
            </a:r>
          </a:p>
          <a:p>
            <a:pPr>
              <a:spcBef>
                <a:spcPts val="1800"/>
              </a:spcBef>
            </a:pPr>
            <a:r>
              <a:rPr lang="en-US" dirty="0"/>
              <a:t>Why you need a bank</a:t>
            </a:r>
          </a:p>
          <a:p>
            <a:pPr>
              <a:spcBef>
                <a:spcPts val="1800"/>
              </a:spcBef>
            </a:pPr>
            <a:r>
              <a:rPr lang="en-US" dirty="0"/>
              <a:t>What it means to pay by card or phone</a:t>
            </a:r>
          </a:p>
          <a:p>
            <a:pPr>
              <a:spcBef>
                <a:spcPts val="1800"/>
              </a:spcBef>
            </a:pPr>
            <a:r>
              <a:rPr lang="en-US" dirty="0"/>
              <a:t>What banking questions to ask your parents or guardians</a:t>
            </a:r>
          </a:p>
          <a:p>
            <a:pPr>
              <a:spcBef>
                <a:spcPts val="1800"/>
              </a:spcBef>
            </a:pPr>
            <a:r>
              <a:rPr lang="en-US" dirty="0"/>
              <a:t>Opening a bank account</a:t>
            </a:r>
          </a:p>
          <a:p>
            <a:pPr>
              <a:spcBef>
                <a:spcPts val="1800"/>
              </a:spcBef>
            </a:pPr>
            <a:r>
              <a:rPr lang="en-US" dirty="0"/>
              <a:t>How to learn more about money</a:t>
            </a:r>
          </a:p>
        </p:txBody>
      </p:sp>
      <p:sp>
        <p:nvSpPr>
          <p:cNvPr id="2" name="Title 1">
            <a:extLst>
              <a:ext uri="{FF2B5EF4-FFF2-40B4-BE49-F238E27FC236}">
                <a16:creationId xmlns:a16="http://schemas.microsoft.com/office/drawing/2014/main" id="{A0A75AEF-A064-6078-DE07-AF56D6EEE7C9}"/>
              </a:ext>
            </a:extLst>
          </p:cNvPr>
          <p:cNvSpPr>
            <a:spLocks noGrp="1"/>
          </p:cNvSpPr>
          <p:nvPr>
            <p:ph type="title"/>
          </p:nvPr>
        </p:nvSpPr>
        <p:spPr/>
        <p:txBody>
          <a:bodyPr/>
          <a:lstStyle/>
          <a:p>
            <a:r>
              <a:rPr lang="en-US" dirty="0"/>
              <a:t>What we’ll talk about</a:t>
            </a:r>
          </a:p>
        </p:txBody>
      </p:sp>
    </p:spTree>
    <p:extLst>
      <p:ext uri="{BB962C8B-B14F-4D97-AF65-F5344CB8AC3E}">
        <p14:creationId xmlns:p14="http://schemas.microsoft.com/office/powerpoint/2010/main" val="34270349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BDAE9-0B68-621D-4AE6-B09267C9E64B}"/>
            </a:ext>
          </a:extLst>
        </p:cNvPr>
        <p:cNvGrpSpPr/>
        <p:nvPr/>
      </p:nvGrpSpPr>
      <p:grpSpPr>
        <a:xfrm>
          <a:off x="0" y="0"/>
          <a:ext cx="0" cy="0"/>
          <a:chOff x="0" y="0"/>
          <a:chExt cx="0" cy="0"/>
        </a:xfrm>
      </p:grpSpPr>
      <p:pic>
        <p:nvPicPr>
          <p:cNvPr id="30" name="Picture 29" descr="Illustration of a group of 3 hands holding ice cream cones&#10;">
            <a:extLst>
              <a:ext uri="{FF2B5EF4-FFF2-40B4-BE49-F238E27FC236}">
                <a16:creationId xmlns:a16="http://schemas.microsoft.com/office/drawing/2014/main" id="{AA567F9C-07E6-FFF6-BD16-BF343B8A60AE}"/>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a:fillRect/>
          </a:stretch>
        </p:blipFill>
        <p:spPr>
          <a:xfrm>
            <a:off x="11074278" y="2543006"/>
            <a:ext cx="1467428" cy="1340130"/>
          </a:xfrm>
          <a:custGeom>
            <a:avLst/>
            <a:gdLst>
              <a:gd name="connsiteX0" fmla="*/ 94624 w 2978866"/>
              <a:gd name="connsiteY0" fmla="*/ 0 h 2720452"/>
              <a:gd name="connsiteX1" fmla="*/ 2880950 w 2978866"/>
              <a:gd name="connsiteY1" fmla="*/ 0 h 2720452"/>
              <a:gd name="connsiteX2" fmla="*/ 2916706 w 2978866"/>
              <a:gd name="connsiteY2" fmla="*/ 61396 h 2720452"/>
              <a:gd name="connsiteX3" fmla="*/ 2661605 w 2978866"/>
              <a:gd name="connsiteY3" fmla="*/ 1630967 h 2720452"/>
              <a:gd name="connsiteX4" fmla="*/ 1961905 w 2978866"/>
              <a:gd name="connsiteY4" fmla="*/ 2686570 h 2720452"/>
              <a:gd name="connsiteX5" fmla="*/ 1869331 w 2978866"/>
              <a:gd name="connsiteY5" fmla="*/ 2720452 h 2720452"/>
              <a:gd name="connsiteX6" fmla="*/ 1189070 w 2978866"/>
              <a:gd name="connsiteY6" fmla="*/ 2720452 h 2720452"/>
              <a:gd name="connsiteX7" fmla="*/ 1175985 w 2978866"/>
              <a:gd name="connsiteY7" fmla="*/ 2716544 h 2720452"/>
              <a:gd name="connsiteX8" fmla="*/ 370341 w 2978866"/>
              <a:gd name="connsiteY8" fmla="*/ 1630967 h 2720452"/>
              <a:gd name="connsiteX9" fmla="*/ 83556 w 2978866"/>
              <a:gd name="connsiteY9" fmla="*/ 15696 h 2720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78866" h="2720452">
                <a:moveTo>
                  <a:pt x="94624" y="0"/>
                </a:moveTo>
                <a:lnTo>
                  <a:pt x="2880950" y="0"/>
                </a:lnTo>
                <a:lnTo>
                  <a:pt x="2916706" y="61396"/>
                </a:lnTo>
                <a:cubicBezTo>
                  <a:pt x="3147423" y="532815"/>
                  <a:pt x="2661605" y="1235520"/>
                  <a:pt x="2661605" y="1630967"/>
                </a:cubicBezTo>
                <a:cubicBezTo>
                  <a:pt x="2661605" y="2105503"/>
                  <a:pt x="2373089" y="2512653"/>
                  <a:pt x="1961905" y="2686570"/>
                </a:cubicBezTo>
                <a:lnTo>
                  <a:pt x="1869331" y="2720452"/>
                </a:lnTo>
                <a:lnTo>
                  <a:pt x="1189070" y="2720452"/>
                </a:lnTo>
                <a:lnTo>
                  <a:pt x="1175985" y="2716544"/>
                </a:lnTo>
                <a:cubicBezTo>
                  <a:pt x="711391" y="2549643"/>
                  <a:pt x="376858" y="2063981"/>
                  <a:pt x="370341" y="1630967"/>
                </a:cubicBezTo>
                <a:cubicBezTo>
                  <a:pt x="365078" y="1281225"/>
                  <a:pt x="-210345" y="506792"/>
                  <a:pt x="83556" y="15696"/>
                </a:cubicBezTo>
                <a:close/>
              </a:path>
            </a:pathLst>
          </a:custGeom>
        </p:spPr>
      </p:pic>
      <p:grpSp>
        <p:nvGrpSpPr>
          <p:cNvPr id="17" name="Group 16">
            <a:extLst>
              <a:ext uri="{FF2B5EF4-FFF2-40B4-BE49-F238E27FC236}">
                <a16:creationId xmlns:a16="http://schemas.microsoft.com/office/drawing/2014/main" id="{C03EC95A-1B54-AF2D-6374-B18F52AA521B}"/>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8" name="Oval 17">
              <a:extLst>
                <a:ext uri="{FF2B5EF4-FFF2-40B4-BE49-F238E27FC236}">
                  <a16:creationId xmlns:a16="http://schemas.microsoft.com/office/drawing/2014/main" id="{F34DC095-DA16-2E31-637C-B83365369039}"/>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B3C8B494-CC4A-5993-C8F4-050DBE425782}"/>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0" name="Oval 19">
              <a:extLst>
                <a:ext uri="{FF2B5EF4-FFF2-40B4-BE49-F238E27FC236}">
                  <a16:creationId xmlns:a16="http://schemas.microsoft.com/office/drawing/2014/main" id="{FA0FC17E-BE5F-AB29-3E8A-E4FB406494C0}"/>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31" name="Picture 30" descr="Illustration of 2 hands holding phones with apps onscreen">
            <a:extLst>
              <a:ext uri="{FF2B5EF4-FFF2-40B4-BE49-F238E27FC236}">
                <a16:creationId xmlns:a16="http://schemas.microsoft.com/office/drawing/2014/main" id="{D3D58C04-CDFD-542C-4D4F-047B48CD7CA1}"/>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a:stretch/>
        </p:blipFill>
        <p:spPr>
          <a:xfrm>
            <a:off x="8722527" y="2466104"/>
            <a:ext cx="1328380" cy="1545623"/>
          </a:xfrm>
          <a:custGeom>
            <a:avLst/>
            <a:gdLst>
              <a:gd name="connsiteX0" fmla="*/ 230977 w 2529808"/>
              <a:gd name="connsiteY0" fmla="*/ 0 h 2943532"/>
              <a:gd name="connsiteX1" fmla="*/ 2376270 w 2529808"/>
              <a:gd name="connsiteY1" fmla="*/ 0 h 2943532"/>
              <a:gd name="connsiteX2" fmla="*/ 2388953 w 2529808"/>
              <a:gd name="connsiteY2" fmla="*/ 18618 h 2943532"/>
              <a:gd name="connsiteX3" fmla="*/ 2402234 w 2529808"/>
              <a:gd name="connsiteY3" fmla="*/ 1797900 h 2943532"/>
              <a:gd name="connsiteX4" fmla="*/ 1256602 w 2529808"/>
              <a:gd name="connsiteY4" fmla="*/ 2943532 h 2943532"/>
              <a:gd name="connsiteX5" fmla="*/ 110970 w 2529808"/>
              <a:gd name="connsiteY5" fmla="*/ 1797900 h 2943532"/>
              <a:gd name="connsiteX6" fmla="*/ 203472 w 2529808"/>
              <a:gd name="connsiteY6" fmla="*/ 32555 h 294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808" h="2943532">
                <a:moveTo>
                  <a:pt x="230977" y="0"/>
                </a:moveTo>
                <a:lnTo>
                  <a:pt x="2376270" y="0"/>
                </a:lnTo>
                <a:lnTo>
                  <a:pt x="2388953" y="18618"/>
                </a:lnTo>
                <a:cubicBezTo>
                  <a:pt x="2697936" y="532099"/>
                  <a:pt x="2402234" y="1382681"/>
                  <a:pt x="2402234" y="1797900"/>
                </a:cubicBezTo>
                <a:cubicBezTo>
                  <a:pt x="2402234" y="2430615"/>
                  <a:pt x="1889317" y="2943532"/>
                  <a:pt x="1256602" y="2943532"/>
                </a:cubicBezTo>
                <a:cubicBezTo>
                  <a:pt x="623887" y="2943532"/>
                  <a:pt x="107692" y="2355119"/>
                  <a:pt x="110970" y="1797900"/>
                </a:cubicBezTo>
                <a:cubicBezTo>
                  <a:pt x="113224" y="1414812"/>
                  <a:pt x="-193567" y="556900"/>
                  <a:pt x="203472" y="32555"/>
                </a:cubicBezTo>
                <a:close/>
              </a:path>
            </a:pathLst>
          </a:custGeom>
        </p:spPr>
      </p:pic>
      <p:grpSp>
        <p:nvGrpSpPr>
          <p:cNvPr id="13" name="Group 12">
            <a:extLst>
              <a:ext uri="{FF2B5EF4-FFF2-40B4-BE49-F238E27FC236}">
                <a16:creationId xmlns:a16="http://schemas.microsoft.com/office/drawing/2014/main" id="{D1BB1544-4BB4-2430-D9AF-2775D473DEB0}"/>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4" name="Oval 13">
              <a:extLst>
                <a:ext uri="{FF2B5EF4-FFF2-40B4-BE49-F238E27FC236}">
                  <a16:creationId xmlns:a16="http://schemas.microsoft.com/office/drawing/2014/main" id="{2E1E47FC-1D11-FE9A-5427-FF388D28AE94}"/>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1BB6B50C-A033-E072-7A20-E91C1A53755D}"/>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6" name="Oval 15">
              <a:extLst>
                <a:ext uri="{FF2B5EF4-FFF2-40B4-BE49-F238E27FC236}">
                  <a16:creationId xmlns:a16="http://schemas.microsoft.com/office/drawing/2014/main" id="{80B33CCB-6AE9-953E-95AF-7FAC674C0BA1}"/>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7150234A-391D-5797-83A7-185F4F08A396}"/>
              </a:ext>
            </a:extLst>
          </p:cNvPr>
          <p:cNvSpPr>
            <a:spLocks noGrp="1"/>
          </p:cNvSpPr>
          <p:nvPr>
            <p:ph idx="1"/>
          </p:nvPr>
        </p:nvSpPr>
        <p:spPr/>
        <p:txBody>
          <a:bodyPr/>
          <a:lstStyle/>
          <a:p>
            <a:r>
              <a:rPr lang="en-US" dirty="0"/>
              <a:t>Emma uses </a:t>
            </a:r>
            <a:r>
              <a:rPr lang="en-US" dirty="0">
                <a:highlight>
                  <a:srgbClr val="DFE96C"/>
                </a:highlight>
              </a:rPr>
              <a:t>Apple Pay</a:t>
            </a:r>
            <a:r>
              <a:rPr lang="en-US" dirty="0"/>
              <a:t>, built into her iPhone, </a:t>
            </a:r>
            <a:br>
              <a:rPr lang="en-US" dirty="0"/>
            </a:br>
            <a:r>
              <a:rPr lang="en-US" dirty="0"/>
              <a:t>to pay for their ice cream. </a:t>
            </a:r>
          </a:p>
        </p:txBody>
      </p:sp>
      <p:pic>
        <p:nvPicPr>
          <p:cNvPr id="34" name="Picture 33" descr="Illustration of a hand holding a phone with app onscreen">
            <a:extLst>
              <a:ext uri="{FF2B5EF4-FFF2-40B4-BE49-F238E27FC236}">
                <a16:creationId xmlns:a16="http://schemas.microsoft.com/office/drawing/2014/main" id="{1C9347C5-0533-D13F-1332-D23EAB7CE4E3}"/>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4924731" y="1903862"/>
            <a:ext cx="1694321" cy="2505976"/>
          </a:xfrm>
          <a:custGeom>
            <a:avLst/>
            <a:gdLst>
              <a:gd name="connsiteX0" fmla="*/ 500684 w 1694321"/>
              <a:gd name="connsiteY0" fmla="*/ 0 h 2505976"/>
              <a:gd name="connsiteX1" fmla="*/ 1694321 w 1694321"/>
              <a:gd name="connsiteY1" fmla="*/ 0 h 2505976"/>
              <a:gd name="connsiteX2" fmla="*/ 1694321 w 1694321"/>
              <a:gd name="connsiteY2" fmla="*/ 2352023 h 2505976"/>
              <a:gd name="connsiteX3" fmla="*/ 1576550 w 1694321"/>
              <a:gd name="connsiteY3" fmla="*/ 2415947 h 2505976"/>
              <a:gd name="connsiteX4" fmla="*/ 1130618 w 1694321"/>
              <a:gd name="connsiteY4" fmla="*/ 2505976 h 2505976"/>
              <a:gd name="connsiteX5" fmla="*/ 9629 w 1694321"/>
              <a:gd name="connsiteY5" fmla="*/ 1547926 h 2505976"/>
              <a:gd name="connsiteX6" fmla="*/ 0 w 1694321"/>
              <a:gd name="connsiteY6" fmla="*/ 1496785 h 2505976"/>
              <a:gd name="connsiteX7" fmla="*/ 0 w 1694321"/>
              <a:gd name="connsiteY7" fmla="*/ 1187802 h 2505976"/>
              <a:gd name="connsiteX8" fmla="*/ 5666 w 1694321"/>
              <a:gd name="connsiteY8" fmla="*/ 1146978 h 2505976"/>
              <a:gd name="connsiteX9" fmla="*/ 469295 w 1694321"/>
              <a:gd name="connsiteY9" fmla="*/ 39929 h 2505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4321" h="2505976">
                <a:moveTo>
                  <a:pt x="500684" y="0"/>
                </a:moveTo>
                <a:lnTo>
                  <a:pt x="1694321" y="0"/>
                </a:lnTo>
                <a:lnTo>
                  <a:pt x="1694321" y="2352023"/>
                </a:lnTo>
                <a:lnTo>
                  <a:pt x="1576550" y="2415947"/>
                </a:lnTo>
                <a:cubicBezTo>
                  <a:pt x="1439488" y="2473919"/>
                  <a:pt x="1288797" y="2505976"/>
                  <a:pt x="1130618" y="2505976"/>
                </a:cubicBezTo>
                <a:cubicBezTo>
                  <a:pt x="576993" y="2505976"/>
                  <a:pt x="118733" y="1997799"/>
                  <a:pt x="9629" y="1547926"/>
                </a:cubicBezTo>
                <a:lnTo>
                  <a:pt x="0" y="1496785"/>
                </a:lnTo>
                <a:lnTo>
                  <a:pt x="0" y="1187802"/>
                </a:lnTo>
                <a:lnTo>
                  <a:pt x="5666" y="1146978"/>
                </a:lnTo>
                <a:cubicBezTo>
                  <a:pt x="62282" y="824275"/>
                  <a:pt x="231419" y="370019"/>
                  <a:pt x="469295" y="39929"/>
                </a:cubicBezTo>
                <a:close/>
              </a:path>
            </a:pathLst>
          </a:custGeom>
        </p:spPr>
      </p:pic>
      <p:grpSp>
        <p:nvGrpSpPr>
          <p:cNvPr id="9" name="Group 8">
            <a:extLst>
              <a:ext uri="{FF2B5EF4-FFF2-40B4-BE49-F238E27FC236}">
                <a16:creationId xmlns:a16="http://schemas.microsoft.com/office/drawing/2014/main" id="{3B61862D-927D-62C9-4D11-66EC7A42AAF0}"/>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10" name="Oval 9">
              <a:extLst>
                <a:ext uri="{FF2B5EF4-FFF2-40B4-BE49-F238E27FC236}">
                  <a16:creationId xmlns:a16="http://schemas.microsoft.com/office/drawing/2014/main" id="{368ECFCD-BF35-5F21-1FC1-BD4B2CB5A3C7}"/>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1D14AFE3-1BBD-5ED7-F60F-3423CD4EA41A}"/>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2" name="Oval 11">
              <a:extLst>
                <a:ext uri="{FF2B5EF4-FFF2-40B4-BE49-F238E27FC236}">
                  <a16:creationId xmlns:a16="http://schemas.microsoft.com/office/drawing/2014/main" id="{18AD118A-53CE-9364-1CF4-554AC0AC2D0B}"/>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7" name="Picture 26" descr="Illustration of a hand holding a phone with apps onscreen">
            <a:extLst>
              <a:ext uri="{FF2B5EF4-FFF2-40B4-BE49-F238E27FC236}">
                <a16:creationId xmlns:a16="http://schemas.microsoft.com/office/drawing/2014/main" id="{14A83843-CEB2-6DA0-9AE9-B660460B481D}"/>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rcRect/>
          <a:stretch>
            <a:fillRect/>
          </a:stretch>
        </p:blipFill>
        <p:spPr>
          <a:xfrm>
            <a:off x="2182461" y="2653153"/>
            <a:ext cx="1319025" cy="1403580"/>
          </a:xfrm>
          <a:custGeom>
            <a:avLst/>
            <a:gdLst>
              <a:gd name="connsiteX0" fmla="*/ 0 w 2342281"/>
              <a:gd name="connsiteY0" fmla="*/ 0 h 2492431"/>
              <a:gd name="connsiteX1" fmla="*/ 2276803 w 2342281"/>
              <a:gd name="connsiteY1" fmla="*/ 0 h 2492431"/>
              <a:gd name="connsiteX2" fmla="*/ 2303332 w 2342281"/>
              <a:gd name="connsiteY2" fmla="*/ 48206 h 2492431"/>
              <a:gd name="connsiteX3" fmla="*/ 2342281 w 2342281"/>
              <a:gd name="connsiteY3" fmla="*/ 169849 h 2492431"/>
              <a:gd name="connsiteX4" fmla="*/ 2342281 w 2342281"/>
              <a:gd name="connsiteY4" fmla="*/ 879570 h 2492431"/>
              <a:gd name="connsiteX5" fmla="*/ 2315729 w 2342281"/>
              <a:gd name="connsiteY5" fmla="*/ 1085046 h 2492431"/>
              <a:gd name="connsiteX6" fmla="*/ 2295389 w 2342281"/>
              <a:gd name="connsiteY6" fmla="*/ 1346799 h 2492431"/>
              <a:gd name="connsiteX7" fmla="*/ 1149757 w 2342281"/>
              <a:gd name="connsiteY7" fmla="*/ 2492431 h 2492431"/>
              <a:gd name="connsiteX8" fmla="*/ 4125 w 2342281"/>
              <a:gd name="connsiteY8" fmla="*/ 1346799 h 2492431"/>
              <a:gd name="connsiteX9" fmla="*/ 0 w 2342281"/>
              <a:gd name="connsiteY9" fmla="*/ 1309616 h 249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42281" h="2492431">
                <a:moveTo>
                  <a:pt x="0" y="0"/>
                </a:moveTo>
                <a:lnTo>
                  <a:pt x="2276803" y="0"/>
                </a:lnTo>
                <a:lnTo>
                  <a:pt x="2303332" y="48206"/>
                </a:lnTo>
                <a:lnTo>
                  <a:pt x="2342281" y="169849"/>
                </a:lnTo>
                <a:lnTo>
                  <a:pt x="2342281" y="879570"/>
                </a:lnTo>
                <a:lnTo>
                  <a:pt x="2315729" y="1085046"/>
                </a:lnTo>
                <a:cubicBezTo>
                  <a:pt x="2304069" y="1179213"/>
                  <a:pt x="2295389" y="1267710"/>
                  <a:pt x="2295389" y="1346799"/>
                </a:cubicBezTo>
                <a:cubicBezTo>
                  <a:pt x="2295389" y="1979514"/>
                  <a:pt x="1782472" y="2492431"/>
                  <a:pt x="1149757" y="2492431"/>
                </a:cubicBezTo>
                <a:cubicBezTo>
                  <a:pt x="517042" y="2492431"/>
                  <a:pt x="21771" y="1836158"/>
                  <a:pt x="4125" y="1346799"/>
                </a:cubicBezTo>
                <a:lnTo>
                  <a:pt x="0" y="1309616"/>
                </a:lnTo>
                <a:close/>
              </a:path>
            </a:pathLst>
          </a:custGeom>
        </p:spPr>
      </p:pic>
      <p:grpSp>
        <p:nvGrpSpPr>
          <p:cNvPr id="5" name="Group 4">
            <a:extLst>
              <a:ext uri="{FF2B5EF4-FFF2-40B4-BE49-F238E27FC236}">
                <a16:creationId xmlns:a16="http://schemas.microsoft.com/office/drawing/2014/main" id="{C9F25FF9-AA78-A42A-2AD7-06527AFF549B}"/>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6" name="Oval 5">
              <a:extLst>
                <a:ext uri="{FF2B5EF4-FFF2-40B4-BE49-F238E27FC236}">
                  <a16:creationId xmlns:a16="http://schemas.microsoft.com/office/drawing/2014/main" id="{8E1F4188-966F-0CCD-81FD-1EEF05DB4DCC}"/>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8C6002B1-FE5C-57B5-8F3E-8D17536DC6F4}"/>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8" name="Oval 7">
              <a:extLst>
                <a:ext uri="{FF2B5EF4-FFF2-40B4-BE49-F238E27FC236}">
                  <a16:creationId xmlns:a16="http://schemas.microsoft.com/office/drawing/2014/main" id="{B33C13AF-2637-280F-BBA1-CBFB77BE806B}"/>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1" name="Picture 20" descr="Illustration of a hand holding an ice cream cone">
            <a:extLst>
              <a:ext uri="{FF2B5EF4-FFF2-40B4-BE49-F238E27FC236}">
                <a16:creationId xmlns:a16="http://schemas.microsoft.com/office/drawing/2014/main" id="{4469E499-F8EB-FC85-3C66-8D8577482C7B}"/>
              </a:ext>
            </a:extLst>
          </p:cNvPr>
          <p:cNvPicPr>
            <a:picLocks noChangeAspect="1"/>
          </p:cNvPicPr>
          <p:nvPr/>
        </p:nvPicPr>
        <p:blipFill>
          <a:blip r:embed="rId7" cstate="screen">
            <a:alphaModFix amt="35000"/>
            <a:extLst>
              <a:ext uri="{28A0092B-C50C-407E-A947-70E740481C1C}">
                <a14:useLocalDpi xmlns:a14="http://schemas.microsoft.com/office/drawing/2010/main"/>
              </a:ext>
            </a:extLst>
          </a:blip>
          <a:srcRect/>
          <a:stretch>
            <a:fillRect/>
          </a:stretch>
        </p:blipFill>
        <p:spPr>
          <a:xfrm>
            <a:off x="-116049" y="2528728"/>
            <a:ext cx="835584" cy="1587029"/>
          </a:xfrm>
          <a:custGeom>
            <a:avLst/>
            <a:gdLst>
              <a:gd name="connsiteX0" fmla="*/ 441777 w 1473080"/>
              <a:gd name="connsiteY0" fmla="*/ 0 h 2797827"/>
              <a:gd name="connsiteX1" fmla="*/ 1324556 w 1473080"/>
              <a:gd name="connsiteY1" fmla="*/ 0 h 2797827"/>
              <a:gd name="connsiteX2" fmla="*/ 1420040 w 1473080"/>
              <a:gd name="connsiteY2" fmla="*/ 96683 h 2797827"/>
              <a:gd name="connsiteX3" fmla="*/ 1473080 w 1473080"/>
              <a:gd name="connsiteY3" fmla="*/ 162106 h 2797827"/>
              <a:gd name="connsiteX4" fmla="*/ 1473080 w 1473080"/>
              <a:gd name="connsiteY4" fmla="*/ 2629300 h 2797827"/>
              <a:gd name="connsiteX5" fmla="*/ 1328460 w 1473080"/>
              <a:gd name="connsiteY5" fmla="*/ 2707798 h 2797827"/>
              <a:gd name="connsiteX6" fmla="*/ 882528 w 1473080"/>
              <a:gd name="connsiteY6" fmla="*/ 2797827 h 2797827"/>
              <a:gd name="connsiteX7" fmla="*/ 73141 w 1473080"/>
              <a:gd name="connsiteY7" fmla="*/ 2412820 h 2797827"/>
              <a:gd name="connsiteX8" fmla="*/ 0 w 1473080"/>
              <a:gd name="connsiteY8" fmla="*/ 2327002 h 2797827"/>
              <a:gd name="connsiteX9" fmla="*/ 0 w 1473080"/>
              <a:gd name="connsiteY9" fmla="*/ 673671 h 2797827"/>
              <a:gd name="connsiteX10" fmla="*/ 66172 w 1473080"/>
              <a:gd name="connsiteY10" fmla="*/ 534731 h 2797827"/>
              <a:gd name="connsiteX11" fmla="*/ 426927 w 1473080"/>
              <a:gd name="connsiteY11" fmla="*/ 12974 h 2797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3080" h="2797827">
                <a:moveTo>
                  <a:pt x="441777" y="0"/>
                </a:moveTo>
                <a:lnTo>
                  <a:pt x="1324556" y="0"/>
                </a:lnTo>
                <a:lnTo>
                  <a:pt x="1420040" y="96683"/>
                </a:lnTo>
                <a:lnTo>
                  <a:pt x="1473080" y="162106"/>
                </a:lnTo>
                <a:lnTo>
                  <a:pt x="1473080" y="2629300"/>
                </a:lnTo>
                <a:lnTo>
                  <a:pt x="1328460" y="2707798"/>
                </a:lnTo>
                <a:cubicBezTo>
                  <a:pt x="1191398" y="2765770"/>
                  <a:pt x="1040707" y="2797827"/>
                  <a:pt x="882528" y="2797827"/>
                </a:cubicBezTo>
                <a:cubicBezTo>
                  <a:pt x="566171" y="2797827"/>
                  <a:pt x="280228" y="2636625"/>
                  <a:pt x="73141" y="2412820"/>
                </a:cubicBezTo>
                <a:lnTo>
                  <a:pt x="0" y="2327002"/>
                </a:lnTo>
                <a:lnTo>
                  <a:pt x="0" y="673671"/>
                </a:lnTo>
                <a:lnTo>
                  <a:pt x="66172" y="534731"/>
                </a:lnTo>
                <a:cubicBezTo>
                  <a:pt x="168553" y="333619"/>
                  <a:pt x="290765" y="148157"/>
                  <a:pt x="426927" y="12974"/>
                </a:cubicBezTo>
                <a:close/>
              </a:path>
            </a:pathLst>
          </a:custGeom>
        </p:spPr>
      </p:pic>
      <p:sp>
        <p:nvSpPr>
          <p:cNvPr id="2" name="Title 1">
            <a:extLst>
              <a:ext uri="{FF2B5EF4-FFF2-40B4-BE49-F238E27FC236}">
                <a16:creationId xmlns:a16="http://schemas.microsoft.com/office/drawing/2014/main" id="{7BF5569B-DC33-BF71-17BE-BE6B3D3AD8B4}"/>
              </a:ext>
            </a:extLst>
          </p:cNvPr>
          <p:cNvSpPr>
            <a:spLocks noGrp="1"/>
          </p:cNvSpPr>
          <p:nvPr>
            <p:ph type="title"/>
          </p:nvPr>
        </p:nvSpPr>
        <p:spPr/>
        <p:txBody>
          <a:bodyPr/>
          <a:lstStyle/>
          <a:p>
            <a:r>
              <a:rPr lang="en-US" dirty="0"/>
              <a:t>Hands on example:</a:t>
            </a:r>
            <a:br>
              <a:rPr lang="en-US" dirty="0"/>
            </a:br>
            <a:r>
              <a:rPr lang="en-US" dirty="0"/>
              <a:t>Paying with apps</a:t>
            </a:r>
          </a:p>
        </p:txBody>
      </p:sp>
    </p:spTree>
    <p:extLst>
      <p:ext uri="{BB962C8B-B14F-4D97-AF65-F5344CB8AC3E}">
        <p14:creationId xmlns:p14="http://schemas.microsoft.com/office/powerpoint/2010/main" val="1776489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740B0-3C81-AA5C-4CC9-84FB037129BC}"/>
            </a:ext>
          </a:extLst>
        </p:cNvPr>
        <p:cNvGrpSpPr/>
        <p:nvPr/>
      </p:nvGrpSpPr>
      <p:grpSpPr>
        <a:xfrm>
          <a:off x="0" y="0"/>
          <a:ext cx="0" cy="0"/>
          <a:chOff x="0" y="0"/>
          <a:chExt cx="0" cy="0"/>
        </a:xfrm>
      </p:grpSpPr>
      <p:pic>
        <p:nvPicPr>
          <p:cNvPr id="27" name="Picture 26" descr="Illustration of a group of 3 hands holding ice cream cones">
            <a:extLst>
              <a:ext uri="{FF2B5EF4-FFF2-40B4-BE49-F238E27FC236}">
                <a16:creationId xmlns:a16="http://schemas.microsoft.com/office/drawing/2014/main" id="{4D2833CC-0B24-9486-6384-A658A9B07BE9}"/>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a:fillRect/>
          </a:stretch>
        </p:blipFill>
        <p:spPr>
          <a:xfrm>
            <a:off x="8554903" y="2543006"/>
            <a:ext cx="1467428" cy="1340130"/>
          </a:xfrm>
          <a:custGeom>
            <a:avLst/>
            <a:gdLst>
              <a:gd name="connsiteX0" fmla="*/ 94624 w 2978866"/>
              <a:gd name="connsiteY0" fmla="*/ 0 h 2720452"/>
              <a:gd name="connsiteX1" fmla="*/ 2880950 w 2978866"/>
              <a:gd name="connsiteY1" fmla="*/ 0 h 2720452"/>
              <a:gd name="connsiteX2" fmla="*/ 2916706 w 2978866"/>
              <a:gd name="connsiteY2" fmla="*/ 61396 h 2720452"/>
              <a:gd name="connsiteX3" fmla="*/ 2661605 w 2978866"/>
              <a:gd name="connsiteY3" fmla="*/ 1630967 h 2720452"/>
              <a:gd name="connsiteX4" fmla="*/ 1961905 w 2978866"/>
              <a:gd name="connsiteY4" fmla="*/ 2686570 h 2720452"/>
              <a:gd name="connsiteX5" fmla="*/ 1869331 w 2978866"/>
              <a:gd name="connsiteY5" fmla="*/ 2720452 h 2720452"/>
              <a:gd name="connsiteX6" fmla="*/ 1189070 w 2978866"/>
              <a:gd name="connsiteY6" fmla="*/ 2720452 h 2720452"/>
              <a:gd name="connsiteX7" fmla="*/ 1175985 w 2978866"/>
              <a:gd name="connsiteY7" fmla="*/ 2716544 h 2720452"/>
              <a:gd name="connsiteX8" fmla="*/ 370341 w 2978866"/>
              <a:gd name="connsiteY8" fmla="*/ 1630967 h 2720452"/>
              <a:gd name="connsiteX9" fmla="*/ 83556 w 2978866"/>
              <a:gd name="connsiteY9" fmla="*/ 15696 h 2720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78866" h="2720452">
                <a:moveTo>
                  <a:pt x="94624" y="0"/>
                </a:moveTo>
                <a:lnTo>
                  <a:pt x="2880950" y="0"/>
                </a:lnTo>
                <a:lnTo>
                  <a:pt x="2916706" y="61396"/>
                </a:lnTo>
                <a:cubicBezTo>
                  <a:pt x="3147423" y="532815"/>
                  <a:pt x="2661605" y="1235520"/>
                  <a:pt x="2661605" y="1630967"/>
                </a:cubicBezTo>
                <a:cubicBezTo>
                  <a:pt x="2661605" y="2105503"/>
                  <a:pt x="2373089" y="2512653"/>
                  <a:pt x="1961905" y="2686570"/>
                </a:cubicBezTo>
                <a:lnTo>
                  <a:pt x="1869331" y="2720452"/>
                </a:lnTo>
                <a:lnTo>
                  <a:pt x="1189070" y="2720452"/>
                </a:lnTo>
                <a:lnTo>
                  <a:pt x="1175985" y="2716544"/>
                </a:lnTo>
                <a:cubicBezTo>
                  <a:pt x="711391" y="2549643"/>
                  <a:pt x="376858" y="2063981"/>
                  <a:pt x="370341" y="1630967"/>
                </a:cubicBezTo>
                <a:cubicBezTo>
                  <a:pt x="365078" y="1281225"/>
                  <a:pt x="-210345" y="506792"/>
                  <a:pt x="83556" y="15696"/>
                </a:cubicBezTo>
                <a:close/>
              </a:path>
            </a:pathLst>
          </a:custGeom>
        </p:spPr>
      </p:pic>
      <p:grpSp>
        <p:nvGrpSpPr>
          <p:cNvPr id="13" name="Group 12">
            <a:extLst>
              <a:ext uri="{FF2B5EF4-FFF2-40B4-BE49-F238E27FC236}">
                <a16:creationId xmlns:a16="http://schemas.microsoft.com/office/drawing/2014/main" id="{B97A7B2C-7901-EF6A-4230-310F4C3F7030}"/>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4" name="Oval 13">
              <a:extLst>
                <a:ext uri="{FF2B5EF4-FFF2-40B4-BE49-F238E27FC236}">
                  <a16:creationId xmlns:a16="http://schemas.microsoft.com/office/drawing/2014/main" id="{BEBA3AE2-1E24-3EDB-BCFB-A676412B46C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D95F34BC-48B6-6785-0B04-78FE2A8DE61D}"/>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6" name="Oval 15">
              <a:extLst>
                <a:ext uri="{FF2B5EF4-FFF2-40B4-BE49-F238E27FC236}">
                  <a16:creationId xmlns:a16="http://schemas.microsoft.com/office/drawing/2014/main" id="{82342A44-60C8-2F48-4F58-996C46929D6D}"/>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01753934-BE4D-6A49-D4BB-1B371791F5EF}"/>
              </a:ext>
            </a:extLst>
          </p:cNvPr>
          <p:cNvSpPr>
            <a:spLocks noGrp="1"/>
          </p:cNvSpPr>
          <p:nvPr>
            <p:ph idx="1"/>
          </p:nvPr>
        </p:nvSpPr>
        <p:spPr/>
        <p:txBody>
          <a:bodyPr/>
          <a:lstStyle/>
          <a:p>
            <a:r>
              <a:rPr lang="en-US" dirty="0"/>
              <a:t>Claire uses her </a:t>
            </a:r>
            <a:r>
              <a:rPr lang="en-US" dirty="0">
                <a:highlight>
                  <a:srgbClr val="DFE96C"/>
                </a:highlight>
              </a:rPr>
              <a:t>bank’s app</a:t>
            </a:r>
            <a:r>
              <a:rPr lang="en-US" dirty="0"/>
              <a:t> to pay Emma back, while</a:t>
            </a:r>
            <a:br>
              <a:rPr lang="en-US" dirty="0"/>
            </a:br>
            <a:r>
              <a:rPr lang="en-US" dirty="0"/>
              <a:t>Taylor opens up the </a:t>
            </a:r>
            <a:r>
              <a:rPr lang="en-US" dirty="0">
                <a:highlight>
                  <a:srgbClr val="DFE96C"/>
                </a:highlight>
              </a:rPr>
              <a:t>Venmo</a:t>
            </a:r>
            <a:r>
              <a:rPr lang="en-US" dirty="0"/>
              <a:t> app to do that. </a:t>
            </a:r>
          </a:p>
        </p:txBody>
      </p:sp>
      <p:pic>
        <p:nvPicPr>
          <p:cNvPr id="26" name="Picture 25" descr="Illustration of 2 hands holding phones with apps onscreen">
            <a:extLst>
              <a:ext uri="{FF2B5EF4-FFF2-40B4-BE49-F238E27FC236}">
                <a16:creationId xmlns:a16="http://schemas.microsoft.com/office/drawing/2014/main" id="{44DF37EE-57AA-FA8D-BC7A-48CB4399D9E0}"/>
              </a:ext>
            </a:extLst>
          </p:cNvPr>
          <p:cNvPicPr>
            <a:picLocks noChangeAspect="1"/>
          </p:cNvPicPr>
          <p:nvPr/>
        </p:nvPicPr>
        <p:blipFill>
          <a:blip r:embed="rId4" cstate="screen">
            <a:extLst>
              <a:ext uri="{28A0092B-C50C-407E-A947-70E740481C1C}">
                <a14:useLocalDpi xmlns:a14="http://schemas.microsoft.com/office/drawing/2010/main"/>
              </a:ext>
            </a:extLst>
          </a:blip>
          <a:srcRect t="-6185"/>
          <a:stretch/>
        </p:blipFill>
        <p:spPr>
          <a:xfrm>
            <a:off x="4831121" y="1468824"/>
            <a:ext cx="2529808" cy="2943532"/>
          </a:xfrm>
          <a:custGeom>
            <a:avLst/>
            <a:gdLst>
              <a:gd name="connsiteX0" fmla="*/ 230977 w 2529808"/>
              <a:gd name="connsiteY0" fmla="*/ 0 h 2943532"/>
              <a:gd name="connsiteX1" fmla="*/ 2376270 w 2529808"/>
              <a:gd name="connsiteY1" fmla="*/ 0 h 2943532"/>
              <a:gd name="connsiteX2" fmla="*/ 2388953 w 2529808"/>
              <a:gd name="connsiteY2" fmla="*/ 18618 h 2943532"/>
              <a:gd name="connsiteX3" fmla="*/ 2402234 w 2529808"/>
              <a:gd name="connsiteY3" fmla="*/ 1797900 h 2943532"/>
              <a:gd name="connsiteX4" fmla="*/ 1256602 w 2529808"/>
              <a:gd name="connsiteY4" fmla="*/ 2943532 h 2943532"/>
              <a:gd name="connsiteX5" fmla="*/ 110970 w 2529808"/>
              <a:gd name="connsiteY5" fmla="*/ 1797900 h 2943532"/>
              <a:gd name="connsiteX6" fmla="*/ 203472 w 2529808"/>
              <a:gd name="connsiteY6" fmla="*/ 32555 h 294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808" h="2943532">
                <a:moveTo>
                  <a:pt x="230977" y="0"/>
                </a:moveTo>
                <a:lnTo>
                  <a:pt x="2376270" y="0"/>
                </a:lnTo>
                <a:lnTo>
                  <a:pt x="2388953" y="18618"/>
                </a:lnTo>
                <a:cubicBezTo>
                  <a:pt x="2697936" y="532099"/>
                  <a:pt x="2402234" y="1382681"/>
                  <a:pt x="2402234" y="1797900"/>
                </a:cubicBezTo>
                <a:cubicBezTo>
                  <a:pt x="2402234" y="2430615"/>
                  <a:pt x="1889317" y="2943532"/>
                  <a:pt x="1256602" y="2943532"/>
                </a:cubicBezTo>
                <a:cubicBezTo>
                  <a:pt x="623887" y="2943532"/>
                  <a:pt x="107692" y="2355119"/>
                  <a:pt x="110970" y="1797900"/>
                </a:cubicBezTo>
                <a:cubicBezTo>
                  <a:pt x="113224" y="1414812"/>
                  <a:pt x="-193567" y="556900"/>
                  <a:pt x="203472" y="32555"/>
                </a:cubicBezTo>
                <a:close/>
              </a:path>
            </a:pathLst>
          </a:custGeom>
        </p:spPr>
      </p:pic>
      <p:grpSp>
        <p:nvGrpSpPr>
          <p:cNvPr id="9" name="Group 8">
            <a:extLst>
              <a:ext uri="{FF2B5EF4-FFF2-40B4-BE49-F238E27FC236}">
                <a16:creationId xmlns:a16="http://schemas.microsoft.com/office/drawing/2014/main" id="{E1A038CA-08B2-89B8-1B69-181D13F78224}"/>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10" name="Oval 9">
              <a:extLst>
                <a:ext uri="{FF2B5EF4-FFF2-40B4-BE49-F238E27FC236}">
                  <a16:creationId xmlns:a16="http://schemas.microsoft.com/office/drawing/2014/main" id="{082ED79B-CD63-DFA4-3E26-22F6C80C1595}"/>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54D71100-9C74-32CA-D430-FCF97316C800}"/>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2" name="Oval 11">
              <a:extLst>
                <a:ext uri="{FF2B5EF4-FFF2-40B4-BE49-F238E27FC236}">
                  <a16:creationId xmlns:a16="http://schemas.microsoft.com/office/drawing/2014/main" id="{F347F85E-9794-B66D-590A-6AD006044B3D}"/>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8" name="Picture 27" descr="Illustration of a hand holding a phone with app onscreen">
            <a:extLst>
              <a:ext uri="{FF2B5EF4-FFF2-40B4-BE49-F238E27FC236}">
                <a16:creationId xmlns:a16="http://schemas.microsoft.com/office/drawing/2014/main" id="{39DFF63F-4C25-346D-5A4D-DCDE1F71E20C}"/>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rcRect/>
          <a:stretch>
            <a:fillRect/>
          </a:stretch>
        </p:blipFill>
        <p:spPr>
          <a:xfrm>
            <a:off x="2273692" y="2653153"/>
            <a:ext cx="948978" cy="1403580"/>
          </a:xfrm>
          <a:custGeom>
            <a:avLst/>
            <a:gdLst>
              <a:gd name="connsiteX0" fmla="*/ 500684 w 1694321"/>
              <a:gd name="connsiteY0" fmla="*/ 0 h 2505976"/>
              <a:gd name="connsiteX1" fmla="*/ 1694321 w 1694321"/>
              <a:gd name="connsiteY1" fmla="*/ 0 h 2505976"/>
              <a:gd name="connsiteX2" fmla="*/ 1694321 w 1694321"/>
              <a:gd name="connsiteY2" fmla="*/ 2352023 h 2505976"/>
              <a:gd name="connsiteX3" fmla="*/ 1576550 w 1694321"/>
              <a:gd name="connsiteY3" fmla="*/ 2415947 h 2505976"/>
              <a:gd name="connsiteX4" fmla="*/ 1130618 w 1694321"/>
              <a:gd name="connsiteY4" fmla="*/ 2505976 h 2505976"/>
              <a:gd name="connsiteX5" fmla="*/ 9629 w 1694321"/>
              <a:gd name="connsiteY5" fmla="*/ 1547926 h 2505976"/>
              <a:gd name="connsiteX6" fmla="*/ 0 w 1694321"/>
              <a:gd name="connsiteY6" fmla="*/ 1496785 h 2505976"/>
              <a:gd name="connsiteX7" fmla="*/ 0 w 1694321"/>
              <a:gd name="connsiteY7" fmla="*/ 1187802 h 2505976"/>
              <a:gd name="connsiteX8" fmla="*/ 5666 w 1694321"/>
              <a:gd name="connsiteY8" fmla="*/ 1146978 h 2505976"/>
              <a:gd name="connsiteX9" fmla="*/ 469295 w 1694321"/>
              <a:gd name="connsiteY9" fmla="*/ 39929 h 2505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4321" h="2505976">
                <a:moveTo>
                  <a:pt x="500684" y="0"/>
                </a:moveTo>
                <a:lnTo>
                  <a:pt x="1694321" y="0"/>
                </a:lnTo>
                <a:lnTo>
                  <a:pt x="1694321" y="2352023"/>
                </a:lnTo>
                <a:lnTo>
                  <a:pt x="1576550" y="2415947"/>
                </a:lnTo>
                <a:cubicBezTo>
                  <a:pt x="1439488" y="2473919"/>
                  <a:pt x="1288797" y="2505976"/>
                  <a:pt x="1130618" y="2505976"/>
                </a:cubicBezTo>
                <a:cubicBezTo>
                  <a:pt x="576993" y="2505976"/>
                  <a:pt x="118733" y="1997799"/>
                  <a:pt x="9629" y="1547926"/>
                </a:cubicBezTo>
                <a:lnTo>
                  <a:pt x="0" y="1496785"/>
                </a:lnTo>
                <a:lnTo>
                  <a:pt x="0" y="1187802"/>
                </a:lnTo>
                <a:lnTo>
                  <a:pt x="5666" y="1146978"/>
                </a:lnTo>
                <a:cubicBezTo>
                  <a:pt x="62282" y="824275"/>
                  <a:pt x="231419" y="370019"/>
                  <a:pt x="469295" y="39929"/>
                </a:cubicBezTo>
                <a:close/>
              </a:path>
            </a:pathLst>
          </a:custGeom>
        </p:spPr>
      </p:pic>
      <p:grpSp>
        <p:nvGrpSpPr>
          <p:cNvPr id="5" name="Group 4">
            <a:extLst>
              <a:ext uri="{FF2B5EF4-FFF2-40B4-BE49-F238E27FC236}">
                <a16:creationId xmlns:a16="http://schemas.microsoft.com/office/drawing/2014/main" id="{4DF24755-D3FF-684B-72DF-1BC37FE01F26}"/>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6" name="Oval 5">
              <a:extLst>
                <a:ext uri="{FF2B5EF4-FFF2-40B4-BE49-F238E27FC236}">
                  <a16:creationId xmlns:a16="http://schemas.microsoft.com/office/drawing/2014/main" id="{88E84EFB-1DF3-4468-AF5D-19A746E971ED}"/>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1629CC13-A6D9-BBEF-6EB4-166AC3E36C20}"/>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8" name="Oval 7">
              <a:extLst>
                <a:ext uri="{FF2B5EF4-FFF2-40B4-BE49-F238E27FC236}">
                  <a16:creationId xmlns:a16="http://schemas.microsoft.com/office/drawing/2014/main" id="{F045E3FA-508B-A625-9CED-70F7CED3418F}"/>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1" name="Picture 20" descr="Illustration of a hand holding a phone with apps onscreen">
            <a:extLst>
              <a:ext uri="{FF2B5EF4-FFF2-40B4-BE49-F238E27FC236}">
                <a16:creationId xmlns:a16="http://schemas.microsoft.com/office/drawing/2014/main" id="{67163E51-A690-7F14-A654-DAEE7CC8B994}"/>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rcRect/>
          <a:stretch>
            <a:fillRect/>
          </a:stretch>
        </p:blipFill>
        <p:spPr>
          <a:xfrm>
            <a:off x="-205429" y="2653153"/>
            <a:ext cx="1319025" cy="1403580"/>
          </a:xfrm>
          <a:custGeom>
            <a:avLst/>
            <a:gdLst>
              <a:gd name="connsiteX0" fmla="*/ 0 w 2342281"/>
              <a:gd name="connsiteY0" fmla="*/ 0 h 2492431"/>
              <a:gd name="connsiteX1" fmla="*/ 2276803 w 2342281"/>
              <a:gd name="connsiteY1" fmla="*/ 0 h 2492431"/>
              <a:gd name="connsiteX2" fmla="*/ 2303332 w 2342281"/>
              <a:gd name="connsiteY2" fmla="*/ 48206 h 2492431"/>
              <a:gd name="connsiteX3" fmla="*/ 2342281 w 2342281"/>
              <a:gd name="connsiteY3" fmla="*/ 169849 h 2492431"/>
              <a:gd name="connsiteX4" fmla="*/ 2342281 w 2342281"/>
              <a:gd name="connsiteY4" fmla="*/ 879570 h 2492431"/>
              <a:gd name="connsiteX5" fmla="*/ 2315729 w 2342281"/>
              <a:gd name="connsiteY5" fmla="*/ 1085046 h 2492431"/>
              <a:gd name="connsiteX6" fmla="*/ 2295389 w 2342281"/>
              <a:gd name="connsiteY6" fmla="*/ 1346799 h 2492431"/>
              <a:gd name="connsiteX7" fmla="*/ 1149757 w 2342281"/>
              <a:gd name="connsiteY7" fmla="*/ 2492431 h 2492431"/>
              <a:gd name="connsiteX8" fmla="*/ 4125 w 2342281"/>
              <a:gd name="connsiteY8" fmla="*/ 1346799 h 2492431"/>
              <a:gd name="connsiteX9" fmla="*/ 0 w 2342281"/>
              <a:gd name="connsiteY9" fmla="*/ 1309616 h 249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42281" h="2492431">
                <a:moveTo>
                  <a:pt x="0" y="0"/>
                </a:moveTo>
                <a:lnTo>
                  <a:pt x="2276803" y="0"/>
                </a:lnTo>
                <a:lnTo>
                  <a:pt x="2303332" y="48206"/>
                </a:lnTo>
                <a:lnTo>
                  <a:pt x="2342281" y="169849"/>
                </a:lnTo>
                <a:lnTo>
                  <a:pt x="2342281" y="879570"/>
                </a:lnTo>
                <a:lnTo>
                  <a:pt x="2315729" y="1085046"/>
                </a:lnTo>
                <a:cubicBezTo>
                  <a:pt x="2304069" y="1179213"/>
                  <a:pt x="2295389" y="1267710"/>
                  <a:pt x="2295389" y="1346799"/>
                </a:cubicBezTo>
                <a:cubicBezTo>
                  <a:pt x="2295389" y="1979514"/>
                  <a:pt x="1782472" y="2492431"/>
                  <a:pt x="1149757" y="2492431"/>
                </a:cubicBezTo>
                <a:cubicBezTo>
                  <a:pt x="517042" y="2492431"/>
                  <a:pt x="21771" y="1836158"/>
                  <a:pt x="4125" y="1346799"/>
                </a:cubicBezTo>
                <a:lnTo>
                  <a:pt x="0" y="1309616"/>
                </a:lnTo>
                <a:close/>
              </a:path>
            </a:pathLst>
          </a:custGeom>
        </p:spPr>
      </p:pic>
      <p:sp>
        <p:nvSpPr>
          <p:cNvPr id="2" name="Title 1">
            <a:extLst>
              <a:ext uri="{FF2B5EF4-FFF2-40B4-BE49-F238E27FC236}">
                <a16:creationId xmlns:a16="http://schemas.microsoft.com/office/drawing/2014/main" id="{1EEBB2C6-FF27-C715-556D-02292D981D2F}"/>
              </a:ext>
            </a:extLst>
          </p:cNvPr>
          <p:cNvSpPr>
            <a:spLocks noGrp="1"/>
          </p:cNvSpPr>
          <p:nvPr>
            <p:ph type="title"/>
          </p:nvPr>
        </p:nvSpPr>
        <p:spPr/>
        <p:txBody>
          <a:bodyPr/>
          <a:lstStyle/>
          <a:p>
            <a:r>
              <a:rPr lang="en-US" dirty="0"/>
              <a:t>Hands on example:</a:t>
            </a:r>
            <a:br>
              <a:rPr lang="en-US" dirty="0"/>
            </a:br>
            <a:r>
              <a:rPr lang="en-US" dirty="0"/>
              <a:t>Paying with apps</a:t>
            </a:r>
          </a:p>
        </p:txBody>
      </p:sp>
    </p:spTree>
    <p:extLst>
      <p:ext uri="{BB962C8B-B14F-4D97-AF65-F5344CB8AC3E}">
        <p14:creationId xmlns:p14="http://schemas.microsoft.com/office/powerpoint/2010/main" val="891318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21DD6-9C38-F645-09D4-B7A64D59F871}"/>
            </a:ext>
          </a:extLst>
        </p:cNvPr>
        <p:cNvGrpSpPr/>
        <p:nvPr/>
      </p:nvGrpSpPr>
      <p:grpSpPr>
        <a:xfrm>
          <a:off x="0" y="0"/>
          <a:ext cx="0" cy="0"/>
          <a:chOff x="0" y="0"/>
          <a:chExt cx="0" cy="0"/>
        </a:xfrm>
      </p:grpSpPr>
      <p:pic>
        <p:nvPicPr>
          <p:cNvPr id="16" name="Picture 15" descr="Illustration of falling confetti">
            <a:extLst>
              <a:ext uri="{FF2B5EF4-FFF2-40B4-BE49-F238E27FC236}">
                <a16:creationId xmlns:a16="http://schemas.microsoft.com/office/drawing/2014/main" id="{6644D14A-2116-CFC0-0CDF-4B861F8DFF1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3" name="Content Placeholder 2">
            <a:extLst>
              <a:ext uri="{FF2B5EF4-FFF2-40B4-BE49-F238E27FC236}">
                <a16:creationId xmlns:a16="http://schemas.microsoft.com/office/drawing/2014/main" id="{515D7DAF-45F6-99DE-CF8D-F9D64795405E}"/>
              </a:ext>
            </a:extLst>
          </p:cNvPr>
          <p:cNvSpPr>
            <a:spLocks noGrp="1"/>
          </p:cNvSpPr>
          <p:nvPr>
            <p:ph idx="1"/>
          </p:nvPr>
        </p:nvSpPr>
        <p:spPr/>
        <p:txBody>
          <a:bodyPr/>
          <a:lstStyle/>
          <a:p>
            <a:r>
              <a:rPr lang="en-US" dirty="0"/>
              <a:t>All settled!</a:t>
            </a:r>
          </a:p>
        </p:txBody>
      </p:sp>
      <p:pic>
        <p:nvPicPr>
          <p:cNvPr id="26" name="Picture 25" descr="Illustration of a group of 3 hands holding ice cream cones&#10;">
            <a:extLst>
              <a:ext uri="{FF2B5EF4-FFF2-40B4-BE49-F238E27FC236}">
                <a16:creationId xmlns:a16="http://schemas.microsoft.com/office/drawing/2014/main" id="{94F491AB-E962-1CB2-6603-12C438036D0B}"/>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4561248" y="1654126"/>
            <a:ext cx="2978866" cy="2720452"/>
          </a:xfrm>
          <a:custGeom>
            <a:avLst/>
            <a:gdLst>
              <a:gd name="connsiteX0" fmla="*/ 94624 w 2978866"/>
              <a:gd name="connsiteY0" fmla="*/ 0 h 2720452"/>
              <a:gd name="connsiteX1" fmla="*/ 2880950 w 2978866"/>
              <a:gd name="connsiteY1" fmla="*/ 0 h 2720452"/>
              <a:gd name="connsiteX2" fmla="*/ 2916706 w 2978866"/>
              <a:gd name="connsiteY2" fmla="*/ 61396 h 2720452"/>
              <a:gd name="connsiteX3" fmla="*/ 2661605 w 2978866"/>
              <a:gd name="connsiteY3" fmla="*/ 1630967 h 2720452"/>
              <a:gd name="connsiteX4" fmla="*/ 1961905 w 2978866"/>
              <a:gd name="connsiteY4" fmla="*/ 2686570 h 2720452"/>
              <a:gd name="connsiteX5" fmla="*/ 1869331 w 2978866"/>
              <a:gd name="connsiteY5" fmla="*/ 2720452 h 2720452"/>
              <a:gd name="connsiteX6" fmla="*/ 1189070 w 2978866"/>
              <a:gd name="connsiteY6" fmla="*/ 2720452 h 2720452"/>
              <a:gd name="connsiteX7" fmla="*/ 1175985 w 2978866"/>
              <a:gd name="connsiteY7" fmla="*/ 2716544 h 2720452"/>
              <a:gd name="connsiteX8" fmla="*/ 370341 w 2978866"/>
              <a:gd name="connsiteY8" fmla="*/ 1630967 h 2720452"/>
              <a:gd name="connsiteX9" fmla="*/ 83556 w 2978866"/>
              <a:gd name="connsiteY9" fmla="*/ 15696 h 2720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78866" h="2720452">
                <a:moveTo>
                  <a:pt x="94624" y="0"/>
                </a:moveTo>
                <a:lnTo>
                  <a:pt x="2880950" y="0"/>
                </a:lnTo>
                <a:lnTo>
                  <a:pt x="2916706" y="61396"/>
                </a:lnTo>
                <a:cubicBezTo>
                  <a:pt x="3147423" y="532815"/>
                  <a:pt x="2661605" y="1235520"/>
                  <a:pt x="2661605" y="1630967"/>
                </a:cubicBezTo>
                <a:cubicBezTo>
                  <a:pt x="2661605" y="2105503"/>
                  <a:pt x="2373089" y="2512653"/>
                  <a:pt x="1961905" y="2686570"/>
                </a:cubicBezTo>
                <a:lnTo>
                  <a:pt x="1869331" y="2720452"/>
                </a:lnTo>
                <a:lnTo>
                  <a:pt x="1189070" y="2720452"/>
                </a:lnTo>
                <a:lnTo>
                  <a:pt x="1175985" y="2716544"/>
                </a:lnTo>
                <a:cubicBezTo>
                  <a:pt x="711391" y="2549643"/>
                  <a:pt x="376858" y="2063981"/>
                  <a:pt x="370341" y="1630967"/>
                </a:cubicBezTo>
                <a:cubicBezTo>
                  <a:pt x="365078" y="1281225"/>
                  <a:pt x="-210345" y="506792"/>
                  <a:pt x="83556" y="15696"/>
                </a:cubicBezTo>
                <a:close/>
              </a:path>
            </a:pathLst>
          </a:custGeom>
        </p:spPr>
      </p:pic>
      <p:grpSp>
        <p:nvGrpSpPr>
          <p:cNvPr id="9" name="Group 8">
            <a:extLst>
              <a:ext uri="{FF2B5EF4-FFF2-40B4-BE49-F238E27FC236}">
                <a16:creationId xmlns:a16="http://schemas.microsoft.com/office/drawing/2014/main" id="{75FA5B79-31B8-3E51-7238-93C83BE52905}"/>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10" name="Oval 9">
              <a:extLst>
                <a:ext uri="{FF2B5EF4-FFF2-40B4-BE49-F238E27FC236}">
                  <a16:creationId xmlns:a16="http://schemas.microsoft.com/office/drawing/2014/main" id="{0CBBF030-9488-00AF-4578-5BB45F267B4F}"/>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A418BC84-07C0-B10A-EFA3-0CF97ECC3257}"/>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2" name="Oval 11">
              <a:extLst>
                <a:ext uri="{FF2B5EF4-FFF2-40B4-BE49-F238E27FC236}">
                  <a16:creationId xmlns:a16="http://schemas.microsoft.com/office/drawing/2014/main" id="{EAEEEFDA-BB96-1814-315C-19E566BF911C}"/>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7" name="Picture 26" descr="Illustration of 2 hands holding phones with apps onscreen">
            <a:extLst>
              <a:ext uri="{FF2B5EF4-FFF2-40B4-BE49-F238E27FC236}">
                <a16:creationId xmlns:a16="http://schemas.microsoft.com/office/drawing/2014/main" id="{B8ADBD75-9CDA-0015-CD29-3C2D8576DD31}"/>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rcRect/>
          <a:stretch/>
        </p:blipFill>
        <p:spPr>
          <a:xfrm>
            <a:off x="2274715" y="2466104"/>
            <a:ext cx="1328380" cy="1545623"/>
          </a:xfrm>
          <a:custGeom>
            <a:avLst/>
            <a:gdLst>
              <a:gd name="connsiteX0" fmla="*/ 230977 w 2529808"/>
              <a:gd name="connsiteY0" fmla="*/ 0 h 2943532"/>
              <a:gd name="connsiteX1" fmla="*/ 2376270 w 2529808"/>
              <a:gd name="connsiteY1" fmla="*/ 0 h 2943532"/>
              <a:gd name="connsiteX2" fmla="*/ 2388953 w 2529808"/>
              <a:gd name="connsiteY2" fmla="*/ 18618 h 2943532"/>
              <a:gd name="connsiteX3" fmla="*/ 2402234 w 2529808"/>
              <a:gd name="connsiteY3" fmla="*/ 1797900 h 2943532"/>
              <a:gd name="connsiteX4" fmla="*/ 1256602 w 2529808"/>
              <a:gd name="connsiteY4" fmla="*/ 2943532 h 2943532"/>
              <a:gd name="connsiteX5" fmla="*/ 110970 w 2529808"/>
              <a:gd name="connsiteY5" fmla="*/ 1797900 h 2943532"/>
              <a:gd name="connsiteX6" fmla="*/ 203472 w 2529808"/>
              <a:gd name="connsiteY6" fmla="*/ 32555 h 294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808" h="2943532">
                <a:moveTo>
                  <a:pt x="230977" y="0"/>
                </a:moveTo>
                <a:lnTo>
                  <a:pt x="2376270" y="0"/>
                </a:lnTo>
                <a:lnTo>
                  <a:pt x="2388953" y="18618"/>
                </a:lnTo>
                <a:cubicBezTo>
                  <a:pt x="2697936" y="532099"/>
                  <a:pt x="2402234" y="1382681"/>
                  <a:pt x="2402234" y="1797900"/>
                </a:cubicBezTo>
                <a:cubicBezTo>
                  <a:pt x="2402234" y="2430615"/>
                  <a:pt x="1889317" y="2943532"/>
                  <a:pt x="1256602" y="2943532"/>
                </a:cubicBezTo>
                <a:cubicBezTo>
                  <a:pt x="623887" y="2943532"/>
                  <a:pt x="107692" y="2355119"/>
                  <a:pt x="110970" y="1797900"/>
                </a:cubicBezTo>
                <a:cubicBezTo>
                  <a:pt x="113224" y="1414812"/>
                  <a:pt x="-193567" y="556900"/>
                  <a:pt x="203472" y="32555"/>
                </a:cubicBezTo>
                <a:close/>
              </a:path>
            </a:pathLst>
          </a:custGeom>
        </p:spPr>
      </p:pic>
      <p:grpSp>
        <p:nvGrpSpPr>
          <p:cNvPr id="5" name="Group 4">
            <a:extLst>
              <a:ext uri="{FF2B5EF4-FFF2-40B4-BE49-F238E27FC236}">
                <a16:creationId xmlns:a16="http://schemas.microsoft.com/office/drawing/2014/main" id="{262CD86D-912E-0ACB-0B8D-22E08C6649D1}"/>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6" name="Oval 5">
              <a:extLst>
                <a:ext uri="{FF2B5EF4-FFF2-40B4-BE49-F238E27FC236}">
                  <a16:creationId xmlns:a16="http://schemas.microsoft.com/office/drawing/2014/main" id="{441C87B4-046A-B31D-600C-C2A25BB7CDE8}"/>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BC26AC52-A285-5475-2A5E-CB1F681133AD}"/>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8" name="Oval 7">
              <a:extLst>
                <a:ext uri="{FF2B5EF4-FFF2-40B4-BE49-F238E27FC236}">
                  <a16:creationId xmlns:a16="http://schemas.microsoft.com/office/drawing/2014/main" id="{AE4BDAA0-3A98-24FD-2107-AC416DCA0D65}"/>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8" name="Picture 27" descr="Illustration of a hand holding a phone with app onscreen">
            <a:extLst>
              <a:ext uri="{FF2B5EF4-FFF2-40B4-BE49-F238E27FC236}">
                <a16:creationId xmlns:a16="http://schemas.microsoft.com/office/drawing/2014/main" id="{07CA5931-44CC-DBD8-770C-7C580F10F6F3}"/>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rcRect/>
          <a:stretch>
            <a:fillRect/>
          </a:stretch>
        </p:blipFill>
        <p:spPr>
          <a:xfrm>
            <a:off x="-39276" y="2653153"/>
            <a:ext cx="948978" cy="1403580"/>
          </a:xfrm>
          <a:custGeom>
            <a:avLst/>
            <a:gdLst>
              <a:gd name="connsiteX0" fmla="*/ 500684 w 1694321"/>
              <a:gd name="connsiteY0" fmla="*/ 0 h 2505976"/>
              <a:gd name="connsiteX1" fmla="*/ 1694321 w 1694321"/>
              <a:gd name="connsiteY1" fmla="*/ 0 h 2505976"/>
              <a:gd name="connsiteX2" fmla="*/ 1694321 w 1694321"/>
              <a:gd name="connsiteY2" fmla="*/ 2352023 h 2505976"/>
              <a:gd name="connsiteX3" fmla="*/ 1576550 w 1694321"/>
              <a:gd name="connsiteY3" fmla="*/ 2415947 h 2505976"/>
              <a:gd name="connsiteX4" fmla="*/ 1130618 w 1694321"/>
              <a:gd name="connsiteY4" fmla="*/ 2505976 h 2505976"/>
              <a:gd name="connsiteX5" fmla="*/ 9629 w 1694321"/>
              <a:gd name="connsiteY5" fmla="*/ 1547926 h 2505976"/>
              <a:gd name="connsiteX6" fmla="*/ 0 w 1694321"/>
              <a:gd name="connsiteY6" fmla="*/ 1496785 h 2505976"/>
              <a:gd name="connsiteX7" fmla="*/ 0 w 1694321"/>
              <a:gd name="connsiteY7" fmla="*/ 1187802 h 2505976"/>
              <a:gd name="connsiteX8" fmla="*/ 5666 w 1694321"/>
              <a:gd name="connsiteY8" fmla="*/ 1146978 h 2505976"/>
              <a:gd name="connsiteX9" fmla="*/ 469295 w 1694321"/>
              <a:gd name="connsiteY9" fmla="*/ 39929 h 2505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4321" h="2505976">
                <a:moveTo>
                  <a:pt x="500684" y="0"/>
                </a:moveTo>
                <a:lnTo>
                  <a:pt x="1694321" y="0"/>
                </a:lnTo>
                <a:lnTo>
                  <a:pt x="1694321" y="2352023"/>
                </a:lnTo>
                <a:lnTo>
                  <a:pt x="1576550" y="2415947"/>
                </a:lnTo>
                <a:cubicBezTo>
                  <a:pt x="1439488" y="2473919"/>
                  <a:pt x="1288797" y="2505976"/>
                  <a:pt x="1130618" y="2505976"/>
                </a:cubicBezTo>
                <a:cubicBezTo>
                  <a:pt x="576993" y="2505976"/>
                  <a:pt x="118733" y="1997799"/>
                  <a:pt x="9629" y="1547926"/>
                </a:cubicBezTo>
                <a:lnTo>
                  <a:pt x="0" y="1496785"/>
                </a:lnTo>
                <a:lnTo>
                  <a:pt x="0" y="1187802"/>
                </a:lnTo>
                <a:lnTo>
                  <a:pt x="5666" y="1146978"/>
                </a:lnTo>
                <a:cubicBezTo>
                  <a:pt x="62282" y="824275"/>
                  <a:pt x="231419" y="370019"/>
                  <a:pt x="469295" y="39929"/>
                </a:cubicBezTo>
                <a:close/>
              </a:path>
            </a:pathLst>
          </a:custGeom>
        </p:spPr>
      </p:pic>
      <p:sp>
        <p:nvSpPr>
          <p:cNvPr id="2" name="Title 1">
            <a:extLst>
              <a:ext uri="{FF2B5EF4-FFF2-40B4-BE49-F238E27FC236}">
                <a16:creationId xmlns:a16="http://schemas.microsoft.com/office/drawing/2014/main" id="{96CE78AC-DEAD-41F2-B15D-A128CADD7122}"/>
              </a:ext>
            </a:extLst>
          </p:cNvPr>
          <p:cNvSpPr>
            <a:spLocks noGrp="1"/>
          </p:cNvSpPr>
          <p:nvPr>
            <p:ph type="title"/>
          </p:nvPr>
        </p:nvSpPr>
        <p:spPr/>
        <p:txBody>
          <a:bodyPr/>
          <a:lstStyle/>
          <a:p>
            <a:r>
              <a:rPr lang="en-US" dirty="0"/>
              <a:t>Hands on example:</a:t>
            </a:r>
            <a:br>
              <a:rPr lang="en-US" dirty="0"/>
            </a:br>
            <a:r>
              <a:rPr lang="en-US" dirty="0"/>
              <a:t>Paying with apps</a:t>
            </a:r>
          </a:p>
        </p:txBody>
      </p:sp>
    </p:spTree>
    <p:extLst>
      <p:ext uri="{BB962C8B-B14F-4D97-AF65-F5344CB8AC3E}">
        <p14:creationId xmlns:p14="http://schemas.microsoft.com/office/powerpoint/2010/main" val="1878143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par>
                          <p:cTn id="14" fill="hold">
                            <p:stCondLst>
                              <p:cond delay="1000"/>
                            </p:stCondLst>
                            <p:childTnLst>
                              <p:par>
                                <p:cTn id="15" presetID="47" presetClass="entr" presetSubtype="0" fill="hold" nodeType="afterEffect">
                                  <p:stCondLst>
                                    <p:cond delay="150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3000"/>
                                        <p:tgtEl>
                                          <p:spTgt spid="16"/>
                                        </p:tgtEl>
                                      </p:cBhvr>
                                    </p:animEffect>
                                    <p:anim calcmode="lin" valueType="num">
                                      <p:cBhvr>
                                        <p:cTn id="18" dur="3000" fill="hold"/>
                                        <p:tgtEl>
                                          <p:spTgt spid="16"/>
                                        </p:tgtEl>
                                        <p:attrNameLst>
                                          <p:attrName>ppt_x</p:attrName>
                                        </p:attrNameLst>
                                      </p:cBhvr>
                                      <p:tavLst>
                                        <p:tav tm="0">
                                          <p:val>
                                            <p:strVal val="#ppt_x"/>
                                          </p:val>
                                        </p:tav>
                                        <p:tav tm="100000">
                                          <p:val>
                                            <p:strVal val="#ppt_x"/>
                                          </p:val>
                                        </p:tav>
                                      </p:tavLst>
                                    </p:anim>
                                    <p:anim calcmode="lin" valueType="num">
                                      <p:cBhvr>
                                        <p:cTn id="19" dur="3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E61E70B-396B-9D77-3A80-C2F0E9199247}"/>
              </a:ext>
            </a:extLst>
          </p:cNvPr>
          <p:cNvSpPr>
            <a:spLocks noGrp="1"/>
          </p:cNvSpPr>
          <p:nvPr>
            <p:ph type="body" sz="quarter" idx="11"/>
          </p:nvPr>
        </p:nvSpPr>
        <p:spPr>
          <a:xfrm>
            <a:off x="1961322" y="4475748"/>
            <a:ext cx="8256104" cy="1421470"/>
          </a:xfrm>
        </p:spPr>
        <p:txBody>
          <a:bodyPr/>
          <a:lstStyle/>
          <a:p>
            <a:r>
              <a:rPr lang="en-US" sz="4200" b="1" u="sng" dirty="0"/>
              <a:t>False!</a:t>
            </a:r>
          </a:p>
        </p:txBody>
      </p:sp>
      <p:sp>
        <p:nvSpPr>
          <p:cNvPr id="3" name="Content Placeholder 2">
            <a:extLst>
              <a:ext uri="{FF2B5EF4-FFF2-40B4-BE49-F238E27FC236}">
                <a16:creationId xmlns:a16="http://schemas.microsoft.com/office/drawing/2014/main" id="{46DCA4C4-F0C3-1C1B-FA80-A5AE2BB7F640}"/>
              </a:ext>
            </a:extLst>
          </p:cNvPr>
          <p:cNvSpPr>
            <a:spLocks noGrp="1"/>
          </p:cNvSpPr>
          <p:nvPr>
            <p:ph idx="1"/>
          </p:nvPr>
        </p:nvSpPr>
        <p:spPr>
          <a:xfrm>
            <a:off x="1022685" y="2946952"/>
            <a:ext cx="10106526" cy="1028700"/>
          </a:xfrm>
        </p:spPr>
        <p:txBody>
          <a:bodyPr/>
          <a:lstStyle/>
          <a:p>
            <a:r>
              <a:rPr lang="en-US" b="1" dirty="0"/>
              <a:t>True or false:</a:t>
            </a:r>
          </a:p>
          <a:p>
            <a:r>
              <a:rPr lang="en-US" dirty="0"/>
              <a:t>A credit card is basically the same as a debit card.</a:t>
            </a:r>
          </a:p>
          <a:p>
            <a:endParaRPr lang="en-US" dirty="0"/>
          </a:p>
          <a:p>
            <a:endParaRPr lang="en-US" dirty="0"/>
          </a:p>
        </p:txBody>
      </p:sp>
      <p:sp>
        <p:nvSpPr>
          <p:cNvPr id="2" name="Title 1">
            <a:extLst>
              <a:ext uri="{FF2B5EF4-FFF2-40B4-BE49-F238E27FC236}">
                <a16:creationId xmlns:a16="http://schemas.microsoft.com/office/drawing/2014/main" id="{30A21DE5-7101-2B4C-BCFC-6137D1394FB3}"/>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308689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6A0F44-B2EB-B4C1-A9B5-05A31919627D}"/>
              </a:ext>
            </a:extLst>
          </p:cNvPr>
          <p:cNvSpPr>
            <a:spLocks noGrp="1"/>
          </p:cNvSpPr>
          <p:nvPr>
            <p:ph idx="1"/>
          </p:nvPr>
        </p:nvSpPr>
        <p:spPr/>
        <p:txBody>
          <a:bodyPr/>
          <a:lstStyle/>
          <a:p>
            <a:pPr marL="0" indent="0">
              <a:spcBef>
                <a:spcPts val="2400"/>
              </a:spcBef>
              <a:buNone/>
            </a:pPr>
            <a:r>
              <a:rPr lang="en-US" dirty="0"/>
              <a:t>A </a:t>
            </a:r>
            <a:r>
              <a:rPr lang="en-US" dirty="0">
                <a:highlight>
                  <a:srgbClr val="DFE96C"/>
                </a:highlight>
              </a:rPr>
              <a:t>credit card</a:t>
            </a:r>
            <a:r>
              <a:rPr lang="en-US" dirty="0"/>
              <a:t> and a </a:t>
            </a:r>
            <a:r>
              <a:rPr lang="en-US" dirty="0">
                <a:highlight>
                  <a:srgbClr val="DFE96C"/>
                </a:highlight>
              </a:rPr>
              <a:t>debit card</a:t>
            </a:r>
            <a:r>
              <a:rPr lang="en-US" dirty="0"/>
              <a:t> look the same </a:t>
            </a:r>
            <a:br>
              <a:rPr lang="en-US" dirty="0"/>
            </a:br>
            <a:r>
              <a:rPr lang="en-US" dirty="0"/>
              <a:t>but function differently. </a:t>
            </a:r>
          </a:p>
          <a:p>
            <a:pPr marL="0" indent="0">
              <a:spcBef>
                <a:spcPts val="2400"/>
              </a:spcBef>
              <a:buNone/>
            </a:pPr>
            <a:r>
              <a:rPr lang="en-US" dirty="0"/>
              <a:t>A </a:t>
            </a:r>
            <a:r>
              <a:rPr lang="en-US" dirty="0">
                <a:highlight>
                  <a:srgbClr val="DFE96C"/>
                </a:highlight>
              </a:rPr>
              <a:t>credit card</a:t>
            </a:r>
            <a:r>
              <a:rPr lang="en-US" dirty="0"/>
              <a:t> helps you make purchases </a:t>
            </a:r>
            <a:br>
              <a:rPr lang="en-US" dirty="0"/>
            </a:br>
            <a:r>
              <a:rPr lang="en-US" dirty="0"/>
              <a:t>by lending you money that you pay back later </a:t>
            </a:r>
            <a:br>
              <a:rPr lang="en-US" dirty="0"/>
            </a:br>
            <a:r>
              <a:rPr lang="en-US" dirty="0"/>
              <a:t>(along with any interest fees).</a:t>
            </a:r>
          </a:p>
          <a:p>
            <a:pPr marL="0" indent="0">
              <a:spcBef>
                <a:spcPts val="2400"/>
              </a:spcBef>
              <a:buNone/>
            </a:pPr>
            <a:r>
              <a:rPr lang="en-US" dirty="0"/>
              <a:t>A </a:t>
            </a:r>
            <a:r>
              <a:rPr lang="en-US" dirty="0">
                <a:highlight>
                  <a:srgbClr val="DFE96C"/>
                </a:highlight>
              </a:rPr>
              <a:t>debit card</a:t>
            </a:r>
            <a:r>
              <a:rPr lang="en-US" dirty="0"/>
              <a:t> helps you make purchases using </a:t>
            </a:r>
            <a:br>
              <a:rPr lang="en-US" dirty="0"/>
            </a:br>
            <a:r>
              <a:rPr lang="en-US" dirty="0"/>
              <a:t>funds that are already in your bank account. </a:t>
            </a:r>
            <a:br>
              <a:rPr lang="en-US" dirty="0"/>
            </a:br>
            <a:r>
              <a:rPr lang="en-US" dirty="0"/>
              <a:t>It’s like using cash.</a:t>
            </a:r>
          </a:p>
        </p:txBody>
      </p:sp>
      <p:sp>
        <p:nvSpPr>
          <p:cNvPr id="2" name="Title 1">
            <a:extLst>
              <a:ext uri="{FF2B5EF4-FFF2-40B4-BE49-F238E27FC236}">
                <a16:creationId xmlns:a16="http://schemas.microsoft.com/office/drawing/2014/main" id="{A1C3E343-D917-8473-3411-DB87EE8FF060}"/>
              </a:ext>
            </a:extLst>
          </p:cNvPr>
          <p:cNvSpPr>
            <a:spLocks noGrp="1"/>
          </p:cNvSpPr>
          <p:nvPr>
            <p:ph type="title"/>
          </p:nvPr>
        </p:nvSpPr>
        <p:spPr>
          <a:xfrm>
            <a:off x="571499" y="571500"/>
            <a:ext cx="8825163" cy="644457"/>
          </a:xfrm>
        </p:spPr>
        <p:txBody>
          <a:bodyPr/>
          <a:lstStyle/>
          <a:p>
            <a:r>
              <a:rPr lang="en-US" dirty="0"/>
              <a:t>What to remember about cards</a:t>
            </a:r>
          </a:p>
        </p:txBody>
      </p:sp>
    </p:spTree>
    <p:extLst>
      <p:ext uri="{BB962C8B-B14F-4D97-AF65-F5344CB8AC3E}">
        <p14:creationId xmlns:p14="http://schemas.microsoft.com/office/powerpoint/2010/main" val="26833530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018884-4F8B-9869-1D5F-86D9BF082993}"/>
              </a:ext>
            </a:extLst>
          </p:cNvPr>
          <p:cNvSpPr>
            <a:spLocks noGrp="1"/>
          </p:cNvSpPr>
          <p:nvPr>
            <p:ph idx="1"/>
          </p:nvPr>
        </p:nvSpPr>
        <p:spPr>
          <a:xfrm>
            <a:off x="952500" y="2189747"/>
            <a:ext cx="7662111" cy="3987215"/>
          </a:xfrm>
        </p:spPr>
        <p:txBody>
          <a:bodyPr/>
          <a:lstStyle/>
          <a:p>
            <a:pPr marL="0" indent="0">
              <a:spcBef>
                <a:spcPts val="1800"/>
              </a:spcBef>
              <a:buNone/>
            </a:pPr>
            <a:r>
              <a:rPr lang="en-US" b="1" dirty="0"/>
              <a:t>The adults in your life know a lot about money</a:t>
            </a:r>
            <a:br>
              <a:rPr lang="en-US" b="1" dirty="0"/>
            </a:br>
            <a:r>
              <a:rPr lang="en-US" b="1" dirty="0"/>
              <a:t>— ask them about it! </a:t>
            </a:r>
          </a:p>
          <a:p>
            <a:pPr marL="0" indent="0">
              <a:spcBef>
                <a:spcPts val="1800"/>
              </a:spcBef>
              <a:buNone/>
            </a:pPr>
            <a:r>
              <a:rPr lang="en-US" dirty="0"/>
              <a:t>Many people don’t want to share how much they </a:t>
            </a:r>
            <a:br>
              <a:rPr lang="en-US" dirty="0"/>
            </a:br>
            <a:r>
              <a:rPr lang="en-US" dirty="0"/>
              <a:t>earn or spend … </a:t>
            </a:r>
          </a:p>
          <a:p>
            <a:pPr marL="0" indent="0">
              <a:spcBef>
                <a:spcPts val="1800"/>
              </a:spcBef>
              <a:buNone/>
            </a:pPr>
            <a:r>
              <a:rPr lang="en-US" dirty="0"/>
              <a:t>but you can still talk to your parents or </a:t>
            </a:r>
            <a:br>
              <a:rPr lang="en-US" dirty="0"/>
            </a:br>
            <a:r>
              <a:rPr lang="en-US" dirty="0"/>
              <a:t>guardians about how </a:t>
            </a:r>
            <a:r>
              <a:rPr lang="en-US" dirty="0">
                <a:highlight>
                  <a:srgbClr val="DFE96C"/>
                </a:highlight>
              </a:rPr>
              <a:t>they hope you will handle</a:t>
            </a:r>
            <a:r>
              <a:rPr lang="en-US" dirty="0"/>
              <a:t> </a:t>
            </a:r>
            <a:br>
              <a:rPr lang="en-US" dirty="0"/>
            </a:br>
            <a:r>
              <a:rPr lang="en-US" dirty="0"/>
              <a:t>your money. </a:t>
            </a:r>
          </a:p>
          <a:p>
            <a:pPr>
              <a:spcBef>
                <a:spcPts val="1800"/>
              </a:spcBef>
            </a:pPr>
            <a:endParaRPr lang="en-US" dirty="0"/>
          </a:p>
          <a:p>
            <a:pPr>
              <a:spcBef>
                <a:spcPts val="1800"/>
              </a:spcBef>
            </a:pPr>
            <a:endParaRPr lang="en-US" dirty="0"/>
          </a:p>
        </p:txBody>
      </p:sp>
      <p:sp>
        <p:nvSpPr>
          <p:cNvPr id="2" name="Title 1">
            <a:extLst>
              <a:ext uri="{FF2B5EF4-FFF2-40B4-BE49-F238E27FC236}">
                <a16:creationId xmlns:a16="http://schemas.microsoft.com/office/drawing/2014/main" id="{F40D5DD4-461D-B9AE-499F-D7746E12A66F}"/>
              </a:ext>
            </a:extLst>
          </p:cNvPr>
          <p:cNvSpPr>
            <a:spLocks noGrp="1"/>
          </p:cNvSpPr>
          <p:nvPr>
            <p:ph type="title"/>
          </p:nvPr>
        </p:nvSpPr>
        <p:spPr/>
        <p:txBody>
          <a:bodyPr/>
          <a:lstStyle/>
          <a:p>
            <a:r>
              <a:rPr lang="en-US" dirty="0"/>
              <a:t>Talking about money with parents or guardians</a:t>
            </a:r>
          </a:p>
        </p:txBody>
      </p:sp>
    </p:spTree>
    <p:extLst>
      <p:ext uri="{BB962C8B-B14F-4D97-AF65-F5344CB8AC3E}">
        <p14:creationId xmlns:p14="http://schemas.microsoft.com/office/powerpoint/2010/main" val="22098149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Illustration of a child with a question mark and lightbulb over head">
            <a:extLst>
              <a:ext uri="{FF2B5EF4-FFF2-40B4-BE49-F238E27FC236}">
                <a16:creationId xmlns:a16="http://schemas.microsoft.com/office/drawing/2014/main" id="{D1232D36-81CB-910D-CA5D-670E91D43BD1}"/>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p:blipFill>
        <p:spPr>
          <a:xfrm>
            <a:off x="10965107" y="2459174"/>
            <a:ext cx="1226894" cy="1494541"/>
          </a:xfrm>
          <a:prstGeom prst="rect">
            <a:avLst/>
          </a:prstGeom>
        </p:spPr>
      </p:pic>
      <p:grpSp>
        <p:nvGrpSpPr>
          <p:cNvPr id="16" name="Group 15">
            <a:extLst>
              <a:ext uri="{FF2B5EF4-FFF2-40B4-BE49-F238E27FC236}">
                <a16:creationId xmlns:a16="http://schemas.microsoft.com/office/drawing/2014/main" id="{D18E5530-EB9E-C3C4-B12A-82DE930770CA}"/>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7" name="Oval 16">
              <a:extLst>
                <a:ext uri="{FF2B5EF4-FFF2-40B4-BE49-F238E27FC236}">
                  <a16:creationId xmlns:a16="http://schemas.microsoft.com/office/drawing/2014/main" id="{7968EC75-CE33-B3B8-E162-344ABA7AC512}"/>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6A095053-4D59-57F2-19EB-9B3DCF567B43}"/>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90A00A14-A5E7-D17E-DEC2-313CB7B3727C}"/>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9" name="Picture 28" descr="Illustration of children playing video games">
            <a:extLst>
              <a:ext uri="{FF2B5EF4-FFF2-40B4-BE49-F238E27FC236}">
                <a16:creationId xmlns:a16="http://schemas.microsoft.com/office/drawing/2014/main" id="{530D8469-7D55-996D-6267-90ACB9D70FEB}"/>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tretch>
            <a:fillRect/>
          </a:stretch>
        </p:blipFill>
        <p:spPr>
          <a:xfrm>
            <a:off x="8602370" y="2622574"/>
            <a:ext cx="1540700" cy="1327918"/>
          </a:xfrm>
          <a:prstGeom prst="rect">
            <a:avLst/>
          </a:prstGeom>
        </p:spPr>
      </p:pic>
      <p:grpSp>
        <p:nvGrpSpPr>
          <p:cNvPr id="12" name="Group 11">
            <a:extLst>
              <a:ext uri="{FF2B5EF4-FFF2-40B4-BE49-F238E27FC236}">
                <a16:creationId xmlns:a16="http://schemas.microsoft.com/office/drawing/2014/main" id="{E2567163-9DEE-E799-D3D8-FC5A16CD72E2}"/>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C306AEFA-C30F-A8DB-76F2-845677DFD3EA}"/>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A81AD9DD-ACC7-203A-51B6-9173C0DE02D5}"/>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BDF4A77A-688A-F269-6E8A-05AA73528B27}"/>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52CE6886-E3DA-81EB-40D5-E431B682CFAD}"/>
              </a:ext>
            </a:extLst>
          </p:cNvPr>
          <p:cNvSpPr>
            <a:spLocks noGrp="1"/>
          </p:cNvSpPr>
          <p:nvPr>
            <p:ph idx="1"/>
          </p:nvPr>
        </p:nvSpPr>
        <p:spPr/>
        <p:txBody>
          <a:bodyPr/>
          <a:lstStyle/>
          <a:p>
            <a:r>
              <a:rPr lang="en-US" dirty="0"/>
              <a:t>How can I earn money?</a:t>
            </a:r>
          </a:p>
          <a:p>
            <a:endParaRPr lang="en-US" dirty="0"/>
          </a:p>
        </p:txBody>
      </p:sp>
      <p:pic>
        <p:nvPicPr>
          <p:cNvPr id="23" name="Picture 22" descr="Illustratin of of a child vacuuming">
            <a:extLst>
              <a:ext uri="{FF2B5EF4-FFF2-40B4-BE49-F238E27FC236}">
                <a16:creationId xmlns:a16="http://schemas.microsoft.com/office/drawing/2014/main" id="{41DC68CA-C8B8-5D7E-F882-33D5DBECBAE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14866" y="1933907"/>
            <a:ext cx="3039402" cy="2212751"/>
          </a:xfrm>
          <a:prstGeom prst="rect">
            <a:avLst/>
          </a:prstGeom>
        </p:spPr>
      </p:pic>
      <p:sp>
        <p:nvSpPr>
          <p:cNvPr id="2" name="Title 1">
            <a:extLst>
              <a:ext uri="{FF2B5EF4-FFF2-40B4-BE49-F238E27FC236}">
                <a16:creationId xmlns:a16="http://schemas.microsoft.com/office/drawing/2014/main" id="{88BAEA87-4AE6-4AA9-821F-B57F437EFC95}"/>
              </a:ext>
            </a:extLst>
          </p:cNvPr>
          <p:cNvSpPr>
            <a:spLocks noGrp="1"/>
          </p:cNvSpPr>
          <p:nvPr>
            <p:ph type="title"/>
          </p:nvPr>
        </p:nvSpPr>
        <p:spPr>
          <a:xfrm>
            <a:off x="571499" y="571500"/>
            <a:ext cx="10268953" cy="644457"/>
          </a:xfrm>
        </p:spPr>
        <p:txBody>
          <a:bodyPr/>
          <a:lstStyle/>
          <a:p>
            <a:r>
              <a:rPr lang="en-US" dirty="0"/>
              <a:t>Hands on example:</a:t>
            </a:r>
            <a:br>
              <a:rPr lang="en-US" dirty="0"/>
            </a:br>
            <a:r>
              <a:rPr lang="en-US" dirty="0"/>
              <a:t>Questions to ask parents or guardians</a:t>
            </a:r>
          </a:p>
        </p:txBody>
      </p:sp>
    </p:spTree>
    <p:extLst>
      <p:ext uri="{BB962C8B-B14F-4D97-AF65-F5344CB8AC3E}">
        <p14:creationId xmlns:p14="http://schemas.microsoft.com/office/powerpoint/2010/main" val="1303440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3BB1D-952D-F6AD-DAC6-14015919B402}"/>
            </a:ext>
          </a:extLst>
        </p:cNvPr>
        <p:cNvGrpSpPr/>
        <p:nvPr/>
      </p:nvGrpSpPr>
      <p:grpSpPr>
        <a:xfrm>
          <a:off x="0" y="0"/>
          <a:ext cx="0" cy="0"/>
          <a:chOff x="0" y="0"/>
          <a:chExt cx="0" cy="0"/>
        </a:xfrm>
      </p:grpSpPr>
      <p:pic>
        <p:nvPicPr>
          <p:cNvPr id="28" name="Picture 27" descr="Illustration of a child with a question mark and lightbulb over head">
            <a:extLst>
              <a:ext uri="{FF2B5EF4-FFF2-40B4-BE49-F238E27FC236}">
                <a16:creationId xmlns:a16="http://schemas.microsoft.com/office/drawing/2014/main" id="{6CECFD3B-F5E2-B566-2320-33ECBE829117}"/>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p:blipFill>
        <p:spPr>
          <a:xfrm>
            <a:off x="8525342" y="2459174"/>
            <a:ext cx="1696601" cy="1494541"/>
          </a:xfrm>
          <a:prstGeom prst="rect">
            <a:avLst/>
          </a:prstGeom>
        </p:spPr>
      </p:pic>
      <p:grpSp>
        <p:nvGrpSpPr>
          <p:cNvPr id="12" name="Group 11">
            <a:extLst>
              <a:ext uri="{FF2B5EF4-FFF2-40B4-BE49-F238E27FC236}">
                <a16:creationId xmlns:a16="http://schemas.microsoft.com/office/drawing/2014/main" id="{F7A5234A-1D33-CA13-2BE2-7A84999DE4AE}"/>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4E9A5967-FBA3-2B12-5B05-74B44398E9E6}"/>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EF0B67AB-1C39-8A1B-8936-D4E170180F26}"/>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F064AC46-9691-1859-D521-B226FE71B9AA}"/>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480965D8-0E7D-BA84-B561-0A3C2448C738}"/>
              </a:ext>
            </a:extLst>
          </p:cNvPr>
          <p:cNvSpPr>
            <a:spLocks noGrp="1"/>
          </p:cNvSpPr>
          <p:nvPr>
            <p:ph idx="1"/>
          </p:nvPr>
        </p:nvSpPr>
        <p:spPr/>
        <p:txBody>
          <a:bodyPr/>
          <a:lstStyle/>
          <a:p>
            <a:r>
              <a:rPr lang="en-US" dirty="0"/>
              <a:t>What should I save for?</a:t>
            </a:r>
          </a:p>
        </p:txBody>
      </p:sp>
      <p:pic>
        <p:nvPicPr>
          <p:cNvPr id="27" name="Picture 26" descr="Illustration of children playing video games">
            <a:extLst>
              <a:ext uri="{FF2B5EF4-FFF2-40B4-BE49-F238E27FC236}">
                <a16:creationId xmlns:a16="http://schemas.microsoft.com/office/drawing/2014/main" id="{D78DFEFC-594D-EB6C-6C2B-D4D96D5281F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56343" y="2100630"/>
            <a:ext cx="2566016" cy="2211630"/>
          </a:xfrm>
          <a:prstGeom prst="rect">
            <a:avLst/>
          </a:prstGeom>
        </p:spPr>
      </p:pic>
      <p:grpSp>
        <p:nvGrpSpPr>
          <p:cNvPr id="8" name="Group 7">
            <a:extLst>
              <a:ext uri="{FF2B5EF4-FFF2-40B4-BE49-F238E27FC236}">
                <a16:creationId xmlns:a16="http://schemas.microsoft.com/office/drawing/2014/main" id="{91FF9649-12CB-6C8C-C9BA-CB0DF9C46933}"/>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B93E7001-6E7D-582F-1463-D89AFCD9943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605A8546-178B-5268-659F-EECB7DF1D5EE}"/>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BC5A2E08-F9E5-260E-C7D5-73656AF0BFB4}"/>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0" name="Picture 19" descr="Illustratin of of a child vacuuming">
            <a:extLst>
              <a:ext uri="{FF2B5EF4-FFF2-40B4-BE49-F238E27FC236}">
                <a16:creationId xmlns:a16="http://schemas.microsoft.com/office/drawing/2014/main" id="{CC6A11A9-8A64-2661-891A-AF37125C3BF0}"/>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tretch>
            <a:fillRect/>
          </a:stretch>
        </p:blipFill>
        <p:spPr>
          <a:xfrm>
            <a:off x="1962435" y="2700199"/>
            <a:ext cx="1540701" cy="1121664"/>
          </a:xfrm>
          <a:prstGeom prst="rect">
            <a:avLst/>
          </a:prstGeom>
        </p:spPr>
      </p:pic>
      <p:sp>
        <p:nvSpPr>
          <p:cNvPr id="2" name="Title 1">
            <a:extLst>
              <a:ext uri="{FF2B5EF4-FFF2-40B4-BE49-F238E27FC236}">
                <a16:creationId xmlns:a16="http://schemas.microsoft.com/office/drawing/2014/main" id="{1AD77D1B-1204-B4C3-4184-380996F44EB2}"/>
              </a:ext>
            </a:extLst>
          </p:cNvPr>
          <p:cNvSpPr>
            <a:spLocks noGrp="1"/>
          </p:cNvSpPr>
          <p:nvPr>
            <p:ph type="title"/>
          </p:nvPr>
        </p:nvSpPr>
        <p:spPr>
          <a:xfrm>
            <a:off x="571499" y="571500"/>
            <a:ext cx="10268953" cy="644457"/>
          </a:xfrm>
        </p:spPr>
        <p:txBody>
          <a:bodyPr/>
          <a:lstStyle/>
          <a:p>
            <a:r>
              <a:rPr lang="en-US" dirty="0"/>
              <a:t>Hands on example:</a:t>
            </a:r>
            <a:br>
              <a:rPr lang="en-US" dirty="0"/>
            </a:br>
            <a:r>
              <a:rPr lang="en-US" dirty="0"/>
              <a:t>Questions to ask parents or guardians</a:t>
            </a:r>
          </a:p>
        </p:txBody>
      </p:sp>
    </p:spTree>
    <p:extLst>
      <p:ext uri="{BB962C8B-B14F-4D97-AF65-F5344CB8AC3E}">
        <p14:creationId xmlns:p14="http://schemas.microsoft.com/office/powerpoint/2010/main" val="1001578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D99A1-2B1B-8972-B4B8-1E37E8578B97}"/>
            </a:ext>
          </a:extLst>
        </p:cNvPr>
        <p:cNvGrpSpPr/>
        <p:nvPr/>
      </p:nvGrpSpPr>
      <p:grpSpPr>
        <a:xfrm>
          <a:off x="0" y="0"/>
          <a:ext cx="0" cy="0"/>
          <a:chOff x="0" y="0"/>
          <a:chExt cx="0" cy="0"/>
        </a:xfrm>
      </p:grpSpPr>
      <p:pic>
        <p:nvPicPr>
          <p:cNvPr id="13" name="Picture 12" descr="Illustration of falling confetti">
            <a:extLst>
              <a:ext uri="{FF2B5EF4-FFF2-40B4-BE49-F238E27FC236}">
                <a16:creationId xmlns:a16="http://schemas.microsoft.com/office/drawing/2014/main" id="{3DA3EAB8-B7C3-2C3B-9FBC-56B302E239E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3" name="Content Placeholder 2">
            <a:extLst>
              <a:ext uri="{FF2B5EF4-FFF2-40B4-BE49-F238E27FC236}">
                <a16:creationId xmlns:a16="http://schemas.microsoft.com/office/drawing/2014/main" id="{D699B4D7-4246-2FBB-E584-3F5FB90947D4}"/>
              </a:ext>
            </a:extLst>
          </p:cNvPr>
          <p:cNvSpPr>
            <a:spLocks noGrp="1"/>
          </p:cNvSpPr>
          <p:nvPr>
            <p:ph idx="1"/>
          </p:nvPr>
        </p:nvSpPr>
        <p:spPr/>
        <p:txBody>
          <a:bodyPr/>
          <a:lstStyle/>
          <a:p>
            <a:r>
              <a:rPr lang="en-US" dirty="0"/>
              <a:t>What’s the most important thing you want me</a:t>
            </a:r>
            <a:br>
              <a:rPr lang="en-US" dirty="0"/>
            </a:br>
            <a:r>
              <a:rPr lang="en-US" dirty="0"/>
              <a:t>to know about money?</a:t>
            </a:r>
          </a:p>
        </p:txBody>
      </p:sp>
      <p:pic>
        <p:nvPicPr>
          <p:cNvPr id="22" name="Picture 21" descr="Illustration of a child with a question mark and lightbulb over head">
            <a:extLst>
              <a:ext uri="{FF2B5EF4-FFF2-40B4-BE49-F238E27FC236}">
                <a16:creationId xmlns:a16="http://schemas.microsoft.com/office/drawing/2014/main" id="{4493BC67-CBE4-6B38-AB62-1BB999147EE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844309" y="2070429"/>
            <a:ext cx="2572622" cy="2272032"/>
          </a:xfrm>
          <a:prstGeom prst="rect">
            <a:avLst/>
          </a:prstGeom>
        </p:spPr>
      </p:pic>
      <p:grpSp>
        <p:nvGrpSpPr>
          <p:cNvPr id="8" name="Group 7">
            <a:extLst>
              <a:ext uri="{FF2B5EF4-FFF2-40B4-BE49-F238E27FC236}">
                <a16:creationId xmlns:a16="http://schemas.microsoft.com/office/drawing/2014/main" id="{A731251C-74E8-3F25-A019-D4AE6067F11B}"/>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83A19AAB-D1CF-06B7-69AF-B3A0054025F2}"/>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8AFB914D-ADF0-6CF1-1B12-187E9A7EE9F0}"/>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51FFF03C-140C-3683-24F1-6172AD578402}"/>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1" name="Picture 20" descr="Illustration of children playing video games">
            <a:extLst>
              <a:ext uri="{FF2B5EF4-FFF2-40B4-BE49-F238E27FC236}">
                <a16:creationId xmlns:a16="http://schemas.microsoft.com/office/drawing/2014/main" id="{F9ADB739-2401-ABFF-8906-488914C35337}"/>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tretch>
            <a:fillRect/>
          </a:stretch>
        </p:blipFill>
        <p:spPr>
          <a:xfrm>
            <a:off x="2023715" y="2622574"/>
            <a:ext cx="1540700" cy="1327918"/>
          </a:xfrm>
          <a:prstGeom prst="rect">
            <a:avLst/>
          </a:prstGeom>
        </p:spPr>
      </p:pic>
      <p:grpSp>
        <p:nvGrpSpPr>
          <p:cNvPr id="4" name="Group 3">
            <a:extLst>
              <a:ext uri="{FF2B5EF4-FFF2-40B4-BE49-F238E27FC236}">
                <a16:creationId xmlns:a16="http://schemas.microsoft.com/office/drawing/2014/main" id="{1C1B04AF-612D-C6F4-2CB4-961DDDC1EC05}"/>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D6116FCB-B949-A5F5-5557-3D6F21E38185}"/>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F14E110B-D6F5-995E-0474-21DE9ADD694C}"/>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97D9CE33-FE0F-AADB-47C8-32A46AC0984A}"/>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0" name="Picture 19" descr="Illustratin of of a child vacuuming">
            <a:extLst>
              <a:ext uri="{FF2B5EF4-FFF2-40B4-BE49-F238E27FC236}">
                <a16:creationId xmlns:a16="http://schemas.microsoft.com/office/drawing/2014/main" id="{0E3FA939-6BC0-79E7-9DD6-3A7F74349ACB}"/>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rcRect/>
          <a:stretch/>
        </p:blipFill>
        <p:spPr>
          <a:xfrm>
            <a:off x="0" y="2700199"/>
            <a:ext cx="1316604" cy="1121664"/>
          </a:xfrm>
          <a:prstGeom prst="rect">
            <a:avLst/>
          </a:prstGeom>
        </p:spPr>
      </p:pic>
      <p:sp>
        <p:nvSpPr>
          <p:cNvPr id="2" name="Title 1">
            <a:extLst>
              <a:ext uri="{FF2B5EF4-FFF2-40B4-BE49-F238E27FC236}">
                <a16:creationId xmlns:a16="http://schemas.microsoft.com/office/drawing/2014/main" id="{413CED55-CB74-94A0-2A2C-F00D92E9684A}"/>
              </a:ext>
            </a:extLst>
          </p:cNvPr>
          <p:cNvSpPr>
            <a:spLocks noGrp="1"/>
          </p:cNvSpPr>
          <p:nvPr>
            <p:ph type="title"/>
          </p:nvPr>
        </p:nvSpPr>
        <p:spPr>
          <a:xfrm>
            <a:off x="571499" y="571500"/>
            <a:ext cx="10268953" cy="644457"/>
          </a:xfrm>
        </p:spPr>
        <p:txBody>
          <a:bodyPr/>
          <a:lstStyle/>
          <a:p>
            <a:r>
              <a:rPr lang="en-US" dirty="0"/>
              <a:t>Hands on example:</a:t>
            </a:r>
            <a:br>
              <a:rPr lang="en-US" dirty="0"/>
            </a:br>
            <a:r>
              <a:rPr lang="en-US" dirty="0"/>
              <a:t>Questions to ask parents or guardians</a:t>
            </a:r>
          </a:p>
        </p:txBody>
      </p:sp>
    </p:spTree>
    <p:extLst>
      <p:ext uri="{BB962C8B-B14F-4D97-AF65-F5344CB8AC3E}">
        <p14:creationId xmlns:p14="http://schemas.microsoft.com/office/powerpoint/2010/main" val="1580040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par>
                          <p:cTn id="14" fill="hold">
                            <p:stCondLst>
                              <p:cond delay="1000"/>
                            </p:stCondLst>
                            <p:childTnLst>
                              <p:par>
                                <p:cTn id="15" presetID="47" presetClass="entr" presetSubtype="0" fill="hold" nodeType="afterEffect">
                                  <p:stCondLst>
                                    <p:cond delay="150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3000"/>
                                        <p:tgtEl>
                                          <p:spTgt spid="13"/>
                                        </p:tgtEl>
                                      </p:cBhvr>
                                    </p:animEffect>
                                    <p:anim calcmode="lin" valueType="num">
                                      <p:cBhvr>
                                        <p:cTn id="18" dur="3000" fill="hold"/>
                                        <p:tgtEl>
                                          <p:spTgt spid="13"/>
                                        </p:tgtEl>
                                        <p:attrNameLst>
                                          <p:attrName>ppt_x</p:attrName>
                                        </p:attrNameLst>
                                      </p:cBhvr>
                                      <p:tavLst>
                                        <p:tav tm="0">
                                          <p:val>
                                            <p:strVal val="#ppt_x"/>
                                          </p:val>
                                        </p:tav>
                                        <p:tav tm="100000">
                                          <p:val>
                                            <p:strVal val="#ppt_x"/>
                                          </p:val>
                                        </p:tav>
                                      </p:tavLst>
                                    </p:anim>
                                    <p:anim calcmode="lin" valueType="num">
                                      <p:cBhvr>
                                        <p:cTn id="19" dur="3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descr="A mother and a child looking at a computer">
            <a:extLst>
              <a:ext uri="{FF2B5EF4-FFF2-40B4-BE49-F238E27FC236}">
                <a16:creationId xmlns:a16="http://schemas.microsoft.com/office/drawing/2014/main" id="{252FC637-A72B-36E6-08E4-AB905FCA8283}"/>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4" name="Content Placeholder 3">
            <a:extLst>
              <a:ext uri="{FF2B5EF4-FFF2-40B4-BE49-F238E27FC236}">
                <a16:creationId xmlns:a16="http://schemas.microsoft.com/office/drawing/2014/main" id="{873A582C-17F3-E517-98B3-C879A97174CF}"/>
              </a:ext>
            </a:extLst>
          </p:cNvPr>
          <p:cNvSpPr txBox="1">
            <a:spLocks/>
          </p:cNvSpPr>
          <p:nvPr/>
        </p:nvSpPr>
        <p:spPr>
          <a:xfrm>
            <a:off x="1487905" y="4930942"/>
            <a:ext cx="5079572" cy="443163"/>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Font typeface="Arial" panose="020B0604020202020204" pitchFamily="34" charset="0"/>
              <a:buNone/>
            </a:pPr>
            <a:r>
              <a:rPr lang="en-US" b="1" dirty="0"/>
              <a:t>Sign up together.</a:t>
            </a:r>
          </a:p>
          <a:p>
            <a:endParaRPr lang="en-US" dirty="0"/>
          </a:p>
        </p:txBody>
      </p:sp>
      <p:sp>
        <p:nvSpPr>
          <p:cNvPr id="8" name="Oval 7">
            <a:extLst>
              <a:ext uri="{FF2B5EF4-FFF2-40B4-BE49-F238E27FC236}">
                <a16:creationId xmlns:a16="http://schemas.microsoft.com/office/drawing/2014/main" id="{651629FF-043C-A930-EC33-2AFAF410E491}"/>
              </a:ext>
            </a:extLst>
          </p:cNvPr>
          <p:cNvSpPr/>
          <p:nvPr/>
        </p:nvSpPr>
        <p:spPr>
          <a:xfrm>
            <a:off x="932046" y="4963219"/>
            <a:ext cx="400187" cy="400187"/>
          </a:xfrm>
          <a:prstGeom prst="ellipse">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accent5"/>
                </a:solidFill>
                <a:latin typeface="DM Sans 14pt" pitchFamily="2" charset="77"/>
              </a:rPr>
              <a:t>4</a:t>
            </a:r>
          </a:p>
        </p:txBody>
      </p:sp>
      <p:sp>
        <p:nvSpPr>
          <p:cNvPr id="13" name="Content Placeholder 3">
            <a:extLst>
              <a:ext uri="{FF2B5EF4-FFF2-40B4-BE49-F238E27FC236}">
                <a16:creationId xmlns:a16="http://schemas.microsoft.com/office/drawing/2014/main" id="{26D6EB17-A871-9C27-5866-0D5B1C2284E8}"/>
              </a:ext>
            </a:extLst>
          </p:cNvPr>
          <p:cNvSpPr txBox="1">
            <a:spLocks/>
          </p:cNvSpPr>
          <p:nvPr/>
        </p:nvSpPr>
        <p:spPr>
          <a:xfrm>
            <a:off x="1487905" y="4329363"/>
            <a:ext cx="5079572" cy="443163"/>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Font typeface="Arial" panose="020B0604020202020204" pitchFamily="34" charset="0"/>
              <a:buNone/>
            </a:pPr>
            <a:r>
              <a:rPr lang="en-US" b="1" dirty="0"/>
              <a:t>Compare the terms.</a:t>
            </a:r>
          </a:p>
        </p:txBody>
      </p:sp>
      <p:sp>
        <p:nvSpPr>
          <p:cNvPr id="7" name="Oval 6">
            <a:extLst>
              <a:ext uri="{FF2B5EF4-FFF2-40B4-BE49-F238E27FC236}">
                <a16:creationId xmlns:a16="http://schemas.microsoft.com/office/drawing/2014/main" id="{1997AF35-0E0C-C7D2-413A-E9F19EEA91D3}"/>
              </a:ext>
            </a:extLst>
          </p:cNvPr>
          <p:cNvSpPr/>
          <p:nvPr/>
        </p:nvSpPr>
        <p:spPr>
          <a:xfrm>
            <a:off x="932046" y="4341587"/>
            <a:ext cx="400187" cy="400187"/>
          </a:xfrm>
          <a:prstGeom prst="ellipse">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accent5"/>
                </a:solidFill>
                <a:latin typeface="DM Sans 14pt" pitchFamily="2" charset="77"/>
              </a:rPr>
              <a:t>3</a:t>
            </a:r>
          </a:p>
        </p:txBody>
      </p:sp>
      <p:sp>
        <p:nvSpPr>
          <p:cNvPr id="12" name="Content Placeholder 3">
            <a:extLst>
              <a:ext uri="{FF2B5EF4-FFF2-40B4-BE49-F238E27FC236}">
                <a16:creationId xmlns:a16="http://schemas.microsoft.com/office/drawing/2014/main" id="{8D1FA122-6C8B-9E0D-155C-2B569E07D58E}"/>
              </a:ext>
            </a:extLst>
          </p:cNvPr>
          <p:cNvSpPr txBox="1">
            <a:spLocks/>
          </p:cNvSpPr>
          <p:nvPr/>
        </p:nvSpPr>
        <p:spPr>
          <a:xfrm>
            <a:off x="1487905" y="3743826"/>
            <a:ext cx="5079572" cy="443163"/>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Font typeface="Arial" panose="020B0604020202020204" pitchFamily="34" charset="0"/>
              <a:buNone/>
            </a:pPr>
            <a:r>
              <a:rPr lang="en-US" b="1" dirty="0"/>
              <a:t>Research options.</a:t>
            </a:r>
          </a:p>
        </p:txBody>
      </p:sp>
      <p:sp>
        <p:nvSpPr>
          <p:cNvPr id="6" name="Oval 5">
            <a:extLst>
              <a:ext uri="{FF2B5EF4-FFF2-40B4-BE49-F238E27FC236}">
                <a16:creationId xmlns:a16="http://schemas.microsoft.com/office/drawing/2014/main" id="{3A882FC0-8A6E-9E29-80D8-EE5DE509C44B}"/>
              </a:ext>
            </a:extLst>
          </p:cNvPr>
          <p:cNvSpPr/>
          <p:nvPr/>
        </p:nvSpPr>
        <p:spPr>
          <a:xfrm>
            <a:off x="932046" y="3719956"/>
            <a:ext cx="400187" cy="400187"/>
          </a:xfrm>
          <a:prstGeom prst="ellipse">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accent5"/>
                </a:solidFill>
                <a:latin typeface="DM Sans 14pt" pitchFamily="2" charset="77"/>
              </a:rPr>
              <a:t>2</a:t>
            </a:r>
          </a:p>
        </p:txBody>
      </p:sp>
      <p:sp>
        <p:nvSpPr>
          <p:cNvPr id="19" name="TextBox 18">
            <a:extLst>
              <a:ext uri="{FF2B5EF4-FFF2-40B4-BE49-F238E27FC236}">
                <a16:creationId xmlns:a16="http://schemas.microsoft.com/office/drawing/2014/main" id="{0F4BB700-F654-517F-850A-22B6F3D80383}"/>
              </a:ext>
            </a:extLst>
          </p:cNvPr>
          <p:cNvSpPr txBox="1"/>
          <p:nvPr/>
        </p:nvSpPr>
        <p:spPr>
          <a:xfrm>
            <a:off x="1491916" y="1714501"/>
            <a:ext cx="5065295" cy="1931068"/>
          </a:xfrm>
          <a:prstGeom prst="rect">
            <a:avLst/>
          </a:prstGeom>
          <a:noFill/>
        </p:spPr>
        <p:txBody>
          <a:bodyPr wrap="square" lIns="0" tIns="0" rIns="0" bIns="0" rtlCol="0">
            <a:noAutofit/>
          </a:bodyPr>
          <a:lstStyle/>
          <a:p>
            <a:pPr algn="l">
              <a:lnSpc>
                <a:spcPct val="110000"/>
              </a:lnSpc>
              <a:spcBef>
                <a:spcPts val="1200"/>
              </a:spcBef>
            </a:pPr>
            <a:r>
              <a:rPr lang="en-US" sz="2200" b="1" dirty="0">
                <a:solidFill>
                  <a:schemeClr val="accent1"/>
                </a:solidFill>
                <a:latin typeface="DM Sans 14pt" pitchFamily="2" charset="77"/>
              </a:rPr>
              <a:t>Talk to a parent or guardian.</a:t>
            </a:r>
            <a:endParaRPr lang="en-US" dirty="0">
              <a:solidFill>
                <a:schemeClr val="accent1"/>
              </a:solidFill>
              <a:latin typeface="DM Sans 14pt" pitchFamily="2" charset="77"/>
            </a:endParaRPr>
          </a:p>
          <a:p>
            <a:pPr marL="285750" indent="-285750" algn="l">
              <a:lnSpc>
                <a:spcPct val="110000"/>
              </a:lnSpc>
              <a:spcBef>
                <a:spcPts val="1200"/>
              </a:spcBef>
              <a:buFont typeface="Arial" panose="020B0604020202020204" pitchFamily="34" charset="0"/>
              <a:buChar char="•"/>
            </a:pPr>
            <a:r>
              <a:rPr lang="en-US" dirty="0">
                <a:solidFill>
                  <a:schemeClr val="accent1"/>
                </a:solidFill>
                <a:latin typeface="DM Sans 14pt" pitchFamily="2" charset="77"/>
              </a:rPr>
              <a:t>A parent’s or guardian’s name will likely have </a:t>
            </a:r>
            <a:br>
              <a:rPr lang="en-US" dirty="0">
                <a:solidFill>
                  <a:schemeClr val="accent1"/>
                </a:solidFill>
                <a:latin typeface="DM Sans 14pt" pitchFamily="2" charset="77"/>
              </a:rPr>
            </a:br>
            <a:r>
              <a:rPr lang="en-US" dirty="0">
                <a:solidFill>
                  <a:schemeClr val="accent1"/>
                </a:solidFill>
                <a:latin typeface="DM Sans 14pt" pitchFamily="2" charset="77"/>
              </a:rPr>
              <a:t>to be on the account if you’re under 18.</a:t>
            </a:r>
          </a:p>
          <a:p>
            <a:pPr marL="285750" indent="-285750" algn="l">
              <a:lnSpc>
                <a:spcPct val="110000"/>
              </a:lnSpc>
              <a:spcBef>
                <a:spcPts val="1200"/>
              </a:spcBef>
              <a:buFont typeface="Arial" panose="020B0604020202020204" pitchFamily="34" charset="0"/>
              <a:buChar char="•"/>
            </a:pPr>
            <a:r>
              <a:rPr lang="en-US" dirty="0">
                <a:solidFill>
                  <a:schemeClr val="accent1"/>
                </a:solidFill>
                <a:latin typeface="DM Sans 14pt" pitchFamily="2" charset="77"/>
              </a:rPr>
              <a:t>Your parent or guardian can help you figure out what information you might need.</a:t>
            </a:r>
          </a:p>
        </p:txBody>
      </p:sp>
      <p:sp>
        <p:nvSpPr>
          <p:cNvPr id="5" name="Oval 4">
            <a:extLst>
              <a:ext uri="{FF2B5EF4-FFF2-40B4-BE49-F238E27FC236}">
                <a16:creationId xmlns:a16="http://schemas.microsoft.com/office/drawing/2014/main" id="{9F0D24A5-A83F-C7E3-E51F-DF670E140117}"/>
              </a:ext>
            </a:extLst>
          </p:cNvPr>
          <p:cNvSpPr/>
          <p:nvPr/>
        </p:nvSpPr>
        <p:spPr>
          <a:xfrm>
            <a:off x="932046" y="1666567"/>
            <a:ext cx="400187" cy="400187"/>
          </a:xfrm>
          <a:prstGeom prst="ellipse">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latin typeface="DM Sans 14pt" pitchFamily="2" charset="77"/>
              </a:rPr>
              <a:t>1</a:t>
            </a:r>
          </a:p>
        </p:txBody>
      </p:sp>
      <p:sp>
        <p:nvSpPr>
          <p:cNvPr id="2" name="Title 1">
            <a:extLst>
              <a:ext uri="{FF2B5EF4-FFF2-40B4-BE49-F238E27FC236}">
                <a16:creationId xmlns:a16="http://schemas.microsoft.com/office/drawing/2014/main" id="{94A3BD68-04D1-FC1A-3A7F-DE9A9BA6FE1E}"/>
              </a:ext>
            </a:extLst>
          </p:cNvPr>
          <p:cNvSpPr>
            <a:spLocks noGrp="1"/>
          </p:cNvSpPr>
          <p:nvPr>
            <p:ph type="title"/>
          </p:nvPr>
        </p:nvSpPr>
        <p:spPr/>
        <p:txBody>
          <a:bodyPr/>
          <a:lstStyle/>
          <a:p>
            <a:r>
              <a:rPr lang="en-US" dirty="0"/>
              <a:t>How to open your first account</a:t>
            </a:r>
          </a:p>
        </p:txBody>
      </p:sp>
    </p:spTree>
    <p:extLst>
      <p:ext uri="{BB962C8B-B14F-4D97-AF65-F5344CB8AC3E}">
        <p14:creationId xmlns:p14="http://schemas.microsoft.com/office/powerpoint/2010/main" val="4148923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9">
                                            <p:txEl>
                                              <p:pRg st="0" end="0"/>
                                            </p:txEl>
                                          </p:spTgt>
                                        </p:tgtEl>
                                        <p:attrNameLst>
                                          <p:attrName>style.visibility</p:attrName>
                                        </p:attrNameLst>
                                      </p:cBhvr>
                                      <p:to>
                                        <p:strVal val="visible"/>
                                      </p:to>
                                    </p:set>
                                    <p:animEffect transition="in" filter="fade">
                                      <p:cBhvr>
                                        <p:cTn id="10" dur="500"/>
                                        <p:tgtEl>
                                          <p:spTgt spid="19">
                                            <p:txEl>
                                              <p:pRg st="0" end="0"/>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9">
                                            <p:txEl>
                                              <p:pRg st="1" end="1"/>
                                            </p:txEl>
                                          </p:spTgt>
                                        </p:tgtEl>
                                        <p:attrNameLst>
                                          <p:attrName>style.visibility</p:attrName>
                                        </p:attrNameLst>
                                      </p:cBhvr>
                                      <p:to>
                                        <p:strVal val="visible"/>
                                      </p:to>
                                    </p:set>
                                    <p:animEffect transition="in" filter="fade">
                                      <p:cBhvr>
                                        <p:cTn id="14" dur="500"/>
                                        <p:tgtEl>
                                          <p:spTgt spid="19">
                                            <p:txEl>
                                              <p:pRg st="1" end="1"/>
                                            </p:txEl>
                                          </p:spTgt>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9">
                                            <p:txEl>
                                              <p:pRg st="2" end="2"/>
                                            </p:txEl>
                                          </p:spTgt>
                                        </p:tgtEl>
                                        <p:attrNameLst>
                                          <p:attrName>style.visibility</p:attrName>
                                        </p:attrNameLst>
                                      </p:cBhvr>
                                      <p:to>
                                        <p:strVal val="visible"/>
                                      </p:to>
                                    </p:set>
                                    <p:animEffect transition="in" filter="fade">
                                      <p:cBhvr>
                                        <p:cTn id="18" dur="500"/>
                                        <p:tgtEl>
                                          <p:spTgt spid="19">
                                            <p:txEl>
                                              <p:pRg st="2" end="2"/>
                                            </p:txEl>
                                          </p:spTgt>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par>
                          <p:cTn id="33" fill="hold">
                            <p:stCondLst>
                              <p:cond delay="2500"/>
                            </p:stCondLst>
                            <p:childTnLst>
                              <p:par>
                                <p:cTn id="34" presetID="10" presetClass="entr" presetSubtype="0"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8" grpId="0" animBg="1"/>
      <p:bldP spid="13" grpId="0"/>
      <p:bldP spid="7" grpId="0" animBg="1"/>
      <p:bldP spid="12" grpId="0"/>
      <p:bldP spid="6"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36CAE8-F419-1AE1-5D40-99FB5338AFE4}"/>
              </a:ext>
            </a:extLst>
          </p:cNvPr>
          <p:cNvSpPr>
            <a:spLocks noGrp="1"/>
          </p:cNvSpPr>
          <p:nvPr>
            <p:ph idx="1"/>
          </p:nvPr>
        </p:nvSpPr>
        <p:spPr>
          <a:xfrm>
            <a:off x="952500" y="2213811"/>
            <a:ext cx="7908696" cy="3963151"/>
          </a:xfrm>
        </p:spPr>
        <p:txBody>
          <a:bodyPr/>
          <a:lstStyle/>
          <a:p>
            <a:pPr marL="0" indent="0">
              <a:spcBef>
                <a:spcPts val="1800"/>
              </a:spcBef>
              <a:buNone/>
            </a:pPr>
            <a:r>
              <a:rPr lang="en-US" dirty="0"/>
              <a:t>Money can come from a few places:</a:t>
            </a:r>
          </a:p>
          <a:p>
            <a:pPr>
              <a:spcBef>
                <a:spcPts val="1800"/>
              </a:spcBef>
            </a:pPr>
            <a:r>
              <a:rPr lang="en-US" dirty="0"/>
              <a:t>A job or having your own business</a:t>
            </a:r>
          </a:p>
          <a:p>
            <a:pPr>
              <a:spcBef>
                <a:spcPts val="1800"/>
              </a:spcBef>
            </a:pPr>
            <a:r>
              <a:rPr lang="en-US" dirty="0"/>
              <a:t>An allowance</a:t>
            </a:r>
          </a:p>
          <a:p>
            <a:pPr>
              <a:spcBef>
                <a:spcPts val="1800"/>
              </a:spcBef>
            </a:pPr>
            <a:r>
              <a:rPr lang="en-US" dirty="0"/>
              <a:t>Investing</a:t>
            </a:r>
          </a:p>
          <a:p>
            <a:pPr>
              <a:spcBef>
                <a:spcPts val="1800"/>
              </a:spcBef>
            </a:pPr>
            <a:r>
              <a:rPr lang="en-US" dirty="0"/>
              <a:t>Gifts</a:t>
            </a:r>
          </a:p>
        </p:txBody>
      </p:sp>
      <p:sp>
        <p:nvSpPr>
          <p:cNvPr id="2" name="Title 1">
            <a:extLst>
              <a:ext uri="{FF2B5EF4-FFF2-40B4-BE49-F238E27FC236}">
                <a16:creationId xmlns:a16="http://schemas.microsoft.com/office/drawing/2014/main" id="{47B9FA60-71E2-DB59-ADAD-4CAC888800A7}"/>
              </a:ext>
            </a:extLst>
          </p:cNvPr>
          <p:cNvSpPr>
            <a:spLocks noGrp="1"/>
          </p:cNvSpPr>
          <p:nvPr>
            <p:ph type="title"/>
          </p:nvPr>
        </p:nvSpPr>
        <p:spPr/>
        <p:txBody>
          <a:bodyPr/>
          <a:lstStyle/>
          <a:p>
            <a:r>
              <a:rPr lang="en-US" dirty="0"/>
              <a:t>Where does money </a:t>
            </a:r>
            <a:br>
              <a:rPr lang="en-US" dirty="0"/>
            </a:br>
            <a:r>
              <a:rPr lang="en-US" dirty="0"/>
              <a:t>come from?</a:t>
            </a:r>
          </a:p>
        </p:txBody>
      </p:sp>
    </p:spTree>
    <p:extLst>
      <p:ext uri="{BB962C8B-B14F-4D97-AF65-F5344CB8AC3E}">
        <p14:creationId xmlns:p14="http://schemas.microsoft.com/office/powerpoint/2010/main" val="16643045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9C4D8-933B-166A-61EB-85F7262A1296}"/>
            </a:ext>
          </a:extLst>
        </p:cNvPr>
        <p:cNvGrpSpPr/>
        <p:nvPr/>
      </p:nvGrpSpPr>
      <p:grpSpPr>
        <a:xfrm>
          <a:off x="0" y="0"/>
          <a:ext cx="0" cy="0"/>
          <a:chOff x="0" y="0"/>
          <a:chExt cx="0" cy="0"/>
        </a:xfrm>
      </p:grpSpPr>
      <p:pic>
        <p:nvPicPr>
          <p:cNvPr id="25" name="Picture Placeholder 24" descr="A mother and a child looking at a computer">
            <a:extLst>
              <a:ext uri="{FF2B5EF4-FFF2-40B4-BE49-F238E27FC236}">
                <a16:creationId xmlns:a16="http://schemas.microsoft.com/office/drawing/2014/main" id="{35BFE975-8CA6-A108-12FB-FF0B523268D8}"/>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4" name="Content Placeholder 3">
            <a:extLst>
              <a:ext uri="{FF2B5EF4-FFF2-40B4-BE49-F238E27FC236}">
                <a16:creationId xmlns:a16="http://schemas.microsoft.com/office/drawing/2014/main" id="{C37F1B1D-60CE-CAE8-F4E4-778C0BADD9E5}"/>
              </a:ext>
            </a:extLst>
          </p:cNvPr>
          <p:cNvSpPr txBox="1">
            <a:spLocks/>
          </p:cNvSpPr>
          <p:nvPr/>
        </p:nvSpPr>
        <p:spPr>
          <a:xfrm>
            <a:off x="1487905" y="5255794"/>
            <a:ext cx="5079572" cy="443163"/>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Font typeface="Arial" panose="020B0604020202020204" pitchFamily="34" charset="0"/>
              <a:buNone/>
            </a:pPr>
            <a:r>
              <a:rPr lang="en-US" b="1" dirty="0"/>
              <a:t>Sign up together.</a:t>
            </a:r>
          </a:p>
          <a:p>
            <a:endParaRPr lang="en-US" dirty="0"/>
          </a:p>
        </p:txBody>
      </p:sp>
      <p:sp>
        <p:nvSpPr>
          <p:cNvPr id="8" name="Oval 7">
            <a:extLst>
              <a:ext uri="{FF2B5EF4-FFF2-40B4-BE49-F238E27FC236}">
                <a16:creationId xmlns:a16="http://schemas.microsoft.com/office/drawing/2014/main" id="{1D7DE422-37C5-3816-0209-B34062426937}"/>
              </a:ext>
            </a:extLst>
          </p:cNvPr>
          <p:cNvSpPr/>
          <p:nvPr/>
        </p:nvSpPr>
        <p:spPr>
          <a:xfrm>
            <a:off x="932046" y="5288071"/>
            <a:ext cx="400187" cy="400187"/>
          </a:xfrm>
          <a:prstGeom prst="ellipse">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accent5"/>
                </a:solidFill>
                <a:latin typeface="DM Sans 14pt" pitchFamily="2" charset="77"/>
              </a:rPr>
              <a:t>4</a:t>
            </a:r>
          </a:p>
        </p:txBody>
      </p:sp>
      <p:sp>
        <p:nvSpPr>
          <p:cNvPr id="13" name="Content Placeholder 3">
            <a:extLst>
              <a:ext uri="{FF2B5EF4-FFF2-40B4-BE49-F238E27FC236}">
                <a16:creationId xmlns:a16="http://schemas.microsoft.com/office/drawing/2014/main" id="{C9C3D776-4559-7ABE-503A-6B3DF0743AD3}"/>
              </a:ext>
            </a:extLst>
          </p:cNvPr>
          <p:cNvSpPr txBox="1">
            <a:spLocks/>
          </p:cNvSpPr>
          <p:nvPr/>
        </p:nvSpPr>
        <p:spPr>
          <a:xfrm>
            <a:off x="1487905" y="4654215"/>
            <a:ext cx="5079572" cy="443163"/>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Font typeface="Arial" panose="020B0604020202020204" pitchFamily="34" charset="0"/>
              <a:buNone/>
            </a:pPr>
            <a:r>
              <a:rPr lang="en-US" b="1" dirty="0"/>
              <a:t>Compare the terms.</a:t>
            </a:r>
          </a:p>
        </p:txBody>
      </p:sp>
      <p:sp>
        <p:nvSpPr>
          <p:cNvPr id="7" name="Oval 6">
            <a:extLst>
              <a:ext uri="{FF2B5EF4-FFF2-40B4-BE49-F238E27FC236}">
                <a16:creationId xmlns:a16="http://schemas.microsoft.com/office/drawing/2014/main" id="{AE6A4659-D1E2-81EC-5E26-18F2D9845311}"/>
              </a:ext>
            </a:extLst>
          </p:cNvPr>
          <p:cNvSpPr/>
          <p:nvPr/>
        </p:nvSpPr>
        <p:spPr>
          <a:xfrm>
            <a:off x="932046" y="4666439"/>
            <a:ext cx="400187" cy="400187"/>
          </a:xfrm>
          <a:prstGeom prst="ellipse">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accent5"/>
                </a:solidFill>
                <a:latin typeface="DM Sans 14pt" pitchFamily="2" charset="77"/>
              </a:rPr>
              <a:t>3</a:t>
            </a:r>
          </a:p>
        </p:txBody>
      </p:sp>
      <p:sp>
        <p:nvSpPr>
          <p:cNvPr id="12" name="Content Placeholder 3">
            <a:extLst>
              <a:ext uri="{FF2B5EF4-FFF2-40B4-BE49-F238E27FC236}">
                <a16:creationId xmlns:a16="http://schemas.microsoft.com/office/drawing/2014/main" id="{A68E37BB-62DC-4312-9782-7077E63C12B6}"/>
              </a:ext>
            </a:extLst>
          </p:cNvPr>
          <p:cNvSpPr txBox="1">
            <a:spLocks/>
          </p:cNvSpPr>
          <p:nvPr/>
        </p:nvSpPr>
        <p:spPr>
          <a:xfrm>
            <a:off x="1487905" y="2299844"/>
            <a:ext cx="5079572" cy="2139809"/>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Font typeface="Arial" panose="020B0604020202020204" pitchFamily="34" charset="0"/>
              <a:buNone/>
            </a:pPr>
            <a:r>
              <a:rPr lang="en-US" b="1" dirty="0"/>
              <a:t>Research options.</a:t>
            </a:r>
          </a:p>
          <a:p>
            <a:pPr marL="0" indent="0">
              <a:buFont typeface="Arial" panose="020B0604020202020204" pitchFamily="34" charset="0"/>
              <a:buNone/>
            </a:pPr>
            <a:r>
              <a:rPr lang="en-US" sz="1800" dirty="0"/>
              <a:t>You can search your parent’s or guardian’s bank website for “student and teen checking accounts.” Or do a simple online search for that phrase. </a:t>
            </a:r>
            <a:r>
              <a:rPr lang="en-US" sz="1800" dirty="0">
                <a:highlight>
                  <a:srgbClr val="DFE96C"/>
                </a:highlight>
              </a:rPr>
              <a:t>Bank On</a:t>
            </a:r>
            <a:r>
              <a:rPr lang="en-US" sz="1800" dirty="0"/>
              <a:t> is also a great way to find the right option for you.</a:t>
            </a:r>
          </a:p>
          <a:p>
            <a:pPr marL="0" indent="0">
              <a:spcBef>
                <a:spcPts val="1800"/>
              </a:spcBef>
              <a:buFont typeface="Arial" panose="020B0604020202020204" pitchFamily="34" charset="0"/>
              <a:buNone/>
            </a:pPr>
            <a:endParaRPr lang="en-US" sz="1800" dirty="0"/>
          </a:p>
          <a:p>
            <a:pPr marL="0" indent="0">
              <a:spcBef>
                <a:spcPts val="1800"/>
              </a:spcBef>
              <a:buFont typeface="Arial" panose="020B0604020202020204" pitchFamily="34" charset="0"/>
              <a:buNone/>
            </a:pPr>
            <a:endParaRPr lang="en-US" b="1" dirty="0"/>
          </a:p>
        </p:txBody>
      </p:sp>
      <p:sp>
        <p:nvSpPr>
          <p:cNvPr id="6" name="Oval 5">
            <a:extLst>
              <a:ext uri="{FF2B5EF4-FFF2-40B4-BE49-F238E27FC236}">
                <a16:creationId xmlns:a16="http://schemas.microsoft.com/office/drawing/2014/main" id="{E9EA5FE7-3C5B-BFDA-6A11-81BF764FFE49}"/>
              </a:ext>
            </a:extLst>
          </p:cNvPr>
          <p:cNvSpPr/>
          <p:nvPr/>
        </p:nvSpPr>
        <p:spPr>
          <a:xfrm>
            <a:off x="932046" y="2275974"/>
            <a:ext cx="400187" cy="400187"/>
          </a:xfrm>
          <a:prstGeom prst="ellipse">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bg1"/>
                </a:solidFill>
                <a:latin typeface="DM Sans 14pt" pitchFamily="2" charset="77"/>
              </a:rPr>
              <a:t>2</a:t>
            </a:r>
          </a:p>
        </p:txBody>
      </p:sp>
      <p:sp>
        <p:nvSpPr>
          <p:cNvPr id="19" name="TextBox 18">
            <a:extLst>
              <a:ext uri="{FF2B5EF4-FFF2-40B4-BE49-F238E27FC236}">
                <a16:creationId xmlns:a16="http://schemas.microsoft.com/office/drawing/2014/main" id="{CDFB86F7-434F-BBD1-7267-B20576C4EE2A}"/>
              </a:ext>
            </a:extLst>
          </p:cNvPr>
          <p:cNvSpPr txBox="1"/>
          <p:nvPr/>
        </p:nvSpPr>
        <p:spPr>
          <a:xfrm>
            <a:off x="1491916" y="1714501"/>
            <a:ext cx="5065295" cy="366962"/>
          </a:xfrm>
          <a:prstGeom prst="rect">
            <a:avLst/>
          </a:prstGeom>
          <a:noFill/>
        </p:spPr>
        <p:txBody>
          <a:bodyPr wrap="square" lIns="0" tIns="0" rIns="0" bIns="0" rtlCol="0">
            <a:noAutofit/>
          </a:bodyPr>
          <a:lstStyle/>
          <a:p>
            <a:pPr algn="l">
              <a:lnSpc>
                <a:spcPct val="110000"/>
              </a:lnSpc>
              <a:spcBef>
                <a:spcPts val="1200"/>
              </a:spcBef>
            </a:pPr>
            <a:r>
              <a:rPr lang="en-US" sz="2200" b="1" dirty="0">
                <a:solidFill>
                  <a:schemeClr val="accent1"/>
                </a:solidFill>
                <a:latin typeface="DM Sans 14pt" pitchFamily="2" charset="77"/>
              </a:rPr>
              <a:t>Talk to a parent or guardian.</a:t>
            </a:r>
            <a:endParaRPr lang="en-US" dirty="0">
              <a:solidFill>
                <a:schemeClr val="accent1"/>
              </a:solidFill>
              <a:latin typeface="DM Sans 14pt" pitchFamily="2" charset="77"/>
            </a:endParaRPr>
          </a:p>
        </p:txBody>
      </p:sp>
      <p:sp>
        <p:nvSpPr>
          <p:cNvPr id="5" name="Oval 4">
            <a:extLst>
              <a:ext uri="{FF2B5EF4-FFF2-40B4-BE49-F238E27FC236}">
                <a16:creationId xmlns:a16="http://schemas.microsoft.com/office/drawing/2014/main" id="{2DC4B5FF-68C2-2F69-4069-06E1FCDDE0D2}"/>
              </a:ext>
            </a:extLst>
          </p:cNvPr>
          <p:cNvSpPr/>
          <p:nvPr/>
        </p:nvSpPr>
        <p:spPr>
          <a:xfrm>
            <a:off x="932046" y="1666567"/>
            <a:ext cx="400187" cy="400187"/>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bg1"/>
                </a:solidFill>
                <a:latin typeface="DM Sans 14pt" pitchFamily="2" charset="77"/>
              </a:rPr>
              <a:t>1</a:t>
            </a:r>
          </a:p>
        </p:txBody>
      </p:sp>
      <p:sp>
        <p:nvSpPr>
          <p:cNvPr id="2" name="Title 1">
            <a:extLst>
              <a:ext uri="{FF2B5EF4-FFF2-40B4-BE49-F238E27FC236}">
                <a16:creationId xmlns:a16="http://schemas.microsoft.com/office/drawing/2014/main" id="{229E1B11-FA8C-75C4-B553-340445A6A505}"/>
              </a:ext>
            </a:extLst>
          </p:cNvPr>
          <p:cNvSpPr>
            <a:spLocks noGrp="1"/>
          </p:cNvSpPr>
          <p:nvPr>
            <p:ph type="title"/>
          </p:nvPr>
        </p:nvSpPr>
        <p:spPr/>
        <p:txBody>
          <a:bodyPr/>
          <a:lstStyle/>
          <a:p>
            <a:r>
              <a:rPr lang="en-US" dirty="0"/>
              <a:t>How to open your first account</a:t>
            </a:r>
          </a:p>
        </p:txBody>
      </p:sp>
    </p:spTree>
    <p:extLst>
      <p:ext uri="{BB962C8B-B14F-4D97-AF65-F5344CB8AC3E}">
        <p14:creationId xmlns:p14="http://schemas.microsoft.com/office/powerpoint/2010/main" val="3681332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par>
                                <p:cTn id="26" presetID="10" presetClass="entr" presetSubtype="0" fill="hold" nodeType="withEffect">
                                  <p:stCondLst>
                                    <p:cond delay="0"/>
                                  </p:stCondLst>
                                  <p:childTnLst>
                                    <p:set>
                                      <p:cBhvr>
                                        <p:cTn id="27" dur="1" fill="hold">
                                          <p:stCondLst>
                                            <p:cond delay="0"/>
                                          </p:stCondLst>
                                        </p:cTn>
                                        <p:tgtEl>
                                          <p:spTgt spid="12">
                                            <p:txEl>
                                              <p:pRg st="0" end="0"/>
                                            </p:txEl>
                                          </p:spTgt>
                                        </p:tgtEl>
                                        <p:attrNameLst>
                                          <p:attrName>style.visibility</p:attrName>
                                        </p:attrNameLst>
                                      </p:cBhvr>
                                      <p:to>
                                        <p:strVal val="visible"/>
                                      </p:to>
                                    </p:set>
                                    <p:animEffect transition="in" filter="fade">
                                      <p:cBhvr>
                                        <p:cTn id="28" dur="500"/>
                                        <p:tgtEl>
                                          <p:spTgt spid="12">
                                            <p:txEl>
                                              <p:pRg st="0" end="0"/>
                                            </p:txEl>
                                          </p:spTgt>
                                        </p:tgtEl>
                                      </p:cBhvr>
                                    </p:animEffec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2">
                                            <p:txEl>
                                              <p:pRg st="1" end="1"/>
                                            </p:txEl>
                                          </p:spTgt>
                                        </p:tgtEl>
                                        <p:attrNameLst>
                                          <p:attrName>style.visibility</p:attrName>
                                        </p:attrNameLst>
                                      </p:cBhvr>
                                      <p:to>
                                        <p:strVal val="visible"/>
                                      </p:to>
                                    </p:set>
                                    <p:animEffect transition="in" filter="fade">
                                      <p:cBhvr>
                                        <p:cTn id="32"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8" grpId="0" animBg="1"/>
      <p:bldP spid="13" grpId="0"/>
      <p:bldP spid="7" grpId="0" animBg="1"/>
      <p:bldP spid="6" grpId="0" animBg="1"/>
      <p:bldP spid="19" grpId="0"/>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82151-F29B-97A6-5228-ECB753D6E630}"/>
            </a:ext>
          </a:extLst>
        </p:cNvPr>
        <p:cNvGrpSpPr/>
        <p:nvPr/>
      </p:nvGrpSpPr>
      <p:grpSpPr>
        <a:xfrm>
          <a:off x="0" y="0"/>
          <a:ext cx="0" cy="0"/>
          <a:chOff x="0" y="0"/>
          <a:chExt cx="0" cy="0"/>
        </a:xfrm>
      </p:grpSpPr>
      <p:pic>
        <p:nvPicPr>
          <p:cNvPr id="25" name="Picture Placeholder 24" descr="A mother and a child looking at a computer">
            <a:extLst>
              <a:ext uri="{FF2B5EF4-FFF2-40B4-BE49-F238E27FC236}">
                <a16:creationId xmlns:a16="http://schemas.microsoft.com/office/drawing/2014/main" id="{C278FF03-F21E-13D5-447C-10FB31CC66F7}"/>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4" name="Content Placeholder 3">
            <a:extLst>
              <a:ext uri="{FF2B5EF4-FFF2-40B4-BE49-F238E27FC236}">
                <a16:creationId xmlns:a16="http://schemas.microsoft.com/office/drawing/2014/main" id="{A521F30B-CC7B-6993-F5E3-A62E2EB5BCFF}"/>
              </a:ext>
            </a:extLst>
          </p:cNvPr>
          <p:cNvSpPr txBox="1">
            <a:spLocks/>
          </p:cNvSpPr>
          <p:nvPr/>
        </p:nvSpPr>
        <p:spPr>
          <a:xfrm>
            <a:off x="1487905" y="5472363"/>
            <a:ext cx="5079572" cy="443163"/>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Font typeface="Arial" panose="020B0604020202020204" pitchFamily="34" charset="0"/>
              <a:buNone/>
            </a:pPr>
            <a:r>
              <a:rPr lang="en-US" b="1" dirty="0"/>
              <a:t>Sign up together.</a:t>
            </a:r>
          </a:p>
          <a:p>
            <a:endParaRPr lang="en-US" dirty="0"/>
          </a:p>
        </p:txBody>
      </p:sp>
      <p:sp>
        <p:nvSpPr>
          <p:cNvPr id="8" name="Oval 7">
            <a:extLst>
              <a:ext uri="{FF2B5EF4-FFF2-40B4-BE49-F238E27FC236}">
                <a16:creationId xmlns:a16="http://schemas.microsoft.com/office/drawing/2014/main" id="{85FE2513-7B62-BF7D-5706-0DDCF2F6E1E5}"/>
              </a:ext>
            </a:extLst>
          </p:cNvPr>
          <p:cNvSpPr/>
          <p:nvPr/>
        </p:nvSpPr>
        <p:spPr>
          <a:xfrm>
            <a:off x="932046" y="5504640"/>
            <a:ext cx="400187" cy="400187"/>
          </a:xfrm>
          <a:prstGeom prst="ellipse">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accent5"/>
                </a:solidFill>
                <a:latin typeface="DM Sans 14pt" pitchFamily="2" charset="77"/>
              </a:rPr>
              <a:t>4</a:t>
            </a:r>
          </a:p>
        </p:txBody>
      </p:sp>
      <p:sp>
        <p:nvSpPr>
          <p:cNvPr id="13" name="Content Placeholder 3">
            <a:extLst>
              <a:ext uri="{FF2B5EF4-FFF2-40B4-BE49-F238E27FC236}">
                <a16:creationId xmlns:a16="http://schemas.microsoft.com/office/drawing/2014/main" id="{6C3AE158-912E-7AC6-DB8E-5972E075D0B1}"/>
              </a:ext>
            </a:extLst>
          </p:cNvPr>
          <p:cNvSpPr txBox="1">
            <a:spLocks/>
          </p:cNvSpPr>
          <p:nvPr/>
        </p:nvSpPr>
        <p:spPr>
          <a:xfrm>
            <a:off x="1487905" y="2877553"/>
            <a:ext cx="5079572" cy="2079458"/>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900"/>
              </a:spcBef>
              <a:buFont typeface="Arial" panose="020B0604020202020204" pitchFamily="34" charset="0"/>
              <a:buNone/>
            </a:pPr>
            <a:r>
              <a:rPr lang="en-US" b="1" dirty="0"/>
              <a:t>Compare the terms.</a:t>
            </a:r>
          </a:p>
          <a:p>
            <a:pPr marL="0" indent="0">
              <a:spcBef>
                <a:spcPts val="900"/>
              </a:spcBef>
              <a:buNone/>
            </a:pPr>
            <a:r>
              <a:rPr lang="en-US" sz="1800" dirty="0"/>
              <a:t>A good account for a kid is one that:</a:t>
            </a:r>
          </a:p>
          <a:p>
            <a:pPr>
              <a:spcBef>
                <a:spcPts val="900"/>
              </a:spcBef>
            </a:pPr>
            <a:r>
              <a:rPr lang="en-US" sz="1800" dirty="0"/>
              <a:t>Does not charge a monthly service fee.</a:t>
            </a:r>
          </a:p>
          <a:p>
            <a:pPr>
              <a:spcBef>
                <a:spcPts val="900"/>
              </a:spcBef>
            </a:pPr>
            <a:r>
              <a:rPr lang="en-US" sz="1800" dirty="0"/>
              <a:t>Allows you to log in to track spending and saving and use online banking tools.</a:t>
            </a:r>
          </a:p>
          <a:p>
            <a:pPr>
              <a:spcBef>
                <a:spcPts val="900"/>
              </a:spcBef>
            </a:pPr>
            <a:r>
              <a:rPr lang="en-US" sz="1800" dirty="0"/>
              <a:t>Can help you learn about money!</a:t>
            </a:r>
          </a:p>
          <a:p>
            <a:pPr>
              <a:spcBef>
                <a:spcPts val="900"/>
              </a:spcBef>
            </a:pPr>
            <a:endParaRPr lang="en-US" sz="1800" dirty="0"/>
          </a:p>
          <a:p>
            <a:pPr marL="0" indent="0">
              <a:spcBef>
                <a:spcPts val="900"/>
              </a:spcBef>
              <a:buFont typeface="Arial" panose="020B0604020202020204" pitchFamily="34" charset="0"/>
              <a:buNone/>
            </a:pPr>
            <a:endParaRPr lang="en-US" b="1" dirty="0"/>
          </a:p>
        </p:txBody>
      </p:sp>
      <p:sp>
        <p:nvSpPr>
          <p:cNvPr id="7" name="Oval 6">
            <a:extLst>
              <a:ext uri="{FF2B5EF4-FFF2-40B4-BE49-F238E27FC236}">
                <a16:creationId xmlns:a16="http://schemas.microsoft.com/office/drawing/2014/main" id="{2DFB8DE4-0611-CB93-FEFC-47048DBBD3E5}"/>
              </a:ext>
            </a:extLst>
          </p:cNvPr>
          <p:cNvSpPr/>
          <p:nvPr/>
        </p:nvSpPr>
        <p:spPr>
          <a:xfrm>
            <a:off x="932046" y="2877553"/>
            <a:ext cx="400187" cy="400187"/>
          </a:xfrm>
          <a:prstGeom prst="ellipse">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accent5"/>
                </a:solidFill>
                <a:latin typeface="DM Sans 14pt" pitchFamily="2" charset="77"/>
              </a:rPr>
              <a:t>3</a:t>
            </a:r>
          </a:p>
        </p:txBody>
      </p:sp>
      <p:sp>
        <p:nvSpPr>
          <p:cNvPr id="12" name="Content Placeholder 3">
            <a:extLst>
              <a:ext uri="{FF2B5EF4-FFF2-40B4-BE49-F238E27FC236}">
                <a16:creationId xmlns:a16="http://schemas.microsoft.com/office/drawing/2014/main" id="{C504734D-1999-EBCE-CB13-A3867EF5698C}"/>
              </a:ext>
            </a:extLst>
          </p:cNvPr>
          <p:cNvSpPr txBox="1">
            <a:spLocks/>
          </p:cNvSpPr>
          <p:nvPr/>
        </p:nvSpPr>
        <p:spPr>
          <a:xfrm>
            <a:off x="1487905" y="2299844"/>
            <a:ext cx="5079572" cy="407261"/>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Font typeface="Arial" panose="020B0604020202020204" pitchFamily="34" charset="0"/>
              <a:buNone/>
            </a:pPr>
            <a:r>
              <a:rPr lang="en-US" b="1" dirty="0"/>
              <a:t>Research options.</a:t>
            </a:r>
            <a:endParaRPr lang="en-US" sz="1800" dirty="0"/>
          </a:p>
          <a:p>
            <a:pPr marL="0" indent="0">
              <a:spcBef>
                <a:spcPts val="1800"/>
              </a:spcBef>
              <a:buFont typeface="Arial" panose="020B0604020202020204" pitchFamily="34" charset="0"/>
              <a:buNone/>
            </a:pPr>
            <a:endParaRPr lang="en-US" b="1" dirty="0"/>
          </a:p>
        </p:txBody>
      </p:sp>
      <p:sp>
        <p:nvSpPr>
          <p:cNvPr id="6" name="Oval 5">
            <a:extLst>
              <a:ext uri="{FF2B5EF4-FFF2-40B4-BE49-F238E27FC236}">
                <a16:creationId xmlns:a16="http://schemas.microsoft.com/office/drawing/2014/main" id="{D9377828-28AC-59D1-08C0-EC2A279CF3D3}"/>
              </a:ext>
            </a:extLst>
          </p:cNvPr>
          <p:cNvSpPr/>
          <p:nvPr/>
        </p:nvSpPr>
        <p:spPr>
          <a:xfrm>
            <a:off x="932046" y="2275974"/>
            <a:ext cx="400187" cy="400187"/>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bg1"/>
                </a:solidFill>
                <a:latin typeface="DM Sans 14pt" pitchFamily="2" charset="77"/>
              </a:rPr>
              <a:t>2</a:t>
            </a:r>
          </a:p>
        </p:txBody>
      </p:sp>
      <p:sp>
        <p:nvSpPr>
          <p:cNvPr id="19" name="TextBox 18">
            <a:extLst>
              <a:ext uri="{FF2B5EF4-FFF2-40B4-BE49-F238E27FC236}">
                <a16:creationId xmlns:a16="http://schemas.microsoft.com/office/drawing/2014/main" id="{5B9A710A-85D0-4958-DCB2-F056EF675272}"/>
              </a:ext>
            </a:extLst>
          </p:cNvPr>
          <p:cNvSpPr txBox="1"/>
          <p:nvPr/>
        </p:nvSpPr>
        <p:spPr>
          <a:xfrm>
            <a:off x="1491916" y="1714501"/>
            <a:ext cx="5065295" cy="366962"/>
          </a:xfrm>
          <a:prstGeom prst="rect">
            <a:avLst/>
          </a:prstGeom>
          <a:noFill/>
        </p:spPr>
        <p:txBody>
          <a:bodyPr wrap="square" lIns="0" tIns="0" rIns="0" bIns="0" rtlCol="0">
            <a:noAutofit/>
          </a:bodyPr>
          <a:lstStyle/>
          <a:p>
            <a:pPr algn="l">
              <a:lnSpc>
                <a:spcPct val="110000"/>
              </a:lnSpc>
              <a:spcBef>
                <a:spcPts val="1200"/>
              </a:spcBef>
            </a:pPr>
            <a:r>
              <a:rPr lang="en-US" sz="2200" b="1" dirty="0">
                <a:solidFill>
                  <a:schemeClr val="accent1"/>
                </a:solidFill>
                <a:latin typeface="DM Sans 14pt" pitchFamily="2" charset="77"/>
              </a:rPr>
              <a:t>Talk to a parent or guardian.</a:t>
            </a:r>
            <a:endParaRPr lang="en-US" dirty="0">
              <a:solidFill>
                <a:schemeClr val="accent1"/>
              </a:solidFill>
              <a:latin typeface="DM Sans 14pt" pitchFamily="2" charset="77"/>
            </a:endParaRPr>
          </a:p>
        </p:txBody>
      </p:sp>
      <p:sp>
        <p:nvSpPr>
          <p:cNvPr id="5" name="Oval 4">
            <a:extLst>
              <a:ext uri="{FF2B5EF4-FFF2-40B4-BE49-F238E27FC236}">
                <a16:creationId xmlns:a16="http://schemas.microsoft.com/office/drawing/2014/main" id="{27A83456-04AE-57A5-E9EB-65F535E4A53E}"/>
              </a:ext>
            </a:extLst>
          </p:cNvPr>
          <p:cNvSpPr/>
          <p:nvPr/>
        </p:nvSpPr>
        <p:spPr>
          <a:xfrm>
            <a:off x="932046" y="1666567"/>
            <a:ext cx="400187" cy="400187"/>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bg1"/>
                </a:solidFill>
                <a:latin typeface="DM Sans 14pt" pitchFamily="2" charset="77"/>
              </a:rPr>
              <a:t>1</a:t>
            </a:r>
          </a:p>
        </p:txBody>
      </p:sp>
      <p:sp>
        <p:nvSpPr>
          <p:cNvPr id="2" name="Title 1">
            <a:extLst>
              <a:ext uri="{FF2B5EF4-FFF2-40B4-BE49-F238E27FC236}">
                <a16:creationId xmlns:a16="http://schemas.microsoft.com/office/drawing/2014/main" id="{95FA7950-00C3-ECC8-E6E3-05E49EE29639}"/>
              </a:ext>
            </a:extLst>
          </p:cNvPr>
          <p:cNvSpPr>
            <a:spLocks noGrp="1"/>
          </p:cNvSpPr>
          <p:nvPr>
            <p:ph type="title"/>
          </p:nvPr>
        </p:nvSpPr>
        <p:spPr/>
        <p:txBody>
          <a:bodyPr/>
          <a:lstStyle/>
          <a:p>
            <a:r>
              <a:rPr lang="en-US" dirty="0"/>
              <a:t>How to open your first account</a:t>
            </a:r>
          </a:p>
        </p:txBody>
      </p:sp>
    </p:spTree>
    <p:extLst>
      <p:ext uri="{BB962C8B-B14F-4D97-AF65-F5344CB8AC3E}">
        <p14:creationId xmlns:p14="http://schemas.microsoft.com/office/powerpoint/2010/main" val="1937020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par>
                                <p:cTn id="26" presetID="10" presetClass="entr" presetSubtype="0" fill="hold" nodeType="withEffect">
                                  <p:stCondLst>
                                    <p:cond delay="0"/>
                                  </p:stCondLst>
                                  <p:childTnLst>
                                    <p:set>
                                      <p:cBhvr>
                                        <p:cTn id="27" dur="1" fill="hold">
                                          <p:stCondLst>
                                            <p:cond delay="0"/>
                                          </p:stCondLst>
                                        </p:cTn>
                                        <p:tgtEl>
                                          <p:spTgt spid="12">
                                            <p:txEl>
                                              <p:pRg st="0" end="0"/>
                                            </p:txEl>
                                          </p:spTgt>
                                        </p:tgtEl>
                                        <p:attrNameLst>
                                          <p:attrName>style.visibility</p:attrName>
                                        </p:attrNameLst>
                                      </p:cBhvr>
                                      <p:to>
                                        <p:strVal val="visible"/>
                                      </p:to>
                                    </p:set>
                                    <p:animEffect transition="in" filter="fade">
                                      <p:cBhvr>
                                        <p:cTn id="28" dur="500"/>
                                        <p:tgtEl>
                                          <p:spTgt spid="12">
                                            <p:txEl>
                                              <p:pRg st="0" end="0"/>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3">
                                            <p:txEl>
                                              <p:pRg st="0" end="0"/>
                                            </p:txEl>
                                          </p:spTgt>
                                        </p:tgtEl>
                                        <p:attrNameLst>
                                          <p:attrName>style.visibility</p:attrName>
                                        </p:attrNameLst>
                                      </p:cBhvr>
                                      <p:to>
                                        <p:strVal val="visible"/>
                                      </p:to>
                                    </p:set>
                                    <p:animEffect transition="in" filter="fade">
                                      <p:cBhvr>
                                        <p:cTn id="31" dur="500"/>
                                        <p:tgtEl>
                                          <p:spTgt spid="13">
                                            <p:txEl>
                                              <p:pRg st="0" end="0"/>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13">
                                            <p:txEl>
                                              <p:pRg st="1" end="1"/>
                                            </p:txEl>
                                          </p:spTgt>
                                        </p:tgtEl>
                                        <p:attrNameLst>
                                          <p:attrName>style.visibility</p:attrName>
                                        </p:attrNameLst>
                                      </p:cBhvr>
                                      <p:to>
                                        <p:strVal val="visible"/>
                                      </p:to>
                                    </p:set>
                                    <p:animEffect transition="in" filter="fade">
                                      <p:cBhvr>
                                        <p:cTn id="35" dur="500"/>
                                        <p:tgtEl>
                                          <p:spTgt spid="13">
                                            <p:txEl>
                                              <p:pRg st="1" end="1"/>
                                            </p:txEl>
                                          </p:spTgt>
                                        </p:tgtEl>
                                      </p:cBhvr>
                                    </p:animEffect>
                                  </p:childTnLst>
                                </p:cTn>
                              </p:par>
                            </p:childTnLst>
                          </p:cTn>
                        </p:par>
                        <p:par>
                          <p:cTn id="36" fill="hold">
                            <p:stCondLst>
                              <p:cond delay="1000"/>
                            </p:stCondLst>
                            <p:childTnLst>
                              <p:par>
                                <p:cTn id="37" presetID="10" presetClass="entr" presetSubtype="0" fill="hold" nodeType="afterEffect">
                                  <p:stCondLst>
                                    <p:cond delay="0"/>
                                  </p:stCondLst>
                                  <p:childTnLst>
                                    <p:set>
                                      <p:cBhvr>
                                        <p:cTn id="38" dur="1" fill="hold">
                                          <p:stCondLst>
                                            <p:cond delay="0"/>
                                          </p:stCondLst>
                                        </p:cTn>
                                        <p:tgtEl>
                                          <p:spTgt spid="13">
                                            <p:txEl>
                                              <p:pRg st="2" end="2"/>
                                            </p:txEl>
                                          </p:spTgt>
                                        </p:tgtEl>
                                        <p:attrNameLst>
                                          <p:attrName>style.visibility</p:attrName>
                                        </p:attrNameLst>
                                      </p:cBhvr>
                                      <p:to>
                                        <p:strVal val="visible"/>
                                      </p:to>
                                    </p:set>
                                    <p:animEffect transition="in" filter="fade">
                                      <p:cBhvr>
                                        <p:cTn id="39" dur="500"/>
                                        <p:tgtEl>
                                          <p:spTgt spid="13">
                                            <p:txEl>
                                              <p:pRg st="2" end="2"/>
                                            </p:txEl>
                                          </p:spTgt>
                                        </p:tgtEl>
                                      </p:cBhvr>
                                    </p:animEffect>
                                  </p:childTnLst>
                                </p:cTn>
                              </p:par>
                            </p:childTnLst>
                          </p:cTn>
                        </p:par>
                        <p:par>
                          <p:cTn id="40" fill="hold">
                            <p:stCondLst>
                              <p:cond delay="1500"/>
                            </p:stCondLst>
                            <p:childTnLst>
                              <p:par>
                                <p:cTn id="41" presetID="10" presetClass="entr" presetSubtype="0" fill="hold" nodeType="after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500"/>
                                        <p:tgtEl>
                                          <p:spTgt spid="13">
                                            <p:txEl>
                                              <p:pRg st="3" end="3"/>
                                            </p:txEl>
                                          </p:spTgt>
                                        </p:tgtEl>
                                      </p:cBhvr>
                                    </p:animEffect>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13">
                                            <p:txEl>
                                              <p:pRg st="4" end="4"/>
                                            </p:txEl>
                                          </p:spTgt>
                                        </p:tgtEl>
                                        <p:attrNameLst>
                                          <p:attrName>style.visibility</p:attrName>
                                        </p:attrNameLst>
                                      </p:cBhvr>
                                      <p:to>
                                        <p:strVal val="visible"/>
                                      </p:to>
                                    </p:set>
                                    <p:animEffect transition="in" filter="fade">
                                      <p:cBhvr>
                                        <p:cTn id="47" dur="5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8" grpId="0" animBg="1"/>
      <p:bldP spid="13" grpId="0"/>
      <p:bldP spid="7" grpId="0" animBg="1"/>
      <p:bldP spid="6" grpId="0" animBg="1"/>
      <p:bldP spid="19" grpId="0"/>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54F2E-FF38-032F-C831-FBB68F219FB4}"/>
            </a:ext>
          </a:extLst>
        </p:cNvPr>
        <p:cNvGrpSpPr/>
        <p:nvPr/>
      </p:nvGrpSpPr>
      <p:grpSpPr>
        <a:xfrm>
          <a:off x="0" y="0"/>
          <a:ext cx="0" cy="0"/>
          <a:chOff x="0" y="0"/>
          <a:chExt cx="0" cy="0"/>
        </a:xfrm>
      </p:grpSpPr>
      <p:pic>
        <p:nvPicPr>
          <p:cNvPr id="25" name="Picture Placeholder 24" descr="A mother and a child looking at a computer">
            <a:extLst>
              <a:ext uri="{FF2B5EF4-FFF2-40B4-BE49-F238E27FC236}">
                <a16:creationId xmlns:a16="http://schemas.microsoft.com/office/drawing/2014/main" id="{836A50E2-ACB0-6A3D-4825-E6CD0CE9F23D}"/>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4" name="Content Placeholder 3">
            <a:extLst>
              <a:ext uri="{FF2B5EF4-FFF2-40B4-BE49-F238E27FC236}">
                <a16:creationId xmlns:a16="http://schemas.microsoft.com/office/drawing/2014/main" id="{EAB7E946-9E99-5EB9-E632-F0059C15B2D0}"/>
              </a:ext>
            </a:extLst>
          </p:cNvPr>
          <p:cNvSpPr txBox="1">
            <a:spLocks/>
          </p:cNvSpPr>
          <p:nvPr/>
        </p:nvSpPr>
        <p:spPr>
          <a:xfrm>
            <a:off x="1487905" y="3479132"/>
            <a:ext cx="3649579" cy="2428373"/>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Font typeface="Arial" panose="020B0604020202020204" pitchFamily="34" charset="0"/>
              <a:buNone/>
            </a:pPr>
            <a:r>
              <a:rPr lang="en-US" b="1" dirty="0"/>
              <a:t>Sign up together.</a:t>
            </a:r>
          </a:p>
          <a:p>
            <a:pPr marL="0" indent="0">
              <a:spcBef>
                <a:spcPts val="900"/>
              </a:spcBef>
              <a:buNone/>
            </a:pPr>
            <a:r>
              <a:rPr lang="en-US" sz="1800" dirty="0">
                <a:solidFill>
                  <a:srgbClr val="335B6F"/>
                </a:solidFill>
                <a:latin typeface="DM Sans 14pt"/>
              </a:rPr>
              <a:t>Your parent or guardian can help you whether you’re opening a bank account online or in person.  </a:t>
            </a:r>
          </a:p>
          <a:p>
            <a:pPr marL="0" indent="0">
              <a:spcBef>
                <a:spcPts val="1800"/>
              </a:spcBef>
              <a:buFont typeface="Arial" panose="020B0604020202020204" pitchFamily="34" charset="0"/>
              <a:buNone/>
            </a:pPr>
            <a:endParaRPr lang="en-US" b="1" dirty="0"/>
          </a:p>
          <a:p>
            <a:endParaRPr lang="en-US" dirty="0"/>
          </a:p>
        </p:txBody>
      </p:sp>
      <p:sp>
        <p:nvSpPr>
          <p:cNvPr id="8" name="Oval 7">
            <a:extLst>
              <a:ext uri="{FF2B5EF4-FFF2-40B4-BE49-F238E27FC236}">
                <a16:creationId xmlns:a16="http://schemas.microsoft.com/office/drawing/2014/main" id="{A5EFEFE1-9B25-E758-C9B5-5B3E84D25BD6}"/>
              </a:ext>
            </a:extLst>
          </p:cNvPr>
          <p:cNvSpPr/>
          <p:nvPr/>
        </p:nvSpPr>
        <p:spPr>
          <a:xfrm>
            <a:off x="932046" y="3479132"/>
            <a:ext cx="400187" cy="400187"/>
          </a:xfrm>
          <a:prstGeom prst="ellipse">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accent5"/>
                </a:solidFill>
                <a:latin typeface="DM Sans 14pt" pitchFamily="2" charset="77"/>
              </a:rPr>
              <a:t>4</a:t>
            </a:r>
          </a:p>
        </p:txBody>
      </p:sp>
      <p:sp>
        <p:nvSpPr>
          <p:cNvPr id="13" name="Content Placeholder 3">
            <a:extLst>
              <a:ext uri="{FF2B5EF4-FFF2-40B4-BE49-F238E27FC236}">
                <a16:creationId xmlns:a16="http://schemas.microsoft.com/office/drawing/2014/main" id="{2AC80FBC-627D-ABAB-62BB-645F603F8F39}"/>
              </a:ext>
            </a:extLst>
          </p:cNvPr>
          <p:cNvSpPr txBox="1">
            <a:spLocks/>
          </p:cNvSpPr>
          <p:nvPr/>
        </p:nvSpPr>
        <p:spPr>
          <a:xfrm>
            <a:off x="1487905" y="2877553"/>
            <a:ext cx="5079572" cy="431131"/>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900"/>
              </a:spcBef>
              <a:buFont typeface="Arial" panose="020B0604020202020204" pitchFamily="34" charset="0"/>
              <a:buNone/>
            </a:pPr>
            <a:r>
              <a:rPr lang="en-US" b="1" dirty="0"/>
              <a:t>Compare the terms.</a:t>
            </a:r>
          </a:p>
        </p:txBody>
      </p:sp>
      <p:sp>
        <p:nvSpPr>
          <p:cNvPr id="7" name="Oval 6">
            <a:extLst>
              <a:ext uri="{FF2B5EF4-FFF2-40B4-BE49-F238E27FC236}">
                <a16:creationId xmlns:a16="http://schemas.microsoft.com/office/drawing/2014/main" id="{099DA098-3338-3A95-3C43-72ECC11AA168}"/>
              </a:ext>
            </a:extLst>
          </p:cNvPr>
          <p:cNvSpPr/>
          <p:nvPr/>
        </p:nvSpPr>
        <p:spPr>
          <a:xfrm>
            <a:off x="932046" y="2877553"/>
            <a:ext cx="400187" cy="400187"/>
          </a:xfrm>
          <a:prstGeom prst="ellipse">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accent5"/>
                </a:solidFill>
                <a:latin typeface="DM Sans 14pt" pitchFamily="2" charset="77"/>
              </a:rPr>
              <a:t>3</a:t>
            </a:r>
          </a:p>
        </p:txBody>
      </p:sp>
      <p:sp>
        <p:nvSpPr>
          <p:cNvPr id="12" name="Content Placeholder 3">
            <a:extLst>
              <a:ext uri="{FF2B5EF4-FFF2-40B4-BE49-F238E27FC236}">
                <a16:creationId xmlns:a16="http://schemas.microsoft.com/office/drawing/2014/main" id="{544E6905-22EB-A184-14F5-3B4293E06648}"/>
              </a:ext>
            </a:extLst>
          </p:cNvPr>
          <p:cNvSpPr txBox="1">
            <a:spLocks/>
          </p:cNvSpPr>
          <p:nvPr/>
        </p:nvSpPr>
        <p:spPr>
          <a:xfrm>
            <a:off x="1487905" y="2299844"/>
            <a:ext cx="5079572" cy="407261"/>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Font typeface="Arial" panose="020B0604020202020204" pitchFamily="34" charset="0"/>
              <a:buNone/>
            </a:pPr>
            <a:r>
              <a:rPr lang="en-US" b="1" dirty="0"/>
              <a:t>Research options.</a:t>
            </a:r>
            <a:endParaRPr lang="en-US" sz="1800" dirty="0"/>
          </a:p>
          <a:p>
            <a:pPr marL="0" indent="0">
              <a:spcBef>
                <a:spcPts val="1800"/>
              </a:spcBef>
              <a:buFont typeface="Arial" panose="020B0604020202020204" pitchFamily="34" charset="0"/>
              <a:buNone/>
            </a:pPr>
            <a:endParaRPr lang="en-US" b="1" dirty="0"/>
          </a:p>
        </p:txBody>
      </p:sp>
      <p:sp>
        <p:nvSpPr>
          <p:cNvPr id="6" name="Oval 5">
            <a:extLst>
              <a:ext uri="{FF2B5EF4-FFF2-40B4-BE49-F238E27FC236}">
                <a16:creationId xmlns:a16="http://schemas.microsoft.com/office/drawing/2014/main" id="{BAF6578F-4955-DEAD-F855-27D4BB561410}"/>
              </a:ext>
            </a:extLst>
          </p:cNvPr>
          <p:cNvSpPr/>
          <p:nvPr/>
        </p:nvSpPr>
        <p:spPr>
          <a:xfrm>
            <a:off x="932046" y="2275974"/>
            <a:ext cx="400187" cy="400187"/>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bg1"/>
                </a:solidFill>
                <a:latin typeface="DM Sans 14pt" pitchFamily="2" charset="77"/>
              </a:rPr>
              <a:t>2</a:t>
            </a:r>
          </a:p>
        </p:txBody>
      </p:sp>
      <p:sp>
        <p:nvSpPr>
          <p:cNvPr id="19" name="TextBox 18">
            <a:extLst>
              <a:ext uri="{FF2B5EF4-FFF2-40B4-BE49-F238E27FC236}">
                <a16:creationId xmlns:a16="http://schemas.microsoft.com/office/drawing/2014/main" id="{E747EEBC-7DA8-6C2F-4733-19D3861FC9FF}"/>
              </a:ext>
            </a:extLst>
          </p:cNvPr>
          <p:cNvSpPr txBox="1"/>
          <p:nvPr/>
        </p:nvSpPr>
        <p:spPr>
          <a:xfrm>
            <a:off x="1491916" y="1714501"/>
            <a:ext cx="5065295" cy="366962"/>
          </a:xfrm>
          <a:prstGeom prst="rect">
            <a:avLst/>
          </a:prstGeom>
          <a:noFill/>
        </p:spPr>
        <p:txBody>
          <a:bodyPr wrap="square" lIns="0" tIns="0" rIns="0" bIns="0" rtlCol="0">
            <a:noAutofit/>
          </a:bodyPr>
          <a:lstStyle/>
          <a:p>
            <a:pPr algn="l">
              <a:lnSpc>
                <a:spcPct val="110000"/>
              </a:lnSpc>
              <a:spcBef>
                <a:spcPts val="1200"/>
              </a:spcBef>
            </a:pPr>
            <a:r>
              <a:rPr lang="en-US" sz="2200" b="1" dirty="0">
                <a:solidFill>
                  <a:schemeClr val="accent1"/>
                </a:solidFill>
                <a:latin typeface="DM Sans 14pt" pitchFamily="2" charset="77"/>
              </a:rPr>
              <a:t>Talk to a parent or guardian.</a:t>
            </a:r>
            <a:endParaRPr lang="en-US" dirty="0">
              <a:solidFill>
                <a:schemeClr val="accent1"/>
              </a:solidFill>
              <a:latin typeface="DM Sans 14pt" pitchFamily="2" charset="77"/>
            </a:endParaRPr>
          </a:p>
        </p:txBody>
      </p:sp>
      <p:sp>
        <p:nvSpPr>
          <p:cNvPr id="5" name="Oval 4">
            <a:extLst>
              <a:ext uri="{FF2B5EF4-FFF2-40B4-BE49-F238E27FC236}">
                <a16:creationId xmlns:a16="http://schemas.microsoft.com/office/drawing/2014/main" id="{7F18B6D3-77AC-F0CF-7EF8-DECAC76C2765}"/>
              </a:ext>
            </a:extLst>
          </p:cNvPr>
          <p:cNvSpPr/>
          <p:nvPr/>
        </p:nvSpPr>
        <p:spPr>
          <a:xfrm>
            <a:off x="932046" y="1666567"/>
            <a:ext cx="400187" cy="400187"/>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bg1"/>
                </a:solidFill>
                <a:latin typeface="DM Sans 14pt" pitchFamily="2" charset="77"/>
              </a:rPr>
              <a:t>1</a:t>
            </a:r>
          </a:p>
        </p:txBody>
      </p:sp>
      <p:sp>
        <p:nvSpPr>
          <p:cNvPr id="2" name="Title 1">
            <a:extLst>
              <a:ext uri="{FF2B5EF4-FFF2-40B4-BE49-F238E27FC236}">
                <a16:creationId xmlns:a16="http://schemas.microsoft.com/office/drawing/2014/main" id="{DEC16159-9589-C56F-3544-CE573BD7604D}"/>
              </a:ext>
            </a:extLst>
          </p:cNvPr>
          <p:cNvSpPr>
            <a:spLocks noGrp="1"/>
          </p:cNvSpPr>
          <p:nvPr>
            <p:ph type="title"/>
          </p:nvPr>
        </p:nvSpPr>
        <p:spPr/>
        <p:txBody>
          <a:bodyPr/>
          <a:lstStyle/>
          <a:p>
            <a:r>
              <a:rPr lang="en-US" dirty="0"/>
              <a:t>How to open your first account</a:t>
            </a:r>
          </a:p>
        </p:txBody>
      </p:sp>
    </p:spTree>
    <p:extLst>
      <p:ext uri="{BB962C8B-B14F-4D97-AF65-F5344CB8AC3E}">
        <p14:creationId xmlns:p14="http://schemas.microsoft.com/office/powerpoint/2010/main" val="1270204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xEl>
                                              <p:pRg st="0" end="0"/>
                                            </p:txEl>
                                          </p:spTgt>
                                        </p:tgtEl>
                                        <p:attrNameLst>
                                          <p:attrName>style.visibility</p:attrName>
                                        </p:attrNameLst>
                                      </p:cBhvr>
                                      <p:to>
                                        <p:strVal val="visible"/>
                                      </p:to>
                                    </p:set>
                                    <p:animEffect transition="in" filter="fade">
                                      <p:cBhvr>
                                        <p:cTn id="16" dur="500"/>
                                        <p:tgtEl>
                                          <p:spTgt spid="12">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par>
                                <p:cTn id="26" presetID="10" presetClass="entr" presetSubtype="0" fill="hold" nodeType="withEffect">
                                  <p:stCondLst>
                                    <p:cond delay="0"/>
                                  </p:stCondLst>
                                  <p:childTnLst>
                                    <p:set>
                                      <p:cBhvr>
                                        <p:cTn id="27" dur="1" fill="hold">
                                          <p:stCondLst>
                                            <p:cond delay="0"/>
                                          </p:stCondLst>
                                        </p:cTn>
                                        <p:tgtEl>
                                          <p:spTgt spid="14">
                                            <p:txEl>
                                              <p:pRg st="0" end="0"/>
                                            </p:txEl>
                                          </p:spTgt>
                                        </p:tgtEl>
                                        <p:attrNameLst>
                                          <p:attrName>style.visibility</p:attrName>
                                        </p:attrNameLst>
                                      </p:cBhvr>
                                      <p:to>
                                        <p:strVal val="visible"/>
                                      </p:to>
                                    </p:set>
                                    <p:animEffect transition="in" filter="fade">
                                      <p:cBhvr>
                                        <p:cTn id="28" dur="500"/>
                                        <p:tgtEl>
                                          <p:spTgt spid="14">
                                            <p:txEl>
                                              <p:pRg st="0" end="0"/>
                                            </p:txEl>
                                          </p:spTgt>
                                        </p:tgtEl>
                                      </p:cBhvr>
                                    </p:animEffec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4">
                                            <p:txEl>
                                              <p:pRg st="1" end="1"/>
                                            </p:txEl>
                                          </p:spTgt>
                                        </p:tgtEl>
                                        <p:attrNameLst>
                                          <p:attrName>style.visibility</p:attrName>
                                        </p:attrNameLst>
                                      </p:cBhvr>
                                      <p:to>
                                        <p:strVal val="visible"/>
                                      </p:to>
                                    </p:set>
                                    <p:animEffect transition="in" filter="fade">
                                      <p:cBhvr>
                                        <p:cTn id="32"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p:bldP spid="7" grpId="0" animBg="1"/>
      <p:bldP spid="6" grpId="0" animBg="1"/>
      <p:bldP spid="19" grpId="0"/>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A75E18C-D958-218E-0856-C24167CD9C1F}"/>
              </a:ext>
            </a:extLst>
          </p:cNvPr>
          <p:cNvSpPr>
            <a:spLocks noGrp="1"/>
          </p:cNvSpPr>
          <p:nvPr>
            <p:ph type="body" sz="quarter" idx="11"/>
          </p:nvPr>
        </p:nvSpPr>
        <p:spPr>
          <a:xfrm>
            <a:off x="1961322" y="4716379"/>
            <a:ext cx="8256104" cy="1180838"/>
          </a:xfrm>
        </p:spPr>
        <p:txBody>
          <a:bodyPr/>
          <a:lstStyle/>
          <a:p>
            <a:r>
              <a:rPr lang="en-US" b="1" dirty="0"/>
              <a:t>Possible answers: a job, an allowance, gifts, </a:t>
            </a:r>
            <a:br>
              <a:rPr lang="en-US" b="1" dirty="0"/>
            </a:br>
            <a:r>
              <a:rPr lang="en-US" b="1" dirty="0"/>
              <a:t>investing, other people</a:t>
            </a:r>
          </a:p>
          <a:p>
            <a:endParaRPr lang="en-US" b="1" dirty="0"/>
          </a:p>
          <a:p>
            <a:endParaRPr lang="en-US" b="1" dirty="0"/>
          </a:p>
        </p:txBody>
      </p:sp>
      <p:sp>
        <p:nvSpPr>
          <p:cNvPr id="3" name="Content Placeholder 2">
            <a:extLst>
              <a:ext uri="{FF2B5EF4-FFF2-40B4-BE49-F238E27FC236}">
                <a16:creationId xmlns:a16="http://schemas.microsoft.com/office/drawing/2014/main" id="{378BA4D2-725D-6D7A-95E7-394636FF029D}"/>
              </a:ext>
            </a:extLst>
          </p:cNvPr>
          <p:cNvSpPr>
            <a:spLocks noGrp="1"/>
          </p:cNvSpPr>
          <p:nvPr>
            <p:ph idx="1"/>
          </p:nvPr>
        </p:nvSpPr>
        <p:spPr>
          <a:xfrm>
            <a:off x="1986170" y="3789946"/>
            <a:ext cx="8231256" cy="312821"/>
          </a:xfrm>
        </p:spPr>
        <p:txBody>
          <a:bodyPr/>
          <a:lstStyle/>
          <a:p>
            <a:r>
              <a:rPr lang="en-US" dirty="0"/>
              <a:t>Name </a:t>
            </a:r>
            <a:r>
              <a:rPr lang="en-US" dirty="0">
                <a:highlight>
                  <a:srgbClr val="DFE96C"/>
                </a:highlight>
              </a:rPr>
              <a:t>two places</a:t>
            </a:r>
            <a:r>
              <a:rPr lang="en-US" dirty="0"/>
              <a:t> money can come from.</a:t>
            </a:r>
          </a:p>
        </p:txBody>
      </p:sp>
      <p:sp>
        <p:nvSpPr>
          <p:cNvPr id="2" name="Title 1">
            <a:extLst>
              <a:ext uri="{FF2B5EF4-FFF2-40B4-BE49-F238E27FC236}">
                <a16:creationId xmlns:a16="http://schemas.microsoft.com/office/drawing/2014/main" id="{62340649-7D85-51CC-292C-B4888C9BDAC9}"/>
              </a:ext>
            </a:extLst>
          </p:cNvPr>
          <p:cNvSpPr>
            <a:spLocks noGrp="1"/>
          </p:cNvSpPr>
          <p:nvPr>
            <p:ph type="title"/>
          </p:nvPr>
        </p:nvSpPr>
        <p:spPr/>
        <p:txBody>
          <a:bodyPr/>
          <a:lstStyle/>
          <a:p>
            <a:r>
              <a:rPr lang="en-US" dirty="0"/>
              <a:t>Banks and you:</a:t>
            </a:r>
            <a:br>
              <a:rPr lang="en-US" dirty="0"/>
            </a:br>
            <a:r>
              <a:rPr lang="en-US" dirty="0"/>
              <a:t>Final quiz time!</a:t>
            </a:r>
          </a:p>
        </p:txBody>
      </p:sp>
    </p:spTree>
    <p:extLst>
      <p:ext uri="{BB962C8B-B14F-4D97-AF65-F5344CB8AC3E}">
        <p14:creationId xmlns:p14="http://schemas.microsoft.com/office/powerpoint/2010/main" val="4168322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8F96F9-9FE8-4588-A492-2897D57FD056}"/>
              </a:ext>
            </a:extLst>
          </p:cNvPr>
          <p:cNvSpPr>
            <a:spLocks noGrp="1"/>
          </p:cNvSpPr>
          <p:nvPr>
            <p:ph type="body" sz="quarter" idx="11"/>
          </p:nvPr>
        </p:nvSpPr>
        <p:spPr>
          <a:xfrm>
            <a:off x="1961322" y="4475747"/>
            <a:ext cx="8256104" cy="1421470"/>
          </a:xfrm>
        </p:spPr>
        <p:txBody>
          <a:bodyPr/>
          <a:lstStyle/>
          <a:p>
            <a:r>
              <a:rPr lang="en-US" sz="4200" b="1" u="sng" dirty="0"/>
              <a:t>False</a:t>
            </a:r>
            <a:r>
              <a:rPr lang="en-US" sz="4200" b="1" dirty="0"/>
              <a:t>.</a:t>
            </a:r>
            <a:br>
              <a:rPr lang="en-US" b="1" dirty="0"/>
            </a:br>
            <a:r>
              <a:rPr lang="en-US" b="1" dirty="0"/>
              <a:t>Putting money in is called making a deposit.</a:t>
            </a:r>
          </a:p>
        </p:txBody>
      </p:sp>
      <p:sp>
        <p:nvSpPr>
          <p:cNvPr id="3" name="Content Placeholder 2">
            <a:extLst>
              <a:ext uri="{FF2B5EF4-FFF2-40B4-BE49-F238E27FC236}">
                <a16:creationId xmlns:a16="http://schemas.microsoft.com/office/drawing/2014/main" id="{F8E65BEC-252F-74C7-455F-11784276D2BB}"/>
              </a:ext>
            </a:extLst>
          </p:cNvPr>
          <p:cNvSpPr>
            <a:spLocks noGrp="1"/>
          </p:cNvSpPr>
          <p:nvPr>
            <p:ph idx="1"/>
          </p:nvPr>
        </p:nvSpPr>
        <p:spPr>
          <a:xfrm>
            <a:off x="1046747" y="2946952"/>
            <a:ext cx="10082463" cy="1384416"/>
          </a:xfrm>
        </p:spPr>
        <p:txBody>
          <a:bodyPr/>
          <a:lstStyle/>
          <a:p>
            <a:r>
              <a:rPr lang="en-US" b="1" dirty="0"/>
              <a:t>True or false:</a:t>
            </a:r>
          </a:p>
          <a:p>
            <a:r>
              <a:rPr lang="en-US" dirty="0"/>
              <a:t>When you put money into the bank, you </a:t>
            </a:r>
            <a:r>
              <a:rPr lang="en-US" dirty="0">
                <a:highlight>
                  <a:srgbClr val="DFE96C"/>
                </a:highlight>
              </a:rPr>
              <a:t>withdraw</a:t>
            </a:r>
            <a:r>
              <a:rPr lang="en-US" dirty="0"/>
              <a:t> it.</a:t>
            </a:r>
          </a:p>
        </p:txBody>
      </p:sp>
      <p:sp>
        <p:nvSpPr>
          <p:cNvPr id="2" name="Title 1">
            <a:extLst>
              <a:ext uri="{FF2B5EF4-FFF2-40B4-BE49-F238E27FC236}">
                <a16:creationId xmlns:a16="http://schemas.microsoft.com/office/drawing/2014/main" id="{21231CD5-E803-4C3D-394E-759FE6F03F80}"/>
              </a:ext>
            </a:extLst>
          </p:cNvPr>
          <p:cNvSpPr>
            <a:spLocks noGrp="1"/>
          </p:cNvSpPr>
          <p:nvPr>
            <p:ph type="title"/>
          </p:nvPr>
        </p:nvSpPr>
        <p:spPr/>
        <p:txBody>
          <a:bodyPr/>
          <a:lstStyle/>
          <a:p>
            <a:r>
              <a:rPr lang="en-US" dirty="0"/>
              <a:t>Final quiz time!</a:t>
            </a:r>
          </a:p>
        </p:txBody>
      </p:sp>
    </p:spTree>
    <p:extLst>
      <p:ext uri="{BB962C8B-B14F-4D97-AF65-F5344CB8AC3E}">
        <p14:creationId xmlns:p14="http://schemas.microsoft.com/office/powerpoint/2010/main" val="1839155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68E83-DC9C-D6DB-299D-67B9C0B4B676}"/>
            </a:ext>
          </a:extLst>
        </p:cNvPr>
        <p:cNvGrpSpPr/>
        <p:nvPr/>
      </p:nvGrpSpPr>
      <p:grpSpPr>
        <a:xfrm>
          <a:off x="0" y="0"/>
          <a:ext cx="0" cy="0"/>
          <a:chOff x="0" y="0"/>
          <a:chExt cx="0" cy="0"/>
        </a:xfrm>
      </p:grpSpPr>
      <p:sp>
        <p:nvSpPr>
          <p:cNvPr id="6" name="Text Placeholder 3">
            <a:extLst>
              <a:ext uri="{FF2B5EF4-FFF2-40B4-BE49-F238E27FC236}">
                <a16:creationId xmlns:a16="http://schemas.microsoft.com/office/drawing/2014/main" id="{6C0F25A4-32AD-2A8A-3D44-7E0E95A32B67}"/>
              </a:ext>
            </a:extLst>
          </p:cNvPr>
          <p:cNvSpPr txBox="1">
            <a:spLocks/>
          </p:cNvSpPr>
          <p:nvPr/>
        </p:nvSpPr>
        <p:spPr>
          <a:xfrm>
            <a:off x="6263920" y="4190865"/>
            <a:ext cx="1684322" cy="554237"/>
          </a:xfrm>
          <a:prstGeom prst="rect">
            <a:avLst/>
          </a:prstGeom>
        </p:spPr>
        <p:txBody>
          <a:bodyPr vert="horz" lIns="0" tIns="0" rIns="0" bIns="0" rtlCol="0">
            <a:noAutofit/>
          </a:bodyPr>
          <a:lstStyle>
            <a:lvl1pPr marL="0" indent="0" algn="ctr" defTabSz="914400" rtl="0" eaLnBrk="1" latinLnBrk="0" hangingPunct="1">
              <a:lnSpc>
                <a:spcPct val="110000"/>
              </a:lnSpc>
              <a:spcBef>
                <a:spcPts val="1200"/>
              </a:spcBef>
              <a:buFont typeface="Arial" panose="020B0604020202020204" pitchFamily="34" charset="0"/>
              <a:buNone/>
              <a:defRPr sz="24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highlight>
                  <a:srgbClr val="DFE96C"/>
                </a:highlight>
              </a:rPr>
              <a:t>payment</a:t>
            </a:r>
          </a:p>
        </p:txBody>
      </p:sp>
      <p:sp>
        <p:nvSpPr>
          <p:cNvPr id="4" name="Text Placeholder 3">
            <a:extLst>
              <a:ext uri="{FF2B5EF4-FFF2-40B4-BE49-F238E27FC236}">
                <a16:creationId xmlns:a16="http://schemas.microsoft.com/office/drawing/2014/main" id="{451FF802-A38F-DE65-21B4-F4344EA9F7CA}"/>
              </a:ext>
            </a:extLst>
          </p:cNvPr>
          <p:cNvSpPr>
            <a:spLocks noGrp="1"/>
          </p:cNvSpPr>
          <p:nvPr>
            <p:ph type="body" sz="quarter" idx="11"/>
          </p:nvPr>
        </p:nvSpPr>
        <p:spPr>
          <a:xfrm>
            <a:off x="1961322" y="3657600"/>
            <a:ext cx="8256104" cy="1421470"/>
          </a:xfrm>
        </p:spPr>
        <p:txBody>
          <a:bodyPr/>
          <a:lstStyle/>
          <a:p>
            <a:r>
              <a:rPr lang="en-US" sz="3200" dirty="0"/>
              <a:t>Apple Pay, Venmo, and </a:t>
            </a:r>
            <a:br>
              <a:rPr lang="en-US" sz="3200" dirty="0"/>
            </a:br>
            <a:r>
              <a:rPr lang="en-US" sz="3200" dirty="0"/>
              <a:t>Cash App are all </a:t>
            </a:r>
            <a:r>
              <a:rPr lang="en-US" sz="3200" u="sng" dirty="0"/>
              <a:t>                </a:t>
            </a:r>
            <a:r>
              <a:rPr lang="en-US" sz="3200" dirty="0"/>
              <a:t> apps.</a:t>
            </a:r>
          </a:p>
        </p:txBody>
      </p:sp>
      <p:sp>
        <p:nvSpPr>
          <p:cNvPr id="3" name="Content Placeholder 2">
            <a:extLst>
              <a:ext uri="{FF2B5EF4-FFF2-40B4-BE49-F238E27FC236}">
                <a16:creationId xmlns:a16="http://schemas.microsoft.com/office/drawing/2014/main" id="{6F238FA9-D467-FF81-6209-D0467040358B}"/>
              </a:ext>
            </a:extLst>
          </p:cNvPr>
          <p:cNvSpPr>
            <a:spLocks noGrp="1"/>
          </p:cNvSpPr>
          <p:nvPr>
            <p:ph idx="1"/>
          </p:nvPr>
        </p:nvSpPr>
        <p:spPr>
          <a:xfrm>
            <a:off x="1046747" y="2946952"/>
            <a:ext cx="10082463" cy="554237"/>
          </a:xfrm>
        </p:spPr>
        <p:txBody>
          <a:bodyPr/>
          <a:lstStyle/>
          <a:p>
            <a:r>
              <a:rPr lang="en-US" b="1" dirty="0"/>
              <a:t>Fill in the blank.</a:t>
            </a:r>
          </a:p>
        </p:txBody>
      </p:sp>
      <p:sp>
        <p:nvSpPr>
          <p:cNvPr id="2" name="Title 1">
            <a:extLst>
              <a:ext uri="{FF2B5EF4-FFF2-40B4-BE49-F238E27FC236}">
                <a16:creationId xmlns:a16="http://schemas.microsoft.com/office/drawing/2014/main" id="{73AE9687-C620-EC0C-003B-693DBA4CB305}"/>
              </a:ext>
            </a:extLst>
          </p:cNvPr>
          <p:cNvSpPr>
            <a:spLocks noGrp="1"/>
          </p:cNvSpPr>
          <p:nvPr>
            <p:ph type="title"/>
          </p:nvPr>
        </p:nvSpPr>
        <p:spPr/>
        <p:txBody>
          <a:bodyPr/>
          <a:lstStyle/>
          <a:p>
            <a:r>
              <a:rPr lang="en-US" dirty="0"/>
              <a:t>Final quiz time!</a:t>
            </a:r>
          </a:p>
        </p:txBody>
      </p:sp>
    </p:spTree>
    <p:extLst>
      <p:ext uri="{BB962C8B-B14F-4D97-AF65-F5344CB8AC3E}">
        <p14:creationId xmlns:p14="http://schemas.microsoft.com/office/powerpoint/2010/main" val="1214786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64309-8561-4C7B-C821-E20D3A5DDD8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873BB22-B46C-2496-FB2C-28665830B9CF}"/>
              </a:ext>
            </a:extLst>
          </p:cNvPr>
          <p:cNvSpPr>
            <a:spLocks noGrp="1"/>
          </p:cNvSpPr>
          <p:nvPr>
            <p:ph type="body" sz="quarter" idx="11"/>
          </p:nvPr>
        </p:nvSpPr>
        <p:spPr>
          <a:xfrm>
            <a:off x="1961322" y="5041231"/>
            <a:ext cx="8256104" cy="855985"/>
          </a:xfrm>
        </p:spPr>
        <p:txBody>
          <a:bodyPr/>
          <a:lstStyle/>
          <a:p>
            <a:r>
              <a:rPr lang="en-US" sz="4200" b="1" u="sng" dirty="0"/>
              <a:t>True!</a:t>
            </a:r>
            <a:endParaRPr lang="en-US" b="1" dirty="0"/>
          </a:p>
        </p:txBody>
      </p:sp>
      <p:sp>
        <p:nvSpPr>
          <p:cNvPr id="3" name="Content Placeholder 2">
            <a:extLst>
              <a:ext uri="{FF2B5EF4-FFF2-40B4-BE49-F238E27FC236}">
                <a16:creationId xmlns:a16="http://schemas.microsoft.com/office/drawing/2014/main" id="{2BD45835-1E94-7103-2DF8-241429268ED1}"/>
              </a:ext>
            </a:extLst>
          </p:cNvPr>
          <p:cNvSpPr>
            <a:spLocks noGrp="1"/>
          </p:cNvSpPr>
          <p:nvPr>
            <p:ph idx="1"/>
          </p:nvPr>
        </p:nvSpPr>
        <p:spPr>
          <a:xfrm>
            <a:off x="1046747" y="2946952"/>
            <a:ext cx="10082463" cy="644457"/>
          </a:xfrm>
        </p:spPr>
        <p:txBody>
          <a:bodyPr/>
          <a:lstStyle/>
          <a:p>
            <a:r>
              <a:rPr lang="en-US" b="1" dirty="0"/>
              <a:t>True or false:</a:t>
            </a:r>
          </a:p>
          <a:p>
            <a:r>
              <a:rPr lang="en-US" dirty="0"/>
              <a:t>When you pay with a </a:t>
            </a:r>
            <a:r>
              <a:rPr lang="en-US" dirty="0">
                <a:highlight>
                  <a:srgbClr val="DFE96C"/>
                </a:highlight>
              </a:rPr>
              <a:t>debit card</a:t>
            </a:r>
            <a:r>
              <a:rPr lang="en-US" dirty="0"/>
              <a:t>, </a:t>
            </a:r>
            <a:br>
              <a:rPr lang="en-US" dirty="0"/>
            </a:br>
            <a:r>
              <a:rPr lang="en-US" dirty="0"/>
              <a:t>you’re using money from your checking account.</a:t>
            </a:r>
          </a:p>
        </p:txBody>
      </p:sp>
      <p:sp>
        <p:nvSpPr>
          <p:cNvPr id="2" name="Title 1">
            <a:extLst>
              <a:ext uri="{FF2B5EF4-FFF2-40B4-BE49-F238E27FC236}">
                <a16:creationId xmlns:a16="http://schemas.microsoft.com/office/drawing/2014/main" id="{91DCE16F-F9AD-A2DC-7951-E8A6A75CFB12}"/>
              </a:ext>
            </a:extLst>
          </p:cNvPr>
          <p:cNvSpPr>
            <a:spLocks noGrp="1"/>
          </p:cNvSpPr>
          <p:nvPr>
            <p:ph type="title"/>
          </p:nvPr>
        </p:nvSpPr>
        <p:spPr/>
        <p:txBody>
          <a:bodyPr/>
          <a:lstStyle/>
          <a:p>
            <a:r>
              <a:rPr lang="en-US" dirty="0"/>
              <a:t>Final quiz time!</a:t>
            </a:r>
          </a:p>
        </p:txBody>
      </p:sp>
    </p:spTree>
    <p:extLst>
      <p:ext uri="{BB962C8B-B14F-4D97-AF65-F5344CB8AC3E}">
        <p14:creationId xmlns:p14="http://schemas.microsoft.com/office/powerpoint/2010/main" val="1420361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59CB89-CCD0-C95D-754C-3F5F322400BD}"/>
              </a:ext>
            </a:extLst>
          </p:cNvPr>
          <p:cNvSpPr>
            <a:spLocks noGrp="1"/>
          </p:cNvSpPr>
          <p:nvPr>
            <p:ph idx="1"/>
          </p:nvPr>
        </p:nvSpPr>
        <p:spPr>
          <a:xfrm>
            <a:off x="952500" y="2057400"/>
            <a:ext cx="9226216" cy="4119562"/>
          </a:xfrm>
        </p:spPr>
        <p:txBody>
          <a:bodyPr/>
          <a:lstStyle/>
          <a:p>
            <a:pPr>
              <a:spcBef>
                <a:spcPts val="1800"/>
              </a:spcBef>
            </a:pPr>
            <a:r>
              <a:rPr lang="en-US" b="1" dirty="0">
                <a:hlinkClick r:id="rId3"/>
              </a:rPr>
              <a:t>Hands on Banking</a:t>
            </a:r>
            <a:br>
              <a:rPr lang="en-US" dirty="0"/>
            </a:br>
            <a:r>
              <a:rPr lang="en-US" dirty="0"/>
              <a:t>(Search online: Hands on Banking for Youth)</a:t>
            </a:r>
          </a:p>
          <a:p>
            <a:pPr>
              <a:spcBef>
                <a:spcPts val="1800"/>
              </a:spcBef>
            </a:pPr>
            <a:r>
              <a:rPr lang="en-US" b="1" dirty="0">
                <a:hlinkClick r:id="rId4"/>
              </a:rPr>
              <a:t>Consumer Financial Protection Bureau: Money as You Grow</a:t>
            </a:r>
            <a:br>
              <a:rPr lang="en-US" dirty="0"/>
            </a:br>
            <a:r>
              <a:rPr lang="en-US" dirty="0"/>
              <a:t>(Search online: Money as You Grow)</a:t>
            </a:r>
          </a:p>
          <a:p>
            <a:pPr>
              <a:spcBef>
                <a:spcPts val="1800"/>
              </a:spcBef>
            </a:pPr>
            <a:r>
              <a:rPr lang="en-US" b="1" dirty="0">
                <a:hlinkClick r:id="rId5"/>
              </a:rPr>
              <a:t>FDIC Money Smart</a:t>
            </a:r>
            <a:br>
              <a:rPr lang="en-US" dirty="0"/>
            </a:br>
            <a:r>
              <a:rPr lang="en-US" dirty="0"/>
              <a:t>(Search online: FDIC Money Smart)</a:t>
            </a:r>
          </a:p>
          <a:p>
            <a:pPr>
              <a:spcBef>
                <a:spcPts val="1800"/>
              </a:spcBef>
            </a:pPr>
            <a:r>
              <a:rPr lang="en-US" b="1" dirty="0">
                <a:hlinkClick r:id="rId6"/>
              </a:rPr>
              <a:t>Next Gen Personal Finance</a:t>
            </a:r>
            <a:br>
              <a:rPr lang="en-US" dirty="0"/>
            </a:br>
            <a:r>
              <a:rPr lang="en-US" dirty="0"/>
              <a:t>(Search online: Next Gen Finance Games)</a:t>
            </a:r>
          </a:p>
        </p:txBody>
      </p:sp>
      <p:sp>
        <p:nvSpPr>
          <p:cNvPr id="2" name="Title 1">
            <a:extLst>
              <a:ext uri="{FF2B5EF4-FFF2-40B4-BE49-F238E27FC236}">
                <a16:creationId xmlns:a16="http://schemas.microsoft.com/office/drawing/2014/main" id="{6CC721C6-ED0D-6BA5-CC1C-C07DAF360C3D}"/>
              </a:ext>
            </a:extLst>
          </p:cNvPr>
          <p:cNvSpPr>
            <a:spLocks noGrp="1"/>
          </p:cNvSpPr>
          <p:nvPr>
            <p:ph type="title"/>
          </p:nvPr>
        </p:nvSpPr>
        <p:spPr/>
        <p:txBody>
          <a:bodyPr/>
          <a:lstStyle/>
          <a:p>
            <a:r>
              <a:rPr lang="en-US" dirty="0"/>
              <a:t>Where to learn more </a:t>
            </a:r>
            <a:br>
              <a:rPr lang="en-US" dirty="0"/>
            </a:br>
            <a:r>
              <a:rPr lang="en-US" dirty="0"/>
              <a:t>about money</a:t>
            </a:r>
          </a:p>
        </p:txBody>
      </p:sp>
    </p:spTree>
    <p:extLst>
      <p:ext uri="{BB962C8B-B14F-4D97-AF65-F5344CB8AC3E}">
        <p14:creationId xmlns:p14="http://schemas.microsoft.com/office/powerpoint/2010/main" val="4099016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andparent and grandson putting coins into a jar">
            <a:extLst>
              <a:ext uri="{FF2B5EF4-FFF2-40B4-BE49-F238E27FC236}">
                <a16:creationId xmlns:a16="http://schemas.microsoft.com/office/drawing/2014/main" id="{9F3F7808-A535-254E-1840-0A9AB6A33134}"/>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a:xfrm>
            <a:off x="7071360" y="2398395"/>
            <a:ext cx="3475038" cy="3474085"/>
          </a:xfrm>
        </p:spPr>
      </p:pic>
      <p:sp>
        <p:nvSpPr>
          <p:cNvPr id="4" name="Content Placeholder 3">
            <a:extLst>
              <a:ext uri="{FF2B5EF4-FFF2-40B4-BE49-F238E27FC236}">
                <a16:creationId xmlns:a16="http://schemas.microsoft.com/office/drawing/2014/main" id="{FD8F4467-C434-36D2-B43A-C265E1DE40C8}"/>
              </a:ext>
            </a:extLst>
          </p:cNvPr>
          <p:cNvSpPr>
            <a:spLocks noGrp="1"/>
          </p:cNvSpPr>
          <p:nvPr>
            <p:ph idx="12"/>
          </p:nvPr>
        </p:nvSpPr>
        <p:spPr>
          <a:xfrm>
            <a:off x="952500" y="2225842"/>
            <a:ext cx="4413584" cy="3951120"/>
          </a:xfrm>
        </p:spPr>
        <p:txBody>
          <a:bodyPr/>
          <a:lstStyle/>
          <a:p>
            <a:pPr>
              <a:spcBef>
                <a:spcPts val="1800"/>
              </a:spcBef>
            </a:pPr>
            <a:r>
              <a:rPr lang="en-US" dirty="0"/>
              <a:t>As you earn more money, you need a place to </a:t>
            </a:r>
            <a:r>
              <a:rPr lang="en-US" dirty="0">
                <a:highlight>
                  <a:srgbClr val="DFE96C"/>
                </a:highlight>
              </a:rPr>
              <a:t>keep it safe</a:t>
            </a:r>
            <a:r>
              <a:rPr lang="en-US" dirty="0"/>
              <a:t> </a:t>
            </a:r>
            <a:br>
              <a:rPr lang="en-US" dirty="0"/>
            </a:br>
            <a:r>
              <a:rPr lang="en-US" dirty="0"/>
              <a:t>and to keep track of it.  </a:t>
            </a:r>
          </a:p>
          <a:p>
            <a:pPr>
              <a:spcBef>
                <a:spcPts val="1800"/>
              </a:spcBef>
            </a:pPr>
            <a:r>
              <a:rPr lang="en-US" dirty="0"/>
              <a:t>That’s where banks come in.</a:t>
            </a:r>
          </a:p>
          <a:p>
            <a:pPr>
              <a:spcBef>
                <a:spcPts val="1800"/>
              </a:spcBef>
            </a:pPr>
            <a:endParaRPr lang="en-US" dirty="0"/>
          </a:p>
          <a:p>
            <a:pPr>
              <a:spcBef>
                <a:spcPts val="1800"/>
              </a:spcBef>
            </a:pPr>
            <a:endParaRPr lang="en-US" dirty="0"/>
          </a:p>
        </p:txBody>
      </p:sp>
      <p:sp>
        <p:nvSpPr>
          <p:cNvPr id="2" name="Title 1">
            <a:extLst>
              <a:ext uri="{FF2B5EF4-FFF2-40B4-BE49-F238E27FC236}">
                <a16:creationId xmlns:a16="http://schemas.microsoft.com/office/drawing/2014/main" id="{15DF9701-FF92-DDD0-E258-D18B85361617}"/>
              </a:ext>
            </a:extLst>
          </p:cNvPr>
          <p:cNvSpPr>
            <a:spLocks noGrp="1"/>
          </p:cNvSpPr>
          <p:nvPr>
            <p:ph type="title"/>
          </p:nvPr>
        </p:nvSpPr>
        <p:spPr/>
        <p:txBody>
          <a:bodyPr/>
          <a:lstStyle/>
          <a:p>
            <a:r>
              <a:rPr lang="en-US" dirty="0"/>
              <a:t>Where can you </a:t>
            </a:r>
            <a:br>
              <a:rPr lang="en-US" dirty="0"/>
            </a:br>
            <a:r>
              <a:rPr lang="en-US" dirty="0"/>
              <a:t>keep your money?</a:t>
            </a:r>
          </a:p>
        </p:txBody>
      </p:sp>
    </p:spTree>
    <p:extLst>
      <p:ext uri="{BB962C8B-B14F-4D97-AF65-F5344CB8AC3E}">
        <p14:creationId xmlns:p14="http://schemas.microsoft.com/office/powerpoint/2010/main" val="3362882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other with 2 children at bank with bank teller counting coins from their piggy banks.&#10;">
            <a:extLst>
              <a:ext uri="{FF2B5EF4-FFF2-40B4-BE49-F238E27FC236}">
                <a16:creationId xmlns:a16="http://schemas.microsoft.com/office/drawing/2014/main" id="{282E6779-F1EC-9B93-4533-92F6A0EFE98E}"/>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a:xfrm>
            <a:off x="7071360" y="2398395"/>
            <a:ext cx="3475038" cy="3474085"/>
          </a:xfrm>
        </p:spPr>
      </p:pic>
      <p:sp>
        <p:nvSpPr>
          <p:cNvPr id="4" name="Content Placeholder 3">
            <a:extLst>
              <a:ext uri="{FF2B5EF4-FFF2-40B4-BE49-F238E27FC236}">
                <a16:creationId xmlns:a16="http://schemas.microsoft.com/office/drawing/2014/main" id="{D6A6846D-A6D9-8766-C0FF-6FF58E888967}"/>
              </a:ext>
            </a:extLst>
          </p:cNvPr>
          <p:cNvSpPr>
            <a:spLocks noGrp="1"/>
          </p:cNvSpPr>
          <p:nvPr>
            <p:ph idx="12"/>
          </p:nvPr>
        </p:nvSpPr>
        <p:spPr/>
        <p:txBody>
          <a:bodyPr/>
          <a:lstStyle/>
          <a:p>
            <a:pPr marL="0" indent="0">
              <a:spcBef>
                <a:spcPts val="1800"/>
              </a:spcBef>
              <a:buNone/>
            </a:pPr>
            <a:r>
              <a:rPr lang="en-US" b="1" dirty="0"/>
              <a:t>Banks:</a:t>
            </a:r>
          </a:p>
          <a:p>
            <a:pPr>
              <a:spcBef>
                <a:spcPts val="1800"/>
              </a:spcBef>
            </a:pPr>
            <a:r>
              <a:rPr lang="en-US" dirty="0"/>
              <a:t>Can keep your money </a:t>
            </a:r>
            <a:r>
              <a:rPr lang="en-US" dirty="0">
                <a:highlight>
                  <a:srgbClr val="DFE96C"/>
                </a:highlight>
              </a:rPr>
              <a:t>safe</a:t>
            </a:r>
            <a:r>
              <a:rPr lang="en-US" dirty="0"/>
              <a:t>.</a:t>
            </a:r>
          </a:p>
          <a:p>
            <a:pPr>
              <a:spcBef>
                <a:spcPts val="1800"/>
              </a:spcBef>
            </a:pPr>
            <a:r>
              <a:rPr lang="en-US" dirty="0"/>
              <a:t>Can protect your money through </a:t>
            </a:r>
            <a:br>
              <a:rPr lang="en-US" dirty="0"/>
            </a:br>
            <a:r>
              <a:rPr lang="en-US" dirty="0">
                <a:highlight>
                  <a:srgbClr val="DFE96C"/>
                </a:highlight>
              </a:rPr>
              <a:t>government insurance</a:t>
            </a:r>
            <a:r>
              <a:rPr lang="en-US" dirty="0"/>
              <a:t>.</a:t>
            </a:r>
          </a:p>
          <a:p>
            <a:pPr>
              <a:spcBef>
                <a:spcPts val="1800"/>
              </a:spcBef>
            </a:pPr>
            <a:r>
              <a:rPr lang="en-US" dirty="0"/>
              <a:t>Let you keep </a:t>
            </a:r>
            <a:r>
              <a:rPr lang="en-US" dirty="0">
                <a:highlight>
                  <a:srgbClr val="DFE96C"/>
                </a:highlight>
              </a:rPr>
              <a:t>track</a:t>
            </a:r>
            <a:r>
              <a:rPr lang="en-US" dirty="0"/>
              <a:t> of your money.</a:t>
            </a:r>
          </a:p>
          <a:p>
            <a:pPr>
              <a:spcBef>
                <a:spcPts val="1800"/>
              </a:spcBef>
            </a:pPr>
            <a:r>
              <a:rPr lang="en-US" dirty="0"/>
              <a:t>Let you add money and </a:t>
            </a:r>
            <a:br>
              <a:rPr lang="en-US" dirty="0"/>
            </a:br>
            <a:r>
              <a:rPr lang="en-US" dirty="0">
                <a:highlight>
                  <a:srgbClr val="DFE96C"/>
                </a:highlight>
              </a:rPr>
              <a:t>take away</a:t>
            </a:r>
            <a:r>
              <a:rPr lang="en-US" dirty="0"/>
              <a:t> money as needed.</a:t>
            </a:r>
          </a:p>
          <a:p>
            <a:pPr>
              <a:spcBef>
                <a:spcPts val="1800"/>
              </a:spcBef>
            </a:pPr>
            <a:endParaRPr lang="en-US" dirty="0"/>
          </a:p>
        </p:txBody>
      </p:sp>
      <p:sp>
        <p:nvSpPr>
          <p:cNvPr id="2" name="Title 1">
            <a:extLst>
              <a:ext uri="{FF2B5EF4-FFF2-40B4-BE49-F238E27FC236}">
                <a16:creationId xmlns:a16="http://schemas.microsoft.com/office/drawing/2014/main" id="{3B2693A0-0F78-0584-D721-3B9B3D882123}"/>
              </a:ext>
            </a:extLst>
          </p:cNvPr>
          <p:cNvSpPr>
            <a:spLocks noGrp="1"/>
          </p:cNvSpPr>
          <p:nvPr>
            <p:ph type="title"/>
          </p:nvPr>
        </p:nvSpPr>
        <p:spPr/>
        <p:txBody>
          <a:bodyPr/>
          <a:lstStyle/>
          <a:p>
            <a:r>
              <a:rPr lang="en-US" dirty="0"/>
              <a:t>What is a bank?</a:t>
            </a:r>
          </a:p>
        </p:txBody>
      </p:sp>
    </p:spTree>
    <p:extLst>
      <p:ext uri="{BB962C8B-B14F-4D97-AF65-F5344CB8AC3E}">
        <p14:creationId xmlns:p14="http://schemas.microsoft.com/office/powerpoint/2010/main" val="3132863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F16A160-E8EE-0E2A-A948-0FB869B70E2D}"/>
              </a:ext>
            </a:extLst>
          </p:cNvPr>
          <p:cNvSpPr>
            <a:spLocks noGrp="1"/>
          </p:cNvSpPr>
          <p:nvPr>
            <p:ph type="body" sz="quarter" idx="13"/>
          </p:nvPr>
        </p:nvSpPr>
        <p:spPr/>
        <p:txBody>
          <a:bodyPr/>
          <a:lstStyle/>
          <a:p>
            <a:r>
              <a:rPr lang="en-US" dirty="0"/>
              <a:t>It’s a payment card linked to your checking account that you use to make purchases.</a:t>
            </a:r>
          </a:p>
        </p:txBody>
      </p:sp>
      <p:sp>
        <p:nvSpPr>
          <p:cNvPr id="5" name="Text Placeholder 4">
            <a:extLst>
              <a:ext uri="{FF2B5EF4-FFF2-40B4-BE49-F238E27FC236}">
                <a16:creationId xmlns:a16="http://schemas.microsoft.com/office/drawing/2014/main" id="{0BD7E131-5F1C-E426-B269-6655EC3774C2}"/>
              </a:ext>
            </a:extLst>
          </p:cNvPr>
          <p:cNvSpPr>
            <a:spLocks noGrp="1"/>
          </p:cNvSpPr>
          <p:nvPr>
            <p:ph type="body" sz="quarter" idx="12"/>
          </p:nvPr>
        </p:nvSpPr>
        <p:spPr/>
        <p:txBody>
          <a:bodyPr/>
          <a:lstStyle/>
          <a:p>
            <a:r>
              <a:rPr lang="en-US" dirty="0"/>
              <a:t>What’s a debit card?</a:t>
            </a:r>
          </a:p>
        </p:txBody>
      </p:sp>
      <p:pic>
        <p:nvPicPr>
          <p:cNvPr id="8" name="Picture Placeholder 7" descr="A father looks at computer screen while son looks at credit card.&#10;&#10;">
            <a:extLst>
              <a:ext uri="{FF2B5EF4-FFF2-40B4-BE49-F238E27FC236}">
                <a16:creationId xmlns:a16="http://schemas.microsoft.com/office/drawing/2014/main" id="{8E3A9EBB-1E3F-A04B-9768-EE297FDA6380}"/>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a:xfrm>
            <a:off x="7584140" y="1585695"/>
            <a:ext cx="2962257" cy="2961445"/>
          </a:xfrm>
        </p:spPr>
      </p:pic>
      <p:sp>
        <p:nvSpPr>
          <p:cNvPr id="4" name="Content Placeholder 3">
            <a:extLst>
              <a:ext uri="{FF2B5EF4-FFF2-40B4-BE49-F238E27FC236}">
                <a16:creationId xmlns:a16="http://schemas.microsoft.com/office/drawing/2014/main" id="{F7E77AD3-93BA-3981-5418-F8AA7A495513}"/>
              </a:ext>
            </a:extLst>
          </p:cNvPr>
          <p:cNvSpPr>
            <a:spLocks noGrp="1"/>
          </p:cNvSpPr>
          <p:nvPr>
            <p:ph idx="1"/>
          </p:nvPr>
        </p:nvSpPr>
        <p:spPr/>
        <p:txBody>
          <a:bodyPr/>
          <a:lstStyle/>
          <a:p>
            <a:pPr marL="0" indent="0">
              <a:spcBef>
                <a:spcPts val="1800"/>
              </a:spcBef>
              <a:buNone/>
            </a:pPr>
            <a:r>
              <a:rPr lang="en-US" b="1" dirty="0"/>
              <a:t>Banks give you:</a:t>
            </a:r>
          </a:p>
          <a:p>
            <a:pPr>
              <a:spcBef>
                <a:spcPts val="1800"/>
              </a:spcBef>
            </a:pPr>
            <a:r>
              <a:rPr lang="en-US" dirty="0"/>
              <a:t>Safe, easy access to your money via </a:t>
            </a:r>
            <a:r>
              <a:rPr lang="en-US" dirty="0">
                <a:highlight>
                  <a:srgbClr val="DFE96C"/>
                </a:highlight>
              </a:rPr>
              <a:t>debit</a:t>
            </a:r>
            <a:r>
              <a:rPr lang="en-US" dirty="0"/>
              <a:t> </a:t>
            </a:r>
            <a:r>
              <a:rPr lang="en-US" dirty="0">
                <a:highlight>
                  <a:srgbClr val="DFE96C"/>
                </a:highlight>
              </a:rPr>
              <a:t>cards</a:t>
            </a:r>
            <a:r>
              <a:rPr lang="en-US" dirty="0"/>
              <a:t>.</a:t>
            </a:r>
          </a:p>
          <a:p>
            <a:pPr>
              <a:spcBef>
                <a:spcPts val="1800"/>
              </a:spcBef>
            </a:pPr>
            <a:r>
              <a:rPr lang="en-US" dirty="0"/>
              <a:t>A place to </a:t>
            </a:r>
            <a:r>
              <a:rPr lang="en-US" dirty="0">
                <a:highlight>
                  <a:srgbClr val="DFE96C"/>
                </a:highlight>
              </a:rPr>
              <a:t>save</a:t>
            </a:r>
            <a:r>
              <a:rPr lang="en-US" dirty="0"/>
              <a:t> and earn </a:t>
            </a:r>
            <a:r>
              <a:rPr lang="en-US" dirty="0">
                <a:highlight>
                  <a:srgbClr val="DFE96C"/>
                </a:highlight>
              </a:rPr>
              <a:t>interest</a:t>
            </a:r>
            <a:r>
              <a:rPr lang="en-US" dirty="0"/>
              <a:t>.</a:t>
            </a:r>
          </a:p>
          <a:p>
            <a:pPr>
              <a:spcBef>
                <a:spcPts val="1800"/>
              </a:spcBef>
            </a:pPr>
            <a:r>
              <a:rPr lang="en-US" dirty="0">
                <a:highlight>
                  <a:srgbClr val="DFE96C"/>
                </a:highlight>
              </a:rPr>
              <a:t>Loans</a:t>
            </a:r>
            <a:r>
              <a:rPr lang="en-US" dirty="0"/>
              <a:t> and </a:t>
            </a:r>
            <a:r>
              <a:rPr lang="en-US" dirty="0">
                <a:highlight>
                  <a:srgbClr val="DFE96C"/>
                </a:highlight>
              </a:rPr>
              <a:t>credit cards</a:t>
            </a:r>
            <a:r>
              <a:rPr lang="en-US" dirty="0"/>
              <a:t> for building </a:t>
            </a:r>
            <a:br>
              <a:rPr lang="en-US" dirty="0"/>
            </a:br>
            <a:r>
              <a:rPr lang="en-US" dirty="0"/>
              <a:t>credit history and hitting bigger goals.</a:t>
            </a:r>
          </a:p>
        </p:txBody>
      </p:sp>
      <p:sp>
        <p:nvSpPr>
          <p:cNvPr id="2" name="Title 1">
            <a:extLst>
              <a:ext uri="{FF2B5EF4-FFF2-40B4-BE49-F238E27FC236}">
                <a16:creationId xmlns:a16="http://schemas.microsoft.com/office/drawing/2014/main" id="{B6AACBD4-9DF3-1ECA-C403-0E799716A080}"/>
              </a:ext>
            </a:extLst>
          </p:cNvPr>
          <p:cNvSpPr>
            <a:spLocks noGrp="1"/>
          </p:cNvSpPr>
          <p:nvPr>
            <p:ph type="title"/>
          </p:nvPr>
        </p:nvSpPr>
        <p:spPr/>
        <p:txBody>
          <a:bodyPr/>
          <a:lstStyle/>
          <a:p>
            <a:r>
              <a:rPr lang="en-US" dirty="0"/>
              <a:t>What’s the point of banks?</a:t>
            </a:r>
          </a:p>
        </p:txBody>
      </p:sp>
    </p:spTree>
    <p:extLst>
      <p:ext uri="{BB962C8B-B14F-4D97-AF65-F5344CB8AC3E}">
        <p14:creationId xmlns:p14="http://schemas.microsoft.com/office/powerpoint/2010/main" val="2807120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CE8ED4-93B8-7203-C0C7-4F1A99443722}"/>
              </a:ext>
            </a:extLst>
          </p:cNvPr>
          <p:cNvSpPr>
            <a:spLocks noGrp="1"/>
          </p:cNvSpPr>
          <p:nvPr>
            <p:ph idx="1"/>
          </p:nvPr>
        </p:nvSpPr>
        <p:spPr/>
        <p:txBody>
          <a:bodyPr/>
          <a:lstStyle/>
          <a:p>
            <a:pPr marL="0" indent="0">
              <a:spcBef>
                <a:spcPts val="3600"/>
              </a:spcBef>
              <a:buNone/>
            </a:pPr>
            <a:r>
              <a:rPr lang="en-US" dirty="0"/>
              <a:t>When you want to keep your money in a bank, </a:t>
            </a:r>
            <a:br>
              <a:rPr lang="en-US" dirty="0"/>
            </a:br>
            <a:r>
              <a:rPr lang="en-US" dirty="0"/>
              <a:t>you open an </a:t>
            </a:r>
            <a:r>
              <a:rPr lang="en-US" dirty="0">
                <a:highlight>
                  <a:srgbClr val="DFE96C"/>
                </a:highlight>
              </a:rPr>
              <a:t>account</a:t>
            </a:r>
            <a:r>
              <a:rPr lang="en-US" dirty="0"/>
              <a:t> in your name. </a:t>
            </a:r>
          </a:p>
          <a:p>
            <a:pPr marL="0" indent="0">
              <a:spcBef>
                <a:spcPts val="3600"/>
              </a:spcBef>
              <a:buNone/>
            </a:pPr>
            <a:r>
              <a:rPr lang="en-US" dirty="0"/>
              <a:t>You </a:t>
            </a:r>
            <a:r>
              <a:rPr lang="en-US" dirty="0">
                <a:highlight>
                  <a:srgbClr val="DFE96C"/>
                </a:highlight>
              </a:rPr>
              <a:t>deposit</a:t>
            </a:r>
            <a:r>
              <a:rPr lang="en-US" dirty="0"/>
              <a:t> money in your account when you add to it.</a:t>
            </a:r>
          </a:p>
          <a:p>
            <a:pPr marL="0" indent="0">
              <a:spcBef>
                <a:spcPts val="3600"/>
              </a:spcBef>
              <a:buNone/>
            </a:pPr>
            <a:r>
              <a:rPr lang="en-US" dirty="0"/>
              <a:t>You </a:t>
            </a:r>
            <a:r>
              <a:rPr lang="en-US" dirty="0">
                <a:highlight>
                  <a:srgbClr val="DFE96C"/>
                </a:highlight>
              </a:rPr>
              <a:t>withdraw</a:t>
            </a:r>
            <a:r>
              <a:rPr lang="en-US" dirty="0"/>
              <a:t> money from your account when you want </a:t>
            </a:r>
            <a:br>
              <a:rPr lang="en-US" dirty="0"/>
            </a:br>
            <a:r>
              <a:rPr lang="en-US" dirty="0"/>
              <a:t>to spend it.</a:t>
            </a:r>
          </a:p>
          <a:p>
            <a:pPr marL="0" indent="0">
              <a:spcBef>
                <a:spcPts val="3600"/>
              </a:spcBef>
              <a:buNone/>
            </a:pPr>
            <a:endParaRPr lang="en-US" dirty="0"/>
          </a:p>
          <a:p>
            <a:pPr>
              <a:spcBef>
                <a:spcPts val="3600"/>
              </a:spcBef>
            </a:pPr>
            <a:endParaRPr lang="en-US" dirty="0"/>
          </a:p>
        </p:txBody>
      </p:sp>
      <p:sp>
        <p:nvSpPr>
          <p:cNvPr id="2" name="Title 1">
            <a:extLst>
              <a:ext uri="{FF2B5EF4-FFF2-40B4-BE49-F238E27FC236}">
                <a16:creationId xmlns:a16="http://schemas.microsoft.com/office/drawing/2014/main" id="{D5BE38E3-3D20-4045-E5B0-71952262E93F}"/>
              </a:ext>
            </a:extLst>
          </p:cNvPr>
          <p:cNvSpPr>
            <a:spLocks noGrp="1"/>
          </p:cNvSpPr>
          <p:nvPr>
            <p:ph type="title"/>
          </p:nvPr>
        </p:nvSpPr>
        <p:spPr/>
        <p:txBody>
          <a:bodyPr/>
          <a:lstStyle/>
          <a:p>
            <a:r>
              <a:rPr lang="en-US" dirty="0"/>
              <a:t>Basic banking terms</a:t>
            </a:r>
          </a:p>
        </p:txBody>
      </p:sp>
    </p:spTree>
    <p:extLst>
      <p:ext uri="{BB962C8B-B14F-4D97-AF65-F5344CB8AC3E}">
        <p14:creationId xmlns:p14="http://schemas.microsoft.com/office/powerpoint/2010/main" val="24337012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Illustration of a person holding putting a coin in wallet next to a phone&#10;">
            <a:extLst>
              <a:ext uri="{FF2B5EF4-FFF2-40B4-BE49-F238E27FC236}">
                <a16:creationId xmlns:a16="http://schemas.microsoft.com/office/drawing/2014/main" id="{2D59EAAA-81E9-149C-289C-B46E1DEAF47C}"/>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tretch>
            <a:fillRect/>
          </a:stretch>
        </p:blipFill>
        <p:spPr>
          <a:xfrm>
            <a:off x="11121156" y="2769857"/>
            <a:ext cx="1870108" cy="984267"/>
          </a:xfrm>
          <a:prstGeom prst="rect">
            <a:avLst/>
          </a:prstGeom>
        </p:spPr>
      </p:pic>
      <p:grpSp>
        <p:nvGrpSpPr>
          <p:cNvPr id="22" name="Group 21">
            <a:extLst>
              <a:ext uri="{FF2B5EF4-FFF2-40B4-BE49-F238E27FC236}">
                <a16:creationId xmlns:a16="http://schemas.microsoft.com/office/drawing/2014/main" id="{E44C457A-1196-93B3-4026-37DF6EF19DEA}"/>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23" name="Oval 22">
              <a:extLst>
                <a:ext uri="{FF2B5EF4-FFF2-40B4-BE49-F238E27FC236}">
                  <a16:creationId xmlns:a16="http://schemas.microsoft.com/office/drawing/2014/main" id="{652C519F-EF89-6FE5-92E5-256D12D980AD}"/>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4" name="Oval 23">
              <a:extLst>
                <a:ext uri="{FF2B5EF4-FFF2-40B4-BE49-F238E27FC236}">
                  <a16:creationId xmlns:a16="http://schemas.microsoft.com/office/drawing/2014/main" id="{8EAB9E9D-88C0-D16F-A1BE-E01E108907A6}"/>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5" name="Oval 24">
              <a:extLst>
                <a:ext uri="{FF2B5EF4-FFF2-40B4-BE49-F238E27FC236}">
                  <a16:creationId xmlns:a16="http://schemas.microsoft.com/office/drawing/2014/main" id="{577A0210-6623-207C-BD7A-18BEC73D9E9D}"/>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6" name="Picture 5" descr="Illustration of a bank building with stacks of coins and money&#10;">
            <a:extLst>
              <a:ext uri="{FF2B5EF4-FFF2-40B4-BE49-F238E27FC236}">
                <a16:creationId xmlns:a16="http://schemas.microsoft.com/office/drawing/2014/main" id="{2ADDA549-6756-6AA1-563F-1BC19AC87923}"/>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l="11606" t="8333" r="11481" b="8334"/>
          <a:stretch/>
        </p:blipFill>
        <p:spPr>
          <a:xfrm>
            <a:off x="8861196" y="2630626"/>
            <a:ext cx="1075984" cy="1165805"/>
          </a:xfrm>
          <a:prstGeom prst="rect">
            <a:avLst/>
          </a:prstGeom>
        </p:spPr>
      </p:pic>
      <p:grpSp>
        <p:nvGrpSpPr>
          <p:cNvPr id="18" name="Group 17">
            <a:extLst>
              <a:ext uri="{FF2B5EF4-FFF2-40B4-BE49-F238E27FC236}">
                <a16:creationId xmlns:a16="http://schemas.microsoft.com/office/drawing/2014/main" id="{5576B156-253C-4B47-D7E9-08935A1854F2}"/>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9" name="Oval 18">
              <a:extLst>
                <a:ext uri="{FF2B5EF4-FFF2-40B4-BE49-F238E27FC236}">
                  <a16:creationId xmlns:a16="http://schemas.microsoft.com/office/drawing/2014/main" id="{471C9490-2982-2BBC-0D70-A6BDB641AF76}"/>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0" name="Oval 19">
              <a:extLst>
                <a:ext uri="{FF2B5EF4-FFF2-40B4-BE49-F238E27FC236}">
                  <a16:creationId xmlns:a16="http://schemas.microsoft.com/office/drawing/2014/main" id="{5EBE473B-C63C-39CC-3A8D-83321196FC13}"/>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1" name="Oval 20">
              <a:extLst>
                <a:ext uri="{FF2B5EF4-FFF2-40B4-BE49-F238E27FC236}">
                  <a16:creationId xmlns:a16="http://schemas.microsoft.com/office/drawing/2014/main" id="{A573C25B-2A46-91B6-35A9-418A9BCB027A}"/>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695E96E9-E691-97EB-E083-82E7D49AD9BC}"/>
              </a:ext>
            </a:extLst>
          </p:cNvPr>
          <p:cNvSpPr>
            <a:spLocks noGrp="1"/>
          </p:cNvSpPr>
          <p:nvPr>
            <p:ph idx="1"/>
          </p:nvPr>
        </p:nvSpPr>
        <p:spPr/>
        <p:txBody>
          <a:bodyPr/>
          <a:lstStyle/>
          <a:p>
            <a:r>
              <a:rPr lang="en-US" dirty="0"/>
              <a:t>Grandma gives you $50 for your birthday. (Score!) </a:t>
            </a:r>
          </a:p>
        </p:txBody>
      </p:sp>
      <p:pic>
        <p:nvPicPr>
          <p:cNvPr id="9" name="Picture 8" descr="Illustration of a hand holding money">
            <a:extLst>
              <a:ext uri="{FF2B5EF4-FFF2-40B4-BE49-F238E27FC236}">
                <a16:creationId xmlns:a16="http://schemas.microsoft.com/office/drawing/2014/main" id="{DE0B061A-6A84-A51B-9159-0BC41A8B4D5A}"/>
              </a:ext>
            </a:extLst>
          </p:cNvPr>
          <p:cNvPicPr>
            <a:picLocks noChangeAspect="1"/>
          </p:cNvPicPr>
          <p:nvPr/>
        </p:nvPicPr>
        <p:blipFill>
          <a:blip r:embed="rId5" cstate="screen">
            <a:extLst>
              <a:ext uri="{28A0092B-C50C-407E-A947-70E740481C1C}">
                <a14:useLocalDpi xmlns:a14="http://schemas.microsoft.com/office/drawing/2010/main"/>
              </a:ext>
            </a:extLst>
          </a:blip>
          <a:srcRect l="-8538" t="-6499" r="-1"/>
          <a:stretch/>
        </p:blipFill>
        <p:spPr>
          <a:xfrm rot="20358915">
            <a:off x="4458216" y="1589011"/>
            <a:ext cx="2971800" cy="2877125"/>
          </a:xfrm>
          <a:custGeom>
            <a:avLst/>
            <a:gdLst>
              <a:gd name="connsiteX0" fmla="*/ 2971800 w 2971800"/>
              <a:gd name="connsiteY0" fmla="*/ 0 h 2877125"/>
              <a:gd name="connsiteX1" fmla="*/ 2971800 w 2971800"/>
              <a:gd name="connsiteY1" fmla="*/ 1865598 h 2877125"/>
              <a:gd name="connsiteX2" fmla="*/ 2960508 w 2971800"/>
              <a:gd name="connsiteY2" fmla="*/ 1870698 h 2877125"/>
              <a:gd name="connsiteX3" fmla="*/ 2610557 w 2971800"/>
              <a:gd name="connsiteY3" fmla="*/ 2135850 h 2877125"/>
              <a:gd name="connsiteX4" fmla="*/ 1134108 w 2971800"/>
              <a:gd name="connsiteY4" fmla="*/ 2802966 h 2877125"/>
              <a:gd name="connsiteX5" fmla="*/ 466993 w 2971800"/>
              <a:gd name="connsiteY5" fmla="*/ 1326516 h 2877125"/>
              <a:gd name="connsiteX6" fmla="*/ 15980 w 2971800"/>
              <a:gd name="connsiteY6" fmla="*/ 373650 h 2877125"/>
              <a:gd name="connsiteX7" fmla="*/ 0 w 2971800"/>
              <a:gd name="connsiteY7" fmla="*/ 346710 h 2877125"/>
              <a:gd name="connsiteX8" fmla="*/ 0 w 2971800"/>
              <a:gd name="connsiteY8" fmla="*/ 0 h 287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1800" h="2877125">
                <a:moveTo>
                  <a:pt x="2971800" y="0"/>
                </a:moveTo>
                <a:lnTo>
                  <a:pt x="2971800" y="1865598"/>
                </a:lnTo>
                <a:lnTo>
                  <a:pt x="2960508" y="1870698"/>
                </a:lnTo>
                <a:cubicBezTo>
                  <a:pt x="2778737" y="1956865"/>
                  <a:pt x="2645478" y="2043361"/>
                  <a:pt x="2610557" y="2135850"/>
                </a:cubicBezTo>
                <a:cubicBezTo>
                  <a:pt x="2387066" y="2727779"/>
                  <a:pt x="1726037" y="3026457"/>
                  <a:pt x="1134108" y="2802966"/>
                </a:cubicBezTo>
                <a:cubicBezTo>
                  <a:pt x="542179" y="2579474"/>
                  <a:pt x="272146" y="1858414"/>
                  <a:pt x="466993" y="1326516"/>
                </a:cubicBezTo>
                <a:cubicBezTo>
                  <a:pt x="527882" y="1160298"/>
                  <a:pt x="263012" y="775621"/>
                  <a:pt x="15980" y="373650"/>
                </a:cubicBezTo>
                <a:lnTo>
                  <a:pt x="0" y="346710"/>
                </a:lnTo>
                <a:lnTo>
                  <a:pt x="0" y="0"/>
                </a:lnTo>
                <a:close/>
              </a:path>
            </a:pathLst>
          </a:custGeom>
        </p:spPr>
      </p:pic>
      <p:sp>
        <p:nvSpPr>
          <p:cNvPr id="2" name="Title 1">
            <a:extLst>
              <a:ext uri="{FF2B5EF4-FFF2-40B4-BE49-F238E27FC236}">
                <a16:creationId xmlns:a16="http://schemas.microsoft.com/office/drawing/2014/main" id="{5F5843BC-D7E9-8B88-A6A4-E02004C53476}"/>
              </a:ext>
            </a:extLst>
          </p:cNvPr>
          <p:cNvSpPr>
            <a:spLocks noGrp="1"/>
          </p:cNvSpPr>
          <p:nvPr>
            <p:ph type="title"/>
          </p:nvPr>
        </p:nvSpPr>
        <p:spPr/>
        <p:txBody>
          <a:bodyPr/>
          <a:lstStyle/>
          <a:p>
            <a:r>
              <a:rPr lang="en-US" dirty="0"/>
              <a:t>Hands on example:</a:t>
            </a:r>
            <a:br>
              <a:rPr lang="en-US" dirty="0"/>
            </a:br>
            <a:r>
              <a:rPr lang="en-US" dirty="0"/>
              <a:t>Using your bank account</a:t>
            </a:r>
          </a:p>
        </p:txBody>
      </p:sp>
    </p:spTree>
    <p:extLst>
      <p:ext uri="{BB962C8B-B14F-4D97-AF65-F5344CB8AC3E}">
        <p14:creationId xmlns:p14="http://schemas.microsoft.com/office/powerpoint/2010/main" val="30692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Illustration of a hand with credit card making a payment">
            <a:extLst>
              <a:ext uri="{FF2B5EF4-FFF2-40B4-BE49-F238E27FC236}">
                <a16:creationId xmlns:a16="http://schemas.microsoft.com/office/drawing/2014/main" id="{89D8F335-3E86-8E53-81A7-000DF82BFB6E}"/>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a:fillRect/>
          </a:stretch>
        </p:blipFill>
        <p:spPr>
          <a:xfrm>
            <a:off x="11160578" y="2534873"/>
            <a:ext cx="1522678" cy="1450179"/>
          </a:xfrm>
          <a:custGeom>
            <a:avLst/>
            <a:gdLst>
              <a:gd name="connsiteX0" fmla="*/ 978591 w 2712182"/>
              <a:gd name="connsiteY0" fmla="*/ 0 h 2583047"/>
              <a:gd name="connsiteX1" fmla="*/ 1953705 w 2712182"/>
              <a:gd name="connsiteY1" fmla="*/ 0 h 2583047"/>
              <a:gd name="connsiteX2" fmla="*/ 2021414 w 2712182"/>
              <a:gd name="connsiteY2" fmla="*/ 64375 h 2583047"/>
              <a:gd name="connsiteX3" fmla="*/ 2712182 w 2712182"/>
              <a:gd name="connsiteY3" fmla="*/ 1491713 h 2583047"/>
              <a:gd name="connsiteX4" fmla="*/ 2001271 w 2712182"/>
              <a:gd name="connsiteY4" fmla="*/ 2553703 h 2583047"/>
              <a:gd name="connsiteX5" fmla="*/ 1920516 w 2712182"/>
              <a:gd name="connsiteY5" fmla="*/ 2583047 h 2583047"/>
              <a:gd name="connsiteX6" fmla="*/ 1303642 w 2712182"/>
              <a:gd name="connsiteY6" fmla="*/ 2583047 h 2583047"/>
              <a:gd name="connsiteX7" fmla="*/ 1197105 w 2712182"/>
              <a:gd name="connsiteY7" fmla="*/ 2541461 h 2583047"/>
              <a:gd name="connsiteX8" fmla="*/ 4 w 2712182"/>
              <a:gd name="connsiteY8" fmla="*/ 1215941 h 2583047"/>
              <a:gd name="connsiteX9" fmla="*/ 861680 w 2712182"/>
              <a:gd name="connsiteY9" fmla="*/ 83313 h 2583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12182" h="2583047">
                <a:moveTo>
                  <a:pt x="978591" y="0"/>
                </a:moveTo>
                <a:lnTo>
                  <a:pt x="1953705" y="0"/>
                </a:lnTo>
                <a:lnTo>
                  <a:pt x="2021414" y="64375"/>
                </a:lnTo>
                <a:cubicBezTo>
                  <a:pt x="2377487" y="429097"/>
                  <a:pt x="2712182" y="1056722"/>
                  <a:pt x="2712182" y="1491713"/>
                </a:cubicBezTo>
                <a:cubicBezTo>
                  <a:pt x="2712182" y="1966249"/>
                  <a:pt x="2408719" y="2381915"/>
                  <a:pt x="2001271" y="2553703"/>
                </a:cubicBezTo>
                <a:lnTo>
                  <a:pt x="1920516" y="2583047"/>
                </a:lnTo>
                <a:lnTo>
                  <a:pt x="1303642" y="2583047"/>
                </a:lnTo>
                <a:lnTo>
                  <a:pt x="1197105" y="2541461"/>
                </a:lnTo>
                <a:cubicBezTo>
                  <a:pt x="634758" y="2289762"/>
                  <a:pt x="1970" y="1603853"/>
                  <a:pt x="4" y="1215941"/>
                </a:cubicBezTo>
                <a:cubicBezTo>
                  <a:pt x="-1508" y="917547"/>
                  <a:pt x="428559" y="410452"/>
                  <a:pt x="861680" y="83313"/>
                </a:cubicBezTo>
                <a:close/>
              </a:path>
            </a:pathLst>
          </a:custGeom>
        </p:spPr>
      </p:pic>
      <p:grpSp>
        <p:nvGrpSpPr>
          <p:cNvPr id="16" name="Group 15">
            <a:extLst>
              <a:ext uri="{FF2B5EF4-FFF2-40B4-BE49-F238E27FC236}">
                <a16:creationId xmlns:a16="http://schemas.microsoft.com/office/drawing/2014/main" id="{5BBB1FBD-7162-1EC1-97B1-364F7CD2F4C9}"/>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7" name="Oval 16">
              <a:extLst>
                <a:ext uri="{FF2B5EF4-FFF2-40B4-BE49-F238E27FC236}">
                  <a16:creationId xmlns:a16="http://schemas.microsoft.com/office/drawing/2014/main" id="{26D62184-CB1B-1D0E-56BC-063A7C2E098E}"/>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8EC98A3F-AFA7-3183-EEE9-D3F4BDA1E1FA}"/>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AF705A46-E9C5-9106-2439-6630DA13DE5B}"/>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4" name="Picture 23" descr="Illustration of a person holding putting a coin in wallet next to a phone">
            <a:extLst>
              <a:ext uri="{FF2B5EF4-FFF2-40B4-BE49-F238E27FC236}">
                <a16:creationId xmlns:a16="http://schemas.microsoft.com/office/drawing/2014/main" id="{13BABABC-7E83-63D1-9323-E2AE5604C174}"/>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tretch>
            <a:fillRect/>
          </a:stretch>
        </p:blipFill>
        <p:spPr>
          <a:xfrm>
            <a:off x="8536325" y="2769857"/>
            <a:ext cx="1870108" cy="984267"/>
          </a:xfrm>
          <a:prstGeom prst="rect">
            <a:avLst/>
          </a:prstGeom>
        </p:spPr>
      </p:pic>
      <p:grpSp>
        <p:nvGrpSpPr>
          <p:cNvPr id="12" name="Group 11">
            <a:extLst>
              <a:ext uri="{FF2B5EF4-FFF2-40B4-BE49-F238E27FC236}">
                <a16:creationId xmlns:a16="http://schemas.microsoft.com/office/drawing/2014/main" id="{C6459FDE-2043-444C-7855-877C4098CBD3}"/>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AA20EF5C-83B2-8100-9B86-6714539724D2}"/>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2E3C90CC-FF41-18E4-7254-4759DCB802E5}"/>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1F24915E-A769-90A4-E813-8E32F4A997EB}"/>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75A5F19C-FD9F-8AF6-6B5A-451FF807D646}"/>
              </a:ext>
            </a:extLst>
          </p:cNvPr>
          <p:cNvSpPr>
            <a:spLocks noGrp="1"/>
          </p:cNvSpPr>
          <p:nvPr>
            <p:ph idx="1"/>
          </p:nvPr>
        </p:nvSpPr>
        <p:spPr/>
        <p:txBody>
          <a:bodyPr/>
          <a:lstStyle/>
          <a:p>
            <a:r>
              <a:rPr lang="en-US" dirty="0"/>
              <a:t>Instead of storing the money in your room, where your sister </a:t>
            </a:r>
            <a:br>
              <a:rPr lang="en-US" dirty="0"/>
            </a:br>
            <a:r>
              <a:rPr lang="en-US" dirty="0"/>
              <a:t>might find it, you deposit it in your bank account.</a:t>
            </a:r>
          </a:p>
        </p:txBody>
      </p:sp>
      <p:pic>
        <p:nvPicPr>
          <p:cNvPr id="21" name="Picture 20" descr="Illustration of a bank building with stacks of coins and money">
            <a:extLst>
              <a:ext uri="{FF2B5EF4-FFF2-40B4-BE49-F238E27FC236}">
                <a16:creationId xmlns:a16="http://schemas.microsoft.com/office/drawing/2014/main" id="{7878A194-08C6-933C-E017-9C16D202BB24}"/>
              </a:ext>
            </a:extLst>
          </p:cNvPr>
          <p:cNvPicPr>
            <a:picLocks noChangeAspect="1"/>
          </p:cNvPicPr>
          <p:nvPr/>
        </p:nvPicPr>
        <p:blipFill>
          <a:blip r:embed="rId5" cstate="screen">
            <a:extLst>
              <a:ext uri="{28A0092B-C50C-407E-A947-70E740481C1C}">
                <a14:useLocalDpi xmlns:a14="http://schemas.microsoft.com/office/drawing/2010/main"/>
              </a:ext>
            </a:extLst>
          </a:blip>
          <a:srcRect l="-1772" t="-2344" r="-4092" b="-1"/>
          <a:stretch/>
        </p:blipFill>
        <p:spPr>
          <a:xfrm>
            <a:off x="5076144" y="2128698"/>
            <a:ext cx="2098143" cy="2173119"/>
          </a:xfrm>
          <a:prstGeom prst="rect">
            <a:avLst/>
          </a:prstGeom>
        </p:spPr>
      </p:pic>
      <p:grpSp>
        <p:nvGrpSpPr>
          <p:cNvPr id="8" name="Group 7">
            <a:extLst>
              <a:ext uri="{FF2B5EF4-FFF2-40B4-BE49-F238E27FC236}">
                <a16:creationId xmlns:a16="http://schemas.microsoft.com/office/drawing/2014/main" id="{A739955D-1B98-3E1E-DE99-29615217F849}"/>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D2914E8F-3353-5C08-7CE4-FD44A2E1357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816C4718-52C0-D137-1AE9-584D9126EF9E}"/>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E9B47624-08C0-7205-6E2F-8D04BBED9EDA}"/>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0" name="Picture 19" descr="Illlustration of a hand holding money.">
            <a:extLst>
              <a:ext uri="{FF2B5EF4-FFF2-40B4-BE49-F238E27FC236}">
                <a16:creationId xmlns:a16="http://schemas.microsoft.com/office/drawing/2014/main" id="{38CA486F-9545-FE67-F49B-7F65C8E06F3B}"/>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rcRect b="3186"/>
          <a:stretch>
            <a:fillRect/>
          </a:stretch>
        </p:blipFill>
        <p:spPr>
          <a:xfrm rot="20358915">
            <a:off x="1878076" y="2197211"/>
            <a:ext cx="1905000" cy="1844307"/>
          </a:xfrm>
          <a:custGeom>
            <a:avLst/>
            <a:gdLst>
              <a:gd name="connsiteX0" fmla="*/ 2971800 w 2971800"/>
              <a:gd name="connsiteY0" fmla="*/ 0 h 2877125"/>
              <a:gd name="connsiteX1" fmla="*/ 2971800 w 2971800"/>
              <a:gd name="connsiteY1" fmla="*/ 1865598 h 2877125"/>
              <a:gd name="connsiteX2" fmla="*/ 2960508 w 2971800"/>
              <a:gd name="connsiteY2" fmla="*/ 1870698 h 2877125"/>
              <a:gd name="connsiteX3" fmla="*/ 2610557 w 2971800"/>
              <a:gd name="connsiteY3" fmla="*/ 2135850 h 2877125"/>
              <a:gd name="connsiteX4" fmla="*/ 1134108 w 2971800"/>
              <a:gd name="connsiteY4" fmla="*/ 2802966 h 2877125"/>
              <a:gd name="connsiteX5" fmla="*/ 466993 w 2971800"/>
              <a:gd name="connsiteY5" fmla="*/ 1326516 h 2877125"/>
              <a:gd name="connsiteX6" fmla="*/ 15980 w 2971800"/>
              <a:gd name="connsiteY6" fmla="*/ 373650 h 2877125"/>
              <a:gd name="connsiteX7" fmla="*/ 0 w 2971800"/>
              <a:gd name="connsiteY7" fmla="*/ 346710 h 2877125"/>
              <a:gd name="connsiteX8" fmla="*/ 0 w 2971800"/>
              <a:gd name="connsiteY8" fmla="*/ 0 h 287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1800" h="2877125">
                <a:moveTo>
                  <a:pt x="2971800" y="0"/>
                </a:moveTo>
                <a:lnTo>
                  <a:pt x="2971800" y="1865598"/>
                </a:lnTo>
                <a:lnTo>
                  <a:pt x="2960508" y="1870698"/>
                </a:lnTo>
                <a:cubicBezTo>
                  <a:pt x="2778737" y="1956865"/>
                  <a:pt x="2645478" y="2043361"/>
                  <a:pt x="2610557" y="2135850"/>
                </a:cubicBezTo>
                <a:cubicBezTo>
                  <a:pt x="2387066" y="2727779"/>
                  <a:pt x="1726037" y="3026457"/>
                  <a:pt x="1134108" y="2802966"/>
                </a:cubicBezTo>
                <a:cubicBezTo>
                  <a:pt x="542179" y="2579474"/>
                  <a:pt x="272146" y="1858414"/>
                  <a:pt x="466993" y="1326516"/>
                </a:cubicBezTo>
                <a:cubicBezTo>
                  <a:pt x="527882" y="1160298"/>
                  <a:pt x="263012" y="775621"/>
                  <a:pt x="15980" y="373650"/>
                </a:cubicBezTo>
                <a:lnTo>
                  <a:pt x="0" y="346710"/>
                </a:lnTo>
                <a:lnTo>
                  <a:pt x="0" y="0"/>
                </a:lnTo>
                <a:close/>
              </a:path>
            </a:pathLst>
          </a:custGeom>
        </p:spPr>
      </p:pic>
      <p:sp>
        <p:nvSpPr>
          <p:cNvPr id="2" name="Title 1">
            <a:extLst>
              <a:ext uri="{FF2B5EF4-FFF2-40B4-BE49-F238E27FC236}">
                <a16:creationId xmlns:a16="http://schemas.microsoft.com/office/drawing/2014/main" id="{F5F39D5E-B517-350A-54AB-18AE22FDA151}"/>
              </a:ext>
            </a:extLst>
          </p:cNvPr>
          <p:cNvSpPr>
            <a:spLocks noGrp="1"/>
          </p:cNvSpPr>
          <p:nvPr>
            <p:ph type="title"/>
          </p:nvPr>
        </p:nvSpPr>
        <p:spPr/>
        <p:txBody>
          <a:bodyPr/>
          <a:lstStyle/>
          <a:p>
            <a:r>
              <a:rPr lang="en-US" dirty="0"/>
              <a:t>Hands on example:</a:t>
            </a:r>
            <a:br>
              <a:rPr lang="en-US" dirty="0"/>
            </a:br>
            <a:r>
              <a:rPr lang="en-US" dirty="0"/>
              <a:t>Using your bank account</a:t>
            </a:r>
          </a:p>
        </p:txBody>
      </p:sp>
    </p:spTree>
    <p:extLst>
      <p:ext uri="{BB962C8B-B14F-4D97-AF65-F5344CB8AC3E}">
        <p14:creationId xmlns:p14="http://schemas.microsoft.com/office/powerpoint/2010/main" val="2737642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52"/>
</p:tagLst>
</file>

<file path=ppt/theme/theme1.xml><?xml version="1.0" encoding="utf-8"?>
<a:theme xmlns:a="http://schemas.openxmlformats.org/drawingml/2006/main" name="Office Theme">
  <a:themeElements>
    <a:clrScheme name="Hand on Banking">
      <a:dk1>
        <a:srgbClr val="000000"/>
      </a:dk1>
      <a:lt1>
        <a:srgbClr val="FFFFFF"/>
      </a:lt1>
      <a:dk2>
        <a:srgbClr val="1C4800"/>
      </a:dk2>
      <a:lt2>
        <a:srgbClr val="50BBBD"/>
      </a:lt2>
      <a:accent1>
        <a:srgbClr val="335C6F"/>
      </a:accent1>
      <a:accent2>
        <a:srgbClr val="D6F5F3"/>
      </a:accent2>
      <a:accent3>
        <a:srgbClr val="DFE96C"/>
      </a:accent3>
      <a:accent4>
        <a:srgbClr val="0E8789"/>
      </a:accent4>
      <a:accent5>
        <a:srgbClr val="FF691B"/>
      </a:accent5>
      <a:accent6>
        <a:srgbClr val="C3D214"/>
      </a:accent6>
      <a:hlink>
        <a:srgbClr val="0E8789"/>
      </a:hlink>
      <a:folHlink>
        <a:srgbClr val="FF691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lgn="l">
          <a:defRPr sz="2200" dirty="0">
            <a:solidFill>
              <a:schemeClr val="accent1"/>
            </a:solidFill>
            <a:latin typeface="DM Sans 14pt" pitchFamily="2" charset="77"/>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CAB33008C52A4D96EEF64CBF960425" ma:contentTypeVersion="13" ma:contentTypeDescription="Create a new document." ma:contentTypeScope="" ma:versionID="7d1465f168e02f5698cbabc76ee91276">
  <xsd:schema xmlns:xsd="http://www.w3.org/2001/XMLSchema" xmlns:xs="http://www.w3.org/2001/XMLSchema" xmlns:p="http://schemas.microsoft.com/office/2006/metadata/properties" xmlns:ns2="bf1e4ce9-c82d-4b1f-b382-3339a5800fe3" xmlns:ns3="c115091d-318f-48c7-945b-81e9afa18044" targetNamespace="http://schemas.microsoft.com/office/2006/metadata/properties" ma:root="true" ma:fieldsID="25bc7f586145f7c05553483a57623064" ns2:_="" ns3:_="">
    <xsd:import namespace="bf1e4ce9-c82d-4b1f-b382-3339a5800fe3"/>
    <xsd:import namespace="c115091d-318f-48c7-945b-81e9afa1804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1e4ce9-c82d-4b1f-b382-3339a5800f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63636ca-1ab4-4f97-9e78-4e9d02c54756"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115091d-318f-48c7-945b-81e9afa1804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24207f4f-c49a-440b-8bda-11b337373db5}" ma:internalName="TaxCatchAll" ma:showField="CatchAllData" ma:web="c115091d-318f-48c7-945b-81e9afa180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115091d-318f-48c7-945b-81e9afa18044" xsi:nil="true"/>
    <lcf76f155ced4ddcb4097134ff3c332f xmlns="bf1e4ce9-c82d-4b1f-b382-3339a5800fe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BB194F9-FEEC-44F7-9FD1-6AB00E0AEC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1e4ce9-c82d-4b1f-b382-3339a5800fe3"/>
    <ds:schemaRef ds:uri="c115091d-318f-48c7-945b-81e9afa180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D9BA726-F489-4B0F-8C36-69344AA52955}">
  <ds:schemaRefs>
    <ds:schemaRef ds:uri="http://schemas.microsoft.com/office/2006/metadata/properties"/>
    <ds:schemaRef ds:uri="http://purl.org/dc/elements/1.1/"/>
    <ds:schemaRef ds:uri="http://purl.org/dc/terms/"/>
    <ds:schemaRef ds:uri="http://schemas.openxmlformats.org/package/2006/metadata/core-properties"/>
    <ds:schemaRef ds:uri="c115091d-318f-48c7-945b-81e9afa18044"/>
    <ds:schemaRef ds:uri="http://www.w3.org/XML/1998/namespace"/>
    <ds:schemaRef ds:uri="http://schemas.microsoft.com/office/2006/documentManagement/types"/>
    <ds:schemaRef ds:uri="http://schemas.microsoft.com/office/infopath/2007/PartnerControls"/>
    <ds:schemaRef ds:uri="bf1e4ce9-c82d-4b1f-b382-3339a5800fe3"/>
    <ds:schemaRef ds:uri="http://purl.org/dc/dcmitype/"/>
  </ds:schemaRefs>
</ds:datastoreItem>
</file>

<file path=customXml/itemProps3.xml><?xml version="1.0" encoding="utf-8"?>
<ds:datastoreItem xmlns:ds="http://schemas.openxmlformats.org/officeDocument/2006/customXml" ds:itemID="{073EF43C-00A2-44ED-9A5A-54770EB53D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11432</TotalTime>
  <Words>4980</Words>
  <Application>Microsoft Macintosh PowerPoint</Application>
  <PresentationFormat>Widescreen</PresentationFormat>
  <Paragraphs>481</Paragraphs>
  <Slides>37</Slides>
  <Notes>37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Arial</vt:lpstr>
      <vt:lpstr>Avenir Next</vt:lpstr>
      <vt:lpstr>DM Sans 14pt</vt:lpstr>
      <vt:lpstr>DM Sans 14pt SemiBold</vt:lpstr>
      <vt:lpstr>Helvetica</vt:lpstr>
      <vt:lpstr>PT Serif</vt:lpstr>
      <vt:lpstr>Times New Roman</vt:lpstr>
      <vt:lpstr>Office Theme</vt:lpstr>
      <vt:lpstr>What banks  can do for you</vt:lpstr>
      <vt:lpstr>What we’ll talk about</vt:lpstr>
      <vt:lpstr>Where does money  come from?</vt:lpstr>
      <vt:lpstr>Where can you  keep your money?</vt:lpstr>
      <vt:lpstr>What is a bank?</vt:lpstr>
      <vt:lpstr>What’s the point of banks?</vt:lpstr>
      <vt:lpstr>Basic banking terms</vt:lpstr>
      <vt:lpstr>Hands on example: Using your bank account</vt:lpstr>
      <vt:lpstr>Hands on example: Using your bank account</vt:lpstr>
      <vt:lpstr>Hands on example: Using your bank account</vt:lpstr>
      <vt:lpstr>Hands on example: Using your bank account</vt:lpstr>
      <vt:lpstr>Hands on example: Using your bank account</vt:lpstr>
      <vt:lpstr>Quiz time!</vt:lpstr>
      <vt:lpstr>Do I really need to go to a bank? Not very often, that’s for sure!</vt:lpstr>
      <vt:lpstr>What you should know  about paying with cards</vt:lpstr>
      <vt:lpstr>Phones can help pay for things, too … kind of</vt:lpstr>
      <vt:lpstr>Phones can help pay for things, too … kind of</vt:lpstr>
      <vt:lpstr>Hands on example: Paying with apps</vt:lpstr>
      <vt:lpstr>Hands on example: Paying with apps</vt:lpstr>
      <vt:lpstr>Hands on example: Paying with apps</vt:lpstr>
      <vt:lpstr>Hands on example: Paying with apps</vt:lpstr>
      <vt:lpstr>Hands on example: Paying with apps</vt:lpstr>
      <vt:lpstr>Quiz time!</vt:lpstr>
      <vt:lpstr>What to remember about cards</vt:lpstr>
      <vt:lpstr>Talking about money with parents or guardians</vt:lpstr>
      <vt:lpstr>Hands on example: Questions to ask parents or guardians</vt:lpstr>
      <vt:lpstr>Hands on example: Questions to ask parents or guardians</vt:lpstr>
      <vt:lpstr>Hands on example: Questions to ask parents or guardians</vt:lpstr>
      <vt:lpstr>How to open your first account</vt:lpstr>
      <vt:lpstr>How to open your first account</vt:lpstr>
      <vt:lpstr>How to open your first account</vt:lpstr>
      <vt:lpstr>How to open your first account</vt:lpstr>
      <vt:lpstr>Banks and you: Final quiz time!</vt:lpstr>
      <vt:lpstr>Final quiz time!</vt:lpstr>
      <vt:lpstr>Final quiz time!</vt:lpstr>
      <vt:lpstr>Final quiz time!</vt:lpstr>
      <vt:lpstr>Where to learn more  about money</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Josh Johnson</dc:creator>
  <cp:keywords/>
  <dc:description/>
  <cp:lastModifiedBy>Brian Fiske</cp:lastModifiedBy>
  <cp:revision>178</cp:revision>
  <dcterms:created xsi:type="dcterms:W3CDTF">2024-11-25T17:00:50Z</dcterms:created>
  <dcterms:modified xsi:type="dcterms:W3CDTF">2025-05-02T20:12:31Z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f9c9bcd-f315-4c3b-87a0-7682e230e7e4_Enabled">
    <vt:lpwstr>true</vt:lpwstr>
  </property>
  <property fmtid="{D5CDD505-2E9C-101B-9397-08002B2CF9AE}" pid="3" name="MSIP_Label_1f9c9bcd-f315-4c3b-87a0-7682e230e7e4_SetDate">
    <vt:lpwstr>2025-01-06T03:27:39Z</vt:lpwstr>
  </property>
  <property fmtid="{D5CDD505-2E9C-101B-9397-08002B2CF9AE}" pid="4" name="MSIP_Label_1f9c9bcd-f315-4c3b-87a0-7682e230e7e4_Method">
    <vt:lpwstr>Privileged</vt:lpwstr>
  </property>
  <property fmtid="{D5CDD505-2E9C-101B-9397-08002B2CF9AE}" pid="5" name="MSIP_Label_1f9c9bcd-f315-4c3b-87a0-7682e230e7e4_Name">
    <vt:lpwstr>Internal Use</vt:lpwstr>
  </property>
  <property fmtid="{D5CDD505-2E9C-101B-9397-08002B2CF9AE}" pid="6" name="MSIP_Label_1f9c9bcd-f315-4c3b-87a0-7682e230e7e4_SiteId">
    <vt:lpwstr>e122af3c-4c68-4e49-9c52-4ae1e25e91ae</vt:lpwstr>
  </property>
  <property fmtid="{D5CDD505-2E9C-101B-9397-08002B2CF9AE}" pid="7" name="MSIP_Label_1f9c9bcd-f315-4c3b-87a0-7682e230e7e4_ActionId">
    <vt:lpwstr>e18095ca-83fc-4e3e-a31f-be0f8bb0319a</vt:lpwstr>
  </property>
  <property fmtid="{D5CDD505-2E9C-101B-9397-08002B2CF9AE}" pid="8" name="MSIP_Label_1f9c9bcd-f315-4c3b-87a0-7682e230e7e4_ContentBits">
    <vt:lpwstr>0</vt:lpwstr>
  </property>
  <property fmtid="{D5CDD505-2E9C-101B-9397-08002B2CF9AE}" pid="9" name="ArticulateGUID">
    <vt:lpwstr>E12AF98F-B875-4610-84E1-D7688831AA43</vt:lpwstr>
  </property>
  <property fmtid="{D5CDD505-2E9C-101B-9397-08002B2CF9AE}" pid="10" name="ArticulatePath">
    <vt:lpwstr>HOB - Presentation - What Banks Can Do for You - Middle and High School_R2_legal BW comments</vt:lpwstr>
  </property>
  <property fmtid="{D5CDD505-2E9C-101B-9397-08002B2CF9AE}" pid="11" name="ContentTypeId">
    <vt:lpwstr>0x01010079CAB33008C52A4D96EEF64CBF960425</vt:lpwstr>
  </property>
  <property fmtid="{D5CDD505-2E9C-101B-9397-08002B2CF9AE}" pid="12" name="MediaServiceImageTags">
    <vt:lpwstr/>
  </property>
</Properties>
</file>