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4"/>
  </p:sldMasterIdLst>
  <p:notesMasterIdLst>
    <p:notesMasterId r:id="rId53"/>
  </p:notesMasterIdLst>
  <p:sldIdLst>
    <p:sldId id="434" r:id="rId5"/>
    <p:sldId id="435" r:id="rId6"/>
    <p:sldId id="472" r:id="rId7"/>
    <p:sldId id="474" r:id="rId8"/>
    <p:sldId id="440" r:id="rId9"/>
    <p:sldId id="475" r:id="rId10"/>
    <p:sldId id="476" r:id="rId11"/>
    <p:sldId id="441" r:id="rId12"/>
    <p:sldId id="442" r:id="rId13"/>
    <p:sldId id="443" r:id="rId14"/>
    <p:sldId id="445" r:id="rId15"/>
    <p:sldId id="447" r:id="rId16"/>
    <p:sldId id="478" r:id="rId17"/>
    <p:sldId id="479" r:id="rId18"/>
    <p:sldId id="480" r:id="rId19"/>
    <p:sldId id="451" r:id="rId20"/>
    <p:sldId id="452" r:id="rId21"/>
    <p:sldId id="453" r:id="rId22"/>
    <p:sldId id="454" r:id="rId23"/>
    <p:sldId id="455" r:id="rId24"/>
    <p:sldId id="481" r:id="rId25"/>
    <p:sldId id="482" r:id="rId26"/>
    <p:sldId id="483" r:id="rId27"/>
    <p:sldId id="484" r:id="rId28"/>
    <p:sldId id="485" r:id="rId29"/>
    <p:sldId id="488" r:id="rId30"/>
    <p:sldId id="489" r:id="rId31"/>
    <p:sldId id="486" r:id="rId32"/>
    <p:sldId id="487" r:id="rId33"/>
    <p:sldId id="490" r:id="rId34"/>
    <p:sldId id="491" r:id="rId35"/>
    <p:sldId id="456" r:id="rId36"/>
    <p:sldId id="492" r:id="rId37"/>
    <p:sldId id="493" r:id="rId38"/>
    <p:sldId id="494" r:id="rId39"/>
    <p:sldId id="495" r:id="rId40"/>
    <p:sldId id="496" r:id="rId41"/>
    <p:sldId id="497" r:id="rId42"/>
    <p:sldId id="463" r:id="rId43"/>
    <p:sldId id="464" r:id="rId44"/>
    <p:sldId id="465" r:id="rId45"/>
    <p:sldId id="466" r:id="rId46"/>
    <p:sldId id="498" r:id="rId47"/>
    <p:sldId id="499" r:id="rId48"/>
    <p:sldId id="500" r:id="rId49"/>
    <p:sldId id="501" r:id="rId50"/>
    <p:sldId id="502" r:id="rId51"/>
    <p:sldId id="471" r:id="rId52"/>
  </p:sldIdLst>
  <p:sldSz cx="12192000" cy="6858000"/>
  <p:notesSz cx="6858000" cy="9144000"/>
  <p:custDataLst>
    <p:tags r:id="rId5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279907-1AB5-8B04-4507-FADBBC72A0BB}" name="Brian Fiske" initials="BF" userId="Brian Fiske" providerId="None"/>
  <p188:author id="{67E48E0C-FA79-282A-C45B-705CA1AAD119}" name="Ryan Sullivan" initials="" userId="S::ryan.sullivan@paceco.com::8c0f1c1b-5a1d-41dc-8172-32306e179e16" providerId="AD"/>
  <p188:author id="{DA97622E-5477-8997-ABF4-70728B902ABE}" name="Ellis Harman" initials="" userId="S::ellis.harman@paceco.com::9aa1f1be-24d8-4f37-bbc9-43ffc96b175d" providerId="AD"/>
  <p188:author id="{DF2D2749-3DB1-676C-18F6-8592960F1593}" name="Tazmen Hansen" initials="" userId="S::tazmen.hansen@paceco.com::41bf3dcb-6158-4465-9794-8738b57d48d3" providerId="AD"/>
  <p188:author id="{829A7B50-57F5-8D02-FBC6-FFCE48C0E3B5}" name="Annemarie Tankersley" initials="" userId="S::annemarie.tankersley@paceco.com::81122f53-0e09-42dd-ac09-d0d33beae836" providerId="AD"/>
  <p188:author id="{C5F37171-774A-4F6E-8EBF-9594D12DEFD8}" name="Josh Johnson" initials="" userId="S::josh.johnson@paceco.com::587288b8-4aa3-4c73-b61a-4ac8ff153cf8" providerId="AD"/>
  <p188:author id="{4C18C69B-933D-AFF9-5CA2-EE5463AC61B5}" name="Liz Olech" initials="LO" userId="S::Liz@departmentc.com::fe9f73e2-3368-49f0-b87e-e6d5c4c3dc93" providerId="AD"/>
  <p188:author id="{20B9C89B-D721-7A06-D237-B27B9549DF7E}" name="Wallace, Bonnie J" initials="BW" userId="S::bonnie.wallace@wellsfargo.com::aca0fa15-0c16-49f9-abbc-7e676f0bfe20" providerId="AD"/>
  <p188:author id="{0B5177D6-04D9-5B3D-2489-ACAD2B37B9FE}" name="Michael Meder" initials="" userId="S::michael.meder@paceco.com::1b339ae4-55ae-4fed-9448-e307f236df6e" providerId="AD"/>
  <p188:author id="{317B8EDA-091B-692F-10D7-8207944963E8}" name="Bendixen, Stacie A." initials="SB" userId="S::Stacie.A.Bendixen@wellsfargo.com::698840ef-b525-4155-9ab0-c0c06c6a244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96C"/>
    <a:srgbClr val="F9F8F5"/>
    <a:srgbClr val="FAF8F5"/>
    <a:srgbClr val="FF691B"/>
    <a:srgbClr val="335B6F"/>
    <a:srgbClr val="0E8789"/>
    <a:srgbClr val="D9E8E5"/>
    <a:srgbClr val="E6F0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097" autoAdjust="0"/>
    <p:restoredTop sz="79658" autoAdjust="0"/>
  </p:normalViewPr>
  <p:slideViewPr>
    <p:cSldViewPr snapToGrid="0">
      <p:cViewPr varScale="1">
        <p:scale>
          <a:sx n="95" d="100"/>
          <a:sy n="95" d="100"/>
        </p:scale>
        <p:origin x="1952" y="184"/>
      </p:cViewPr>
      <p:guideLst/>
    </p:cSldViewPr>
  </p:slideViewPr>
  <p:outlineViewPr>
    <p:cViewPr>
      <p:scale>
        <a:sx n="33" d="100"/>
        <a:sy n="33" d="100"/>
      </p:scale>
      <p:origin x="0" y="0"/>
    </p:cViewPr>
  </p:outlineViewPr>
  <p:notesTextViewPr>
    <p:cViewPr>
      <p:scale>
        <a:sx n="90" d="100"/>
        <a:sy n="90" d="100"/>
      </p:scale>
      <p:origin x="0" y="0"/>
    </p:cViewPr>
  </p:notesTextViewPr>
  <p:notesViewPr>
    <p:cSldViewPr snapToGrid="0">
      <p:cViewPr varScale="1">
        <p:scale>
          <a:sx n="118" d="100"/>
          <a:sy n="118" d="100"/>
        </p:scale>
        <p:origin x="4576" y="21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DM Sans 14pt" pitchFamily="2"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DM Sans 14pt" pitchFamily="2" charset="77"/>
              </a:defRPr>
            </a:lvl1pPr>
          </a:lstStyle>
          <a:p>
            <a:fld id="{EF0BC26A-DE73-5146-9E43-5B76E5120D95}" type="datetimeFigureOut">
              <a:rPr lang="en-US" smtClean="0"/>
              <a:pPr/>
              <a:t>5/2/25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DM Sans 14pt"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DM Sans 14pt" pitchFamily="2" charset="77"/>
              </a:defRPr>
            </a:lvl1pPr>
          </a:lstStyle>
          <a:p>
            <a:fld id="{D1FAD281-2645-F444-92DF-A66E3942A68D}" type="slidenum">
              <a:rPr lang="en-US" smtClean="0"/>
              <a:pPr/>
              <a:t>‹#›</a:t>
            </a:fld>
            <a:endParaRPr lang="en-US" dirty="0"/>
          </a:p>
        </p:txBody>
      </p:sp>
    </p:spTree>
    <p:extLst>
      <p:ext uri="{BB962C8B-B14F-4D97-AF65-F5344CB8AC3E}">
        <p14:creationId xmlns:p14="http://schemas.microsoft.com/office/powerpoint/2010/main" val="507251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DM Sans 14pt" pitchFamily="2" charset="77"/>
        <a:ea typeface="+mn-ea"/>
        <a:cs typeface="+mn-cs"/>
      </a:defRPr>
    </a:lvl1pPr>
    <a:lvl2pPr marL="457200" algn="l" defTabSz="914400" rtl="0" eaLnBrk="1" latinLnBrk="0" hangingPunct="1">
      <a:defRPr sz="1200" b="0" i="0" kern="1200">
        <a:solidFill>
          <a:schemeClr val="tx1"/>
        </a:solidFill>
        <a:latin typeface="DM Sans 14pt" pitchFamily="2" charset="77"/>
        <a:ea typeface="+mn-ea"/>
        <a:cs typeface="+mn-cs"/>
      </a:defRPr>
    </a:lvl2pPr>
    <a:lvl3pPr marL="914400" algn="l" defTabSz="914400" rtl="0" eaLnBrk="1" latinLnBrk="0" hangingPunct="1">
      <a:defRPr sz="1200" b="0" i="0" kern="1200">
        <a:solidFill>
          <a:schemeClr val="tx1"/>
        </a:solidFill>
        <a:latin typeface="DM Sans 14pt" pitchFamily="2" charset="77"/>
        <a:ea typeface="+mn-ea"/>
        <a:cs typeface="+mn-cs"/>
      </a:defRPr>
    </a:lvl3pPr>
    <a:lvl4pPr marL="1371600" algn="l" defTabSz="914400" rtl="0" eaLnBrk="1" latinLnBrk="0" hangingPunct="1">
      <a:defRPr sz="1200" b="0" i="0" kern="1200">
        <a:solidFill>
          <a:schemeClr val="tx1"/>
        </a:solidFill>
        <a:latin typeface="DM Sans 14pt" pitchFamily="2" charset="77"/>
        <a:ea typeface="+mn-ea"/>
        <a:cs typeface="+mn-cs"/>
      </a:defRPr>
    </a:lvl4pPr>
    <a:lvl5pPr marL="1828800" algn="l" defTabSz="914400" rtl="0" eaLnBrk="1" latinLnBrk="0" hangingPunct="1">
      <a:defRPr sz="1200" b="0" i="0" kern="1200">
        <a:solidFill>
          <a:schemeClr val="tx1"/>
        </a:solidFill>
        <a:latin typeface="DM Sans 14pt"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ATTENTION, SPEAKER!</a:t>
            </a:r>
          </a:p>
          <a:p>
            <a:endParaRPr lang="en-US" dirty="0"/>
          </a:p>
          <a:p>
            <a:r>
              <a:rPr lang="en-US" dirty="0"/>
              <a:t>Please use Presentation Mode/Slide Show Mode when sharing because there are animations and transitions that help emphasize specific points and keep your audience engaged.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Please do not change any of the content on the slides! </a:t>
            </a:r>
            <a:endParaRPr lang="en-US" sz="1800" dirty="0">
              <a:solidFill>
                <a:srgbClr val="3F3F3F"/>
              </a:solidFill>
              <a:effectLst/>
              <a:latin typeface="Arial" panose="020B06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3F3F3F"/>
              </a:solidFill>
              <a:effectLst/>
              <a:latin typeface="Arial" panose="020B06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Each slide includes voiceover notes to help you, but reviewing and practicing the entire presentation before sharing with an audience will help you prepare. </a:t>
            </a:r>
            <a:r>
              <a:rPr lang="en-US" sz="1200" dirty="0">
                <a:solidFill>
                  <a:srgbClr val="3F3F3F"/>
                </a:solidFill>
                <a:effectLst/>
                <a:latin typeface="Arial" panose="020B0604020202020204" pitchFamily="34" charset="0"/>
                <a:cs typeface="Times New Roman" panose="02020603050405020304" pitchFamily="18" charset="0"/>
              </a:rPr>
              <a:t>W</a:t>
            </a:r>
            <a:r>
              <a:rPr lang="en-US" sz="1200"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e suggest that you customize the voiceover notes to help you speak to your particular audience.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r>
              <a:rPr lang="en-US" dirty="0"/>
              <a:t>VOICEOVER FOR THIS SLIDE: </a:t>
            </a:r>
          </a:p>
          <a:p>
            <a:endParaRPr lang="en-US" dirty="0"/>
          </a:p>
          <a:p>
            <a:r>
              <a:rPr lang="en-US" dirty="0"/>
              <a:t>This presentation is all about what banks can do for you. </a:t>
            </a:r>
          </a:p>
          <a:p>
            <a:endParaRPr lang="en-US" dirty="0"/>
          </a:p>
          <a:p>
            <a:r>
              <a:rPr lang="en-US" dirty="0"/>
              <a:t>Sometimes, people might wonder if banks are really helpful and if you really need a bank. But having a good relationship with a bank can be an important part of taking care of your money — which can impact a lot of different parts of your life. </a:t>
            </a:r>
          </a:p>
          <a:p>
            <a:endParaRPr lang="en-US" dirty="0"/>
          </a:p>
          <a:p>
            <a:r>
              <a:rPr lang="en-US" dirty="0"/>
              <a:t>Banks can be helpful and offer a lot of tools so you can reach your goals, whether that’s buying a car, buying a home, or saving money for that thing you really want. </a:t>
            </a:r>
          </a:p>
          <a:p>
            <a:endParaRPr lang="en-US" dirty="0"/>
          </a:p>
          <a:p>
            <a:r>
              <a:rPr lang="en-US" dirty="0"/>
              <a:t>So let’s dive in to what you should know about banks.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a:t>
            </a:fld>
            <a:endParaRPr lang="en-US" dirty="0"/>
          </a:p>
        </p:txBody>
      </p:sp>
    </p:spTree>
    <p:extLst>
      <p:ext uri="{BB962C8B-B14F-4D97-AF65-F5344CB8AC3E}">
        <p14:creationId xmlns:p14="http://schemas.microsoft.com/office/powerpoint/2010/main" val="4068632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on-screen text to tell the story of depositing money in a bank, where it can be safe and accessible.)</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10</a:t>
            </a:fld>
            <a:endParaRPr lang="en-US" dirty="0"/>
          </a:p>
        </p:txBody>
      </p:sp>
    </p:spTree>
    <p:extLst>
      <p:ext uri="{BB962C8B-B14F-4D97-AF65-F5344CB8AC3E}">
        <p14:creationId xmlns:p14="http://schemas.microsoft.com/office/powerpoint/2010/main" val="3598305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8F684-BBA8-C26C-F5AE-1DACB06CE3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632A49-F420-AA1B-485A-CEAB319BC1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79D434-855D-833A-0D0A-9C75E9F77C1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(Read on-screen text to tell the story of depositing money in a bank, where it can be safe and accessible.)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t>NOTE: PAUSE FOR FINAL ANIMATION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That’s an example of how bank accounts can be a safe place to keep your money — and it’s still easy to get your money when you need or want to spend it on something. </a:t>
            </a:r>
          </a:p>
          <a:p>
            <a:endParaRPr lang="en-US" dirty="0"/>
          </a:p>
          <a:p>
            <a:r>
              <a:rPr lang="en-US" dirty="0"/>
              <a:t>Any questions about this? </a:t>
            </a:r>
          </a:p>
          <a:p>
            <a:endParaRPr lang="en-US" dirty="0"/>
          </a:p>
        </p:txBody>
      </p:sp>
      <p:sp>
        <p:nvSpPr>
          <p:cNvPr id="4" name="Slide Number Placeholder 3">
            <a:extLst>
              <a:ext uri="{FF2B5EF4-FFF2-40B4-BE49-F238E27FC236}">
                <a16:creationId xmlns:a16="http://schemas.microsoft.com/office/drawing/2014/main" id="{C62755B0-7A47-2E91-DA07-BD45966944F5}"/>
              </a:ext>
            </a:extLst>
          </p:cNvPr>
          <p:cNvSpPr>
            <a:spLocks noGrp="1"/>
          </p:cNvSpPr>
          <p:nvPr>
            <p:ph type="sldNum" sz="quarter" idx="5"/>
          </p:nvPr>
        </p:nvSpPr>
        <p:spPr/>
        <p:txBody>
          <a:bodyPr/>
          <a:lstStyle/>
          <a:p>
            <a:fld id="{D1FAD281-2645-F444-92DF-A66E3942A68D}" type="slidenum">
              <a:rPr lang="en-US" smtClean="0"/>
              <a:pPr/>
              <a:t>11</a:t>
            </a:fld>
            <a:endParaRPr lang="en-US" dirty="0"/>
          </a:p>
        </p:txBody>
      </p:sp>
    </p:spTree>
    <p:extLst>
      <p:ext uri="{BB962C8B-B14F-4D97-AF65-F5344CB8AC3E}">
        <p14:creationId xmlns:p14="http://schemas.microsoft.com/office/powerpoint/2010/main" val="15226465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Banking doesn’t mean you have to go to a bank. You have lots of options these days for banking online or from a smartphone.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Bank accounts are not physical things. They are tools and information that you can access. For example, you can log on to your account through the bank app on your smartphone or through the bank’s website and see how much money you have, and you can also manage it and make payments from there.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are a few examples of what you can do from your bank’s app or website. </a:t>
            </a:r>
          </a:p>
        </p:txBody>
      </p:sp>
      <p:sp>
        <p:nvSpPr>
          <p:cNvPr id="4" name="Slide Number Placeholder 3"/>
          <p:cNvSpPr>
            <a:spLocks noGrp="1"/>
          </p:cNvSpPr>
          <p:nvPr>
            <p:ph type="sldNum" sz="quarter" idx="5"/>
          </p:nvPr>
        </p:nvSpPr>
        <p:spPr/>
        <p:txBody>
          <a:bodyPr/>
          <a:lstStyle/>
          <a:p>
            <a:fld id="{D1FAD281-2645-F444-92DF-A66E3942A68D}" type="slidenum">
              <a:rPr lang="en-US" smtClean="0"/>
              <a:pPr/>
              <a:t>12</a:t>
            </a:fld>
            <a:endParaRPr lang="en-US" dirty="0"/>
          </a:p>
        </p:txBody>
      </p:sp>
    </p:spTree>
    <p:extLst>
      <p:ext uri="{BB962C8B-B14F-4D97-AF65-F5344CB8AC3E}">
        <p14:creationId xmlns:p14="http://schemas.microsoft.com/office/powerpoint/2010/main" val="3161558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ASK:</a:t>
            </a:r>
            <a:r>
              <a:rPr lang="en-US" b="1" dirty="0"/>
              <a:t> </a:t>
            </a:r>
            <a:r>
              <a:rPr lang="en-US" b="0" dirty="0"/>
              <a:t>So here’s a question for you: Is it safe in most cases to use your phone to pay for things?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the answer is? What makes you say that?</a:t>
            </a:r>
          </a:p>
          <a:p>
            <a:endParaRPr lang="en-US" dirty="0"/>
          </a:p>
          <a:p>
            <a:r>
              <a:rPr lang="en-US" dirty="0"/>
              <a:t>CLICK TO REVEAL ANSWER</a:t>
            </a:r>
          </a:p>
          <a:p>
            <a:endParaRPr lang="en-US" dirty="0"/>
          </a:p>
          <a:p>
            <a:r>
              <a:rPr lang="en-US" dirty="0"/>
              <a:t>Well, the answer is typically, </a:t>
            </a:r>
            <a:r>
              <a:rPr lang="en-US" i="1" dirty="0"/>
              <a:t>yes</a:t>
            </a:r>
            <a:r>
              <a:rPr lang="en-US" dirty="0"/>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Bank and payment apps are encrypted and secure to use on most payment platforms. </a:t>
            </a:r>
            <a:r>
              <a:rPr lang="en-US" dirty="0">
                <a:solidFill>
                  <a:srgbClr val="3F3F3F"/>
                </a:solidFill>
                <a:effectLst/>
                <a:latin typeface="Helvetica" pitchFamily="2" charset="0"/>
              </a:rPr>
              <a:t>At the same time, you should always make sure you’re sending money to people or places you know and trust. The ease of sending money with apps can also attract scammers, so it’s a good idea to be aware of common scams so you can avoid them. </a:t>
            </a:r>
            <a:endParaRPr lang="en-US" dirty="0"/>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13</a:t>
            </a:fld>
            <a:endParaRPr lang="en-US" dirty="0"/>
          </a:p>
        </p:txBody>
      </p:sp>
    </p:spTree>
    <p:extLst>
      <p:ext uri="{BB962C8B-B14F-4D97-AF65-F5344CB8AC3E}">
        <p14:creationId xmlns:p14="http://schemas.microsoft.com/office/powerpoint/2010/main" val="4098293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often don’t even need cash to pay for things at most stores or restaurants — especially if you have a smartphone and you’ve connected your debit card or checking account to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use your bank’s app to make payments or manage money (as long as you have it installed on your phone).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add your debit card to your phone’s digital wallet to make paying easier (the money still comes from your account, though!).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connect your account to a payment app like Venmo or Cash App to make payments (though the money still comes from your account for these payments, too). These are sometimes called “peer-to-peer payment apps” because they let you send money to and receive money from people you know.</a:t>
            </a:r>
          </a:p>
          <a:p>
            <a:endParaRPr lang="en-US" dirty="0"/>
          </a:p>
          <a:p>
            <a:r>
              <a:rPr lang="en-US" b="1" dirty="0"/>
              <a:t>Question: </a:t>
            </a:r>
            <a:r>
              <a:rPr lang="en-US" b="0" dirty="0"/>
              <a:t>What are some other payment apps you know about? </a:t>
            </a:r>
            <a:r>
              <a:rPr lang="en-US" b="0" i="1" dirty="0"/>
              <a:t>(PayPal, Apple Cash/Apple Pay, Google Pay, etc.) </a:t>
            </a:r>
            <a:endParaRPr lang="en-US" i="1" dirty="0"/>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14</a:t>
            </a:fld>
            <a:endParaRPr lang="en-US" dirty="0"/>
          </a:p>
        </p:txBody>
      </p:sp>
    </p:spTree>
    <p:extLst>
      <p:ext uri="{BB962C8B-B14F-4D97-AF65-F5344CB8AC3E}">
        <p14:creationId xmlns:p14="http://schemas.microsoft.com/office/powerpoint/2010/main" val="2469618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these options — digital wallets, bank apps, and payment apps — can make it easier for you to send and receive money from a bank account, pay bills with a bank account, and pay for things online or at a store, restaurant, or other type of business.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15</a:t>
            </a:fld>
            <a:endParaRPr lang="en-US" dirty="0"/>
          </a:p>
        </p:txBody>
      </p:sp>
    </p:spTree>
    <p:extLst>
      <p:ext uri="{BB962C8B-B14F-4D97-AF65-F5344CB8AC3E}">
        <p14:creationId xmlns:p14="http://schemas.microsoft.com/office/powerpoint/2010/main" val="1037937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[Use the story on-screen as a way to show how bank and payment apps can make sending and receiving money easy.]</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Let’s look at another hands-on example. </a:t>
            </a:r>
          </a:p>
          <a:p>
            <a:endParaRPr lang="en-US" dirty="0"/>
          </a:p>
          <a:p>
            <a:r>
              <a:rPr lang="en-US" dirty="0"/>
              <a:t>Imagine Emma, Claire, and Taylor are out at a shopping center, and they want to buy ice cream … BUT they don’t have cash or a debit card with them.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16</a:t>
            </a:fld>
            <a:endParaRPr lang="en-US" dirty="0"/>
          </a:p>
        </p:txBody>
      </p:sp>
    </p:spTree>
    <p:extLst>
      <p:ext uri="{BB962C8B-B14F-4D97-AF65-F5344CB8AC3E}">
        <p14:creationId xmlns:p14="http://schemas.microsoft.com/office/powerpoint/2010/main" val="18349602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73C84-F8A2-6FED-CEBF-68A26C8A56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B4518D-5DBE-3F28-9EAE-B1B44277D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D12994-A145-B9FC-7C0B-29A35779F60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(Read the on-screen text to show how bank and payment apps can make sending and receiving money easy.) </a:t>
            </a:r>
          </a:p>
          <a:p>
            <a:endParaRPr lang="en-US" dirty="0"/>
          </a:p>
        </p:txBody>
      </p:sp>
      <p:sp>
        <p:nvSpPr>
          <p:cNvPr id="4" name="Slide Number Placeholder 3">
            <a:extLst>
              <a:ext uri="{FF2B5EF4-FFF2-40B4-BE49-F238E27FC236}">
                <a16:creationId xmlns:a16="http://schemas.microsoft.com/office/drawing/2014/main" id="{63F4C2B8-6C1B-48BA-3BF1-FC2CEFF91C1A}"/>
              </a:ext>
            </a:extLst>
          </p:cNvPr>
          <p:cNvSpPr>
            <a:spLocks noGrp="1"/>
          </p:cNvSpPr>
          <p:nvPr>
            <p:ph type="sldNum" sz="quarter" idx="5"/>
          </p:nvPr>
        </p:nvSpPr>
        <p:spPr/>
        <p:txBody>
          <a:bodyPr/>
          <a:lstStyle/>
          <a:p>
            <a:fld id="{D1FAD281-2645-F444-92DF-A66E3942A68D}" type="slidenum">
              <a:rPr lang="en-US" smtClean="0"/>
              <a:pPr/>
              <a:t>17</a:t>
            </a:fld>
            <a:endParaRPr lang="en-US" dirty="0"/>
          </a:p>
        </p:txBody>
      </p:sp>
    </p:spTree>
    <p:extLst>
      <p:ext uri="{BB962C8B-B14F-4D97-AF65-F5344CB8AC3E}">
        <p14:creationId xmlns:p14="http://schemas.microsoft.com/office/powerpoint/2010/main" val="35877212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6FFC3-3B0D-527F-FFA5-AFD1014CB8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DB1E6D-6F8B-3775-BA62-957D7D41AF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7E7C8F-2536-A25C-C173-CEA2AD748B9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(Read the on-screen text to show how bank and payment apps can make sending and receiving money easy.) </a:t>
            </a:r>
          </a:p>
          <a:p>
            <a:endParaRPr lang="en-US" dirty="0"/>
          </a:p>
        </p:txBody>
      </p:sp>
      <p:sp>
        <p:nvSpPr>
          <p:cNvPr id="4" name="Slide Number Placeholder 3">
            <a:extLst>
              <a:ext uri="{FF2B5EF4-FFF2-40B4-BE49-F238E27FC236}">
                <a16:creationId xmlns:a16="http://schemas.microsoft.com/office/drawing/2014/main" id="{FE290363-5B6E-CB2F-65F2-083C5C2E8225}"/>
              </a:ext>
            </a:extLst>
          </p:cNvPr>
          <p:cNvSpPr>
            <a:spLocks noGrp="1"/>
          </p:cNvSpPr>
          <p:nvPr>
            <p:ph type="sldNum" sz="quarter" idx="5"/>
          </p:nvPr>
        </p:nvSpPr>
        <p:spPr/>
        <p:txBody>
          <a:bodyPr/>
          <a:lstStyle/>
          <a:p>
            <a:fld id="{D1FAD281-2645-F444-92DF-A66E3942A68D}" type="slidenum">
              <a:rPr lang="en-US" smtClean="0"/>
              <a:pPr/>
              <a:t>18</a:t>
            </a:fld>
            <a:endParaRPr lang="en-US" dirty="0"/>
          </a:p>
        </p:txBody>
      </p:sp>
    </p:spTree>
    <p:extLst>
      <p:ext uri="{BB962C8B-B14F-4D97-AF65-F5344CB8AC3E}">
        <p14:creationId xmlns:p14="http://schemas.microsoft.com/office/powerpoint/2010/main" val="18835759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0FBDF-CCFB-F8B1-CDF1-360A40B817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E5217B-9AEF-096D-77F3-D46458A015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37F7AB-3980-2B58-C885-58BE0C1550C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(Read the on-screen text to show how bank and payment apps can make sending and receiving money easy.) </a:t>
            </a:r>
          </a:p>
          <a:p>
            <a:endParaRPr lang="en-US" dirty="0"/>
          </a:p>
        </p:txBody>
      </p:sp>
      <p:sp>
        <p:nvSpPr>
          <p:cNvPr id="4" name="Slide Number Placeholder 3">
            <a:extLst>
              <a:ext uri="{FF2B5EF4-FFF2-40B4-BE49-F238E27FC236}">
                <a16:creationId xmlns:a16="http://schemas.microsoft.com/office/drawing/2014/main" id="{8D42E537-2041-5FA4-E7DB-9662A53DD0B4}"/>
              </a:ext>
            </a:extLst>
          </p:cNvPr>
          <p:cNvSpPr>
            <a:spLocks noGrp="1"/>
          </p:cNvSpPr>
          <p:nvPr>
            <p:ph type="sldNum" sz="quarter" idx="5"/>
          </p:nvPr>
        </p:nvSpPr>
        <p:spPr/>
        <p:txBody>
          <a:bodyPr/>
          <a:lstStyle/>
          <a:p>
            <a:fld id="{D1FAD281-2645-F444-92DF-A66E3942A68D}" type="slidenum">
              <a:rPr lang="en-US" smtClean="0"/>
              <a:pPr/>
              <a:t>19</a:t>
            </a:fld>
            <a:endParaRPr lang="en-US" dirty="0"/>
          </a:p>
        </p:txBody>
      </p:sp>
    </p:spTree>
    <p:extLst>
      <p:ext uri="{BB962C8B-B14F-4D97-AF65-F5344CB8AC3E}">
        <p14:creationId xmlns:p14="http://schemas.microsoft.com/office/powerpoint/2010/main" val="790518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 NOTES: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Now here’s just a quick look at some of the things we’ll be talking about today. We’ll start with some of the basics, just explaining what a bank is and some of the things that banks can do for you. </a:t>
            </a:r>
          </a:p>
          <a:p>
            <a:endParaRPr lang="en-US" dirty="0"/>
          </a:p>
          <a:p>
            <a:r>
              <a:rPr lang="en-US" dirty="0"/>
              <a:t>We’ll talk about earning money and how to put it in the bank. </a:t>
            </a:r>
          </a:p>
          <a:p>
            <a:endParaRPr lang="en-US" dirty="0"/>
          </a:p>
          <a:p>
            <a:r>
              <a:rPr lang="en-US" dirty="0"/>
              <a:t>We’ll talk about how you can do a lot with your phone these days, like depositing checks or paying for things. </a:t>
            </a:r>
          </a:p>
          <a:p>
            <a:endParaRPr lang="en-US" dirty="0"/>
          </a:p>
          <a:p>
            <a:r>
              <a:rPr lang="en-US" dirty="0"/>
              <a:t>We’ll also talk about what you need to do to open your first bank account. </a:t>
            </a:r>
          </a:p>
          <a:p>
            <a:endParaRPr lang="en-US" dirty="0"/>
          </a:p>
          <a:p>
            <a:r>
              <a:rPr lang="en-US" dirty="0"/>
              <a:t>And we’ll talk about ways to keep your money and banking information safe — and where you can go to keep learning more about banks and other money topics that can help you out in life.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a:t>
            </a:fld>
            <a:endParaRPr lang="en-US" dirty="0"/>
          </a:p>
        </p:txBody>
      </p:sp>
    </p:spTree>
    <p:extLst>
      <p:ext uri="{BB962C8B-B14F-4D97-AF65-F5344CB8AC3E}">
        <p14:creationId xmlns:p14="http://schemas.microsoft.com/office/powerpoint/2010/main" val="8185187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47C85-F396-CDE4-7933-231AECAFE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EBB3AE-B059-31CC-40F3-999414BEFA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A1E833-870E-697E-E40D-398498C952F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(Read the on-screen text to show how bank and payment apps can make sending and receiving money easy.)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PAUSE FOR CONFETTI ANIMATION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Any questions about this? Does it make sense how it works? </a:t>
            </a:r>
          </a:p>
          <a:p>
            <a:endParaRPr lang="en-US" dirty="0"/>
          </a:p>
        </p:txBody>
      </p:sp>
      <p:sp>
        <p:nvSpPr>
          <p:cNvPr id="4" name="Slide Number Placeholder 3">
            <a:extLst>
              <a:ext uri="{FF2B5EF4-FFF2-40B4-BE49-F238E27FC236}">
                <a16:creationId xmlns:a16="http://schemas.microsoft.com/office/drawing/2014/main" id="{F820F674-FCCD-C4B4-09DF-67BE2EBD1A61}"/>
              </a:ext>
            </a:extLst>
          </p:cNvPr>
          <p:cNvSpPr>
            <a:spLocks noGrp="1"/>
          </p:cNvSpPr>
          <p:nvPr>
            <p:ph type="sldNum" sz="quarter" idx="5"/>
          </p:nvPr>
        </p:nvSpPr>
        <p:spPr/>
        <p:txBody>
          <a:bodyPr/>
          <a:lstStyle/>
          <a:p>
            <a:fld id="{D1FAD281-2645-F444-92DF-A66E3942A68D}" type="slidenum">
              <a:rPr lang="en-US" smtClean="0"/>
              <a:pPr/>
              <a:t>20</a:t>
            </a:fld>
            <a:endParaRPr lang="en-US" dirty="0"/>
          </a:p>
        </p:txBody>
      </p:sp>
    </p:spTree>
    <p:extLst>
      <p:ext uri="{BB962C8B-B14F-4D97-AF65-F5344CB8AC3E}">
        <p14:creationId xmlns:p14="http://schemas.microsoft.com/office/powerpoint/2010/main" val="1863396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banks can be a partner throughout life as you need to manage more money or address financial needs. </a:t>
            </a:r>
          </a:p>
          <a:p>
            <a:endParaRPr lang="en-US" dirty="0"/>
          </a:p>
          <a:p>
            <a:r>
              <a:rPr lang="en-US" dirty="0"/>
              <a:t>Let’s look at some of the other ways banks can help you. </a:t>
            </a:r>
          </a:p>
          <a:p>
            <a:endParaRPr lang="en-US" dirty="0"/>
          </a:p>
          <a:p>
            <a:r>
              <a:rPr lang="en-US" dirty="0"/>
              <a:t>We’ve already talked about this first one a little. </a:t>
            </a:r>
          </a:p>
          <a:p>
            <a:endParaRPr lang="en-US" dirty="0"/>
          </a:p>
          <a:p>
            <a:r>
              <a:rPr lang="en-US" dirty="0"/>
              <a:t>You can earn interest on top of the money you already have by keeping the money you don’t need right away in a savings account. </a:t>
            </a:r>
          </a:p>
          <a:p>
            <a:endParaRPr lang="en-US" dirty="0"/>
          </a:p>
          <a:p>
            <a:r>
              <a:rPr lang="en-US" sz="1200" dirty="0">
                <a:solidFill>
                  <a:srgbClr val="335B6F"/>
                </a:solidFill>
                <a:latin typeface="DM Sans 14pt" pitchFamily="2" charset="77"/>
              </a:rPr>
              <a:t>Typically, the interest they pay you is reflected as a small percentage of your total balance. </a:t>
            </a:r>
            <a:endParaRPr lang="en-US" dirty="0"/>
          </a:p>
          <a:p>
            <a:endParaRPr lang="en-US" dirty="0"/>
          </a:p>
          <a:p>
            <a:r>
              <a:rPr lang="en-US" dirty="0"/>
              <a:t>The more money you have in savings, the more you can earn in interest. This can help you save toward your goals and stay financially healthy.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21</a:t>
            </a:fld>
            <a:endParaRPr lang="en-US" dirty="0"/>
          </a:p>
        </p:txBody>
      </p:sp>
    </p:spTree>
    <p:extLst>
      <p:ext uri="{BB962C8B-B14F-4D97-AF65-F5344CB8AC3E}">
        <p14:creationId xmlns:p14="http://schemas.microsoft.com/office/powerpoint/2010/main" val="35033515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ASK:</a:t>
            </a:r>
            <a:r>
              <a:rPr lang="en-US" b="1" dirty="0"/>
              <a:t> </a:t>
            </a:r>
            <a:r>
              <a:rPr lang="en-US" dirty="0"/>
              <a:t>What are some things that banks can help you buy? </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Banks are one of the best ways you can access money for those bigger things you need in life — like a car loan so you have a vehicle that can get you to school or work … a mortgage so you can buy a house … or a personal loan so you can start a business.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22</a:t>
            </a:fld>
            <a:endParaRPr lang="en-US" dirty="0"/>
          </a:p>
        </p:txBody>
      </p:sp>
    </p:spTree>
    <p:extLst>
      <p:ext uri="{BB962C8B-B14F-4D97-AF65-F5344CB8AC3E}">
        <p14:creationId xmlns:p14="http://schemas.microsoft.com/office/powerpoint/2010/main" val="34239884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17F03-63CD-0B7E-F91D-ACBE23D10A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D7F0A8-514A-B890-E4AD-846AAB5864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30897C-C860-B3BD-283A-5B22BC4AE5A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Many banks also offer credit cards. Credit cards are one way to pay for things, but when you swipe a credit card, you’re actually borrowing money from the bank — it’s like a short-term loan. And much like a loan, you will be charged interest if the amount is not paid back in full each month.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you should be careful about spending more than you can afford to pay back in a short amount of time. </a:t>
            </a:r>
            <a:r>
              <a:rPr lang="en-US" dirty="0">
                <a:solidFill>
                  <a:srgbClr val="3F3F3F"/>
                </a:solidFill>
                <a:effectLst/>
                <a:latin typeface="Helvetica" pitchFamily="2" charset="0"/>
              </a:rPr>
              <a:t>There might also be other costs, like an annual fee, so it’s important to find out all the details of any credit card.</a:t>
            </a:r>
            <a:endParaRPr lang="en-US" dirty="0"/>
          </a:p>
          <a:p>
            <a:endParaRPr lang="en-US" dirty="0"/>
          </a:p>
          <a:p>
            <a:r>
              <a:rPr lang="en-US" dirty="0"/>
              <a:t>Using a credit card responsibly also builds your credit history over time — which can help you do things like getting some of those bigger loans we just talked about. </a:t>
            </a:r>
          </a:p>
        </p:txBody>
      </p:sp>
      <p:sp>
        <p:nvSpPr>
          <p:cNvPr id="4" name="Slide Number Placeholder 3">
            <a:extLst>
              <a:ext uri="{FF2B5EF4-FFF2-40B4-BE49-F238E27FC236}">
                <a16:creationId xmlns:a16="http://schemas.microsoft.com/office/drawing/2014/main" id="{A7BDD5EA-E5C9-08EE-BF97-C698E1480961}"/>
              </a:ext>
            </a:extLst>
          </p:cNvPr>
          <p:cNvSpPr>
            <a:spLocks noGrp="1"/>
          </p:cNvSpPr>
          <p:nvPr>
            <p:ph type="sldNum" sz="quarter" idx="5"/>
          </p:nvPr>
        </p:nvSpPr>
        <p:spPr/>
        <p:txBody>
          <a:bodyPr/>
          <a:lstStyle/>
          <a:p>
            <a:fld id="{D1FAD281-2645-F444-92DF-A66E3942A68D}" type="slidenum">
              <a:rPr lang="en-US" smtClean="0"/>
              <a:pPr/>
              <a:t>23</a:t>
            </a:fld>
            <a:endParaRPr lang="en-US" dirty="0"/>
          </a:p>
        </p:txBody>
      </p:sp>
    </p:spTree>
    <p:extLst>
      <p:ext uri="{BB962C8B-B14F-4D97-AF65-F5344CB8AC3E}">
        <p14:creationId xmlns:p14="http://schemas.microsoft.com/office/powerpoint/2010/main" val="18990246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[Use on-screen text to tell the story of how interest payments can be money you earn or a cost you pay.]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take a look at a hands-on example — this one talks about two ways that interest can work.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one situation, it’s money you earn. In another, it’s a cost you pay.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24</a:t>
            </a:fld>
            <a:endParaRPr lang="en-US" dirty="0"/>
          </a:p>
        </p:txBody>
      </p:sp>
    </p:spTree>
    <p:extLst>
      <p:ext uri="{BB962C8B-B14F-4D97-AF65-F5344CB8AC3E}">
        <p14:creationId xmlns:p14="http://schemas.microsoft.com/office/powerpoint/2010/main" val="31129955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23D93-B4A0-1550-DDA8-D70735AD03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6E8493-7DC0-0E0F-42F0-1807D7E980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759F93-ACE5-3273-83BD-2EF3B7C4418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[Use on-screen text to tell the story of how interest payments can be money you earn or a cost you pay.]</a:t>
            </a:r>
          </a:p>
        </p:txBody>
      </p:sp>
      <p:sp>
        <p:nvSpPr>
          <p:cNvPr id="4" name="Slide Number Placeholder 3">
            <a:extLst>
              <a:ext uri="{FF2B5EF4-FFF2-40B4-BE49-F238E27FC236}">
                <a16:creationId xmlns:a16="http://schemas.microsoft.com/office/drawing/2014/main" id="{1A837AE5-91AF-5D68-42C6-2BB7FCA78C7E}"/>
              </a:ext>
            </a:extLst>
          </p:cNvPr>
          <p:cNvSpPr>
            <a:spLocks noGrp="1"/>
          </p:cNvSpPr>
          <p:nvPr>
            <p:ph type="sldNum" sz="quarter" idx="5"/>
          </p:nvPr>
        </p:nvSpPr>
        <p:spPr/>
        <p:txBody>
          <a:bodyPr/>
          <a:lstStyle/>
          <a:p>
            <a:fld id="{D1FAD281-2645-F444-92DF-A66E3942A68D}" type="slidenum">
              <a:rPr lang="en-US" smtClean="0"/>
              <a:pPr/>
              <a:t>25</a:t>
            </a:fld>
            <a:endParaRPr lang="en-US" dirty="0"/>
          </a:p>
        </p:txBody>
      </p:sp>
    </p:spTree>
    <p:extLst>
      <p:ext uri="{BB962C8B-B14F-4D97-AF65-F5344CB8AC3E}">
        <p14:creationId xmlns:p14="http://schemas.microsoft.com/office/powerpoint/2010/main" val="31223398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[Use on-screen text to tell the story of how interest payments can be money you earn or a cost you pay.]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r>
              <a:rPr lang="en-US" i="1" dirty="0"/>
              <a:t> (Review on-screen text first.)</a:t>
            </a:r>
            <a:r>
              <a:rPr lang="en-US" dirty="0"/>
              <a:t>: </a:t>
            </a:r>
          </a:p>
          <a:p>
            <a:endParaRPr lang="en-US" dirty="0"/>
          </a:p>
          <a:p>
            <a:r>
              <a:rPr lang="en-US" dirty="0"/>
              <a:t>With 5% interest working for you, your savings can earn money over time.</a:t>
            </a:r>
          </a:p>
          <a:p>
            <a:endParaRPr lang="en-US" dirty="0"/>
          </a:p>
          <a:p>
            <a:r>
              <a:rPr lang="en-US" dirty="0"/>
              <a:t>It’s important to note that this is just an example. The interest rates available to you will vary.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26</a:t>
            </a:fld>
            <a:endParaRPr lang="en-US" dirty="0"/>
          </a:p>
        </p:txBody>
      </p:sp>
    </p:spTree>
    <p:extLst>
      <p:ext uri="{BB962C8B-B14F-4D97-AF65-F5344CB8AC3E}">
        <p14:creationId xmlns:p14="http://schemas.microsoft.com/office/powerpoint/2010/main" val="26879436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[Use on-screen text to tell the story of how interest payments can be money you earn or a cost you pay.]</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27</a:t>
            </a:fld>
            <a:endParaRPr lang="en-US" dirty="0"/>
          </a:p>
        </p:txBody>
      </p:sp>
    </p:spTree>
    <p:extLst>
      <p:ext uri="{BB962C8B-B14F-4D97-AF65-F5344CB8AC3E}">
        <p14:creationId xmlns:p14="http://schemas.microsoft.com/office/powerpoint/2010/main" val="33534779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899C9-0B22-8F01-8196-2D9A96010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B70F60-67C4-ADBF-BF76-B5F2AB9C10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400A6E-AC27-A49E-32CA-5C85ED30625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[Use on-screen text to tell the story of how interest payments can be money you earn or a cost you pay.]</a:t>
            </a:r>
          </a:p>
        </p:txBody>
      </p:sp>
      <p:sp>
        <p:nvSpPr>
          <p:cNvPr id="4" name="Slide Number Placeholder 3">
            <a:extLst>
              <a:ext uri="{FF2B5EF4-FFF2-40B4-BE49-F238E27FC236}">
                <a16:creationId xmlns:a16="http://schemas.microsoft.com/office/drawing/2014/main" id="{B6280F2F-B021-5156-D0B9-7A31EE1938D7}"/>
              </a:ext>
            </a:extLst>
          </p:cNvPr>
          <p:cNvSpPr>
            <a:spLocks noGrp="1"/>
          </p:cNvSpPr>
          <p:nvPr>
            <p:ph type="sldNum" sz="quarter" idx="5"/>
          </p:nvPr>
        </p:nvSpPr>
        <p:spPr/>
        <p:txBody>
          <a:bodyPr/>
          <a:lstStyle/>
          <a:p>
            <a:fld id="{D1FAD281-2645-F444-92DF-A66E3942A68D}" type="slidenum">
              <a:rPr lang="en-US" smtClean="0"/>
              <a:pPr/>
              <a:t>28</a:t>
            </a:fld>
            <a:endParaRPr lang="en-US" dirty="0"/>
          </a:p>
        </p:txBody>
      </p:sp>
    </p:spTree>
    <p:extLst>
      <p:ext uri="{BB962C8B-B14F-4D97-AF65-F5344CB8AC3E}">
        <p14:creationId xmlns:p14="http://schemas.microsoft.com/office/powerpoint/2010/main" val="16786557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3D1E5-A70E-DCF0-C96D-E34607C503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D63B04-4ACB-2AB2-2769-F921918968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C24BFB-27A4-38CA-F26D-A160977E3C9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[Use on-screen text to tell the story of how interest payments can be money you earn or a cost you pay.]</a:t>
            </a:r>
          </a:p>
        </p:txBody>
      </p:sp>
      <p:sp>
        <p:nvSpPr>
          <p:cNvPr id="4" name="Slide Number Placeholder 3">
            <a:extLst>
              <a:ext uri="{FF2B5EF4-FFF2-40B4-BE49-F238E27FC236}">
                <a16:creationId xmlns:a16="http://schemas.microsoft.com/office/drawing/2014/main" id="{9D46370C-5AA9-8171-EF7D-DC4736646182}"/>
              </a:ext>
            </a:extLst>
          </p:cNvPr>
          <p:cNvSpPr>
            <a:spLocks noGrp="1"/>
          </p:cNvSpPr>
          <p:nvPr>
            <p:ph type="sldNum" sz="quarter" idx="5"/>
          </p:nvPr>
        </p:nvSpPr>
        <p:spPr/>
        <p:txBody>
          <a:bodyPr/>
          <a:lstStyle/>
          <a:p>
            <a:fld id="{D1FAD281-2645-F444-92DF-A66E3942A68D}" type="slidenum">
              <a:rPr lang="en-US" smtClean="0"/>
              <a:pPr/>
              <a:t>29</a:t>
            </a:fld>
            <a:endParaRPr lang="en-US" dirty="0"/>
          </a:p>
        </p:txBody>
      </p:sp>
    </p:spTree>
    <p:extLst>
      <p:ext uri="{BB962C8B-B14F-4D97-AF65-F5344CB8AC3E}">
        <p14:creationId xmlns:p14="http://schemas.microsoft.com/office/powerpoint/2010/main" val="1780997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 NOTES: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Let’s start here: Banks (and credit unions) are all licensed institutions, which means that not just any company or organization can call themselves a bank. You have to go through a lot of federal regulations to be able to qualify as a bank.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One of the main points of a bank is keeping your money safe. Imagine if you kept all your money as paper dollar bills and coins, and something happened to your house — like flooding, a fire, or burglary. You could easily lose all of your money and savings. But if you keep your money in the bank, you’d still have it in one of those worst-case scenarios. It would be a whole lot less stressful and make it way easier for you to cover your expenses.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Banks are also insured by the federal government, which means that if they go out of business somehow — which is very rare — the government will pay out what the bank owes you. </a:t>
            </a:r>
            <a:r>
              <a:rPr lang="en-US" dirty="0">
                <a:solidFill>
                  <a:srgbClr val="3F3F3F"/>
                </a:solidFill>
                <a:effectLst/>
                <a:latin typeface="Helvetica" pitchFamily="2" charset="0"/>
              </a:rPr>
              <a:t>The government insures the money you’ve deposited, up to $250,000 per account ownership category</a:t>
            </a:r>
            <a:r>
              <a:rPr lang="en-US" i="0" dirty="0"/>
              <a:t>. You can learn more about how that works at fdic.gov.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Banks also make it much easier to keep track of your money and finances. You can see all of your money in one place without having to count up your cash every time. And you can easily look at your accounts anytime through the bank’s app or website.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With a bank account, you can also add money to your account at any time — this is called </a:t>
            </a:r>
            <a:r>
              <a:rPr lang="en-US" i="0" u="sng" dirty="0"/>
              <a:t>depositing</a:t>
            </a:r>
            <a:r>
              <a:rPr lang="en-US" i="0" dirty="0"/>
              <a:t> money. And when you need money for something, you can always take it out — this is called </a:t>
            </a:r>
            <a:r>
              <a:rPr lang="en-US" i="0" u="sng" dirty="0"/>
              <a:t>withdrawing</a:t>
            </a:r>
            <a:r>
              <a:rPr lang="en-US" i="0" dirty="0"/>
              <a:t> your money.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r>
              <a:rPr lang="en-US" dirty="0">
                <a:solidFill>
                  <a:srgbClr val="3F3F3F"/>
                </a:solidFill>
                <a:effectLst/>
                <a:latin typeface="Helvetica" pitchFamily="2" charset="0"/>
              </a:rPr>
              <a:t>Banks make money by charging customers for their services, just like any other kind of business. People pay for the services because they value them. (But it’s a good idea to look for low prices for those services.)</a:t>
            </a:r>
          </a:p>
          <a:p>
            <a:endParaRPr lang="en-US" dirty="0">
              <a:solidFill>
                <a:srgbClr val="3F3F3F"/>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3F3F3F"/>
                </a:solidFill>
                <a:effectLst/>
                <a:latin typeface="Helvetica" pitchFamily="2" charset="0"/>
              </a:rPr>
              <a:t>In addition to the banks you see in your town, there are a couple of other types of financial institutions that offer these services. Credit unions are similar to banks, but they are not-for-profit organizations that typically serve a specific geographic area or group (like workers in a specific industry). And online-only banks offer banking services but don’t have physical branches that you can visit. All of these are licensed institutions like banks.</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a:t>
            </a:fld>
            <a:endParaRPr lang="en-US" dirty="0"/>
          </a:p>
        </p:txBody>
      </p:sp>
    </p:spTree>
    <p:extLst>
      <p:ext uri="{BB962C8B-B14F-4D97-AF65-F5344CB8AC3E}">
        <p14:creationId xmlns:p14="http://schemas.microsoft.com/office/powerpoint/2010/main" val="37227052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4E31E-0460-14E7-1DF4-9BA04298B7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7D4C20-AFD7-A50C-2CCA-1BE7F9CFAB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CD656A-2E0D-5042-C2EE-CEC749D31EE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[Use on-screen text to tell the story of how interest payments can be money you earn or a cost you pay.]</a:t>
            </a:r>
          </a:p>
        </p:txBody>
      </p:sp>
      <p:sp>
        <p:nvSpPr>
          <p:cNvPr id="4" name="Slide Number Placeholder 3">
            <a:extLst>
              <a:ext uri="{FF2B5EF4-FFF2-40B4-BE49-F238E27FC236}">
                <a16:creationId xmlns:a16="http://schemas.microsoft.com/office/drawing/2014/main" id="{CE4FB1BF-408C-1D43-21E4-D494054E6F33}"/>
              </a:ext>
            </a:extLst>
          </p:cNvPr>
          <p:cNvSpPr>
            <a:spLocks noGrp="1"/>
          </p:cNvSpPr>
          <p:nvPr>
            <p:ph type="sldNum" sz="quarter" idx="5"/>
          </p:nvPr>
        </p:nvSpPr>
        <p:spPr/>
        <p:txBody>
          <a:bodyPr/>
          <a:lstStyle/>
          <a:p>
            <a:fld id="{D1FAD281-2645-F444-92DF-A66E3942A68D}" type="slidenum">
              <a:rPr lang="en-US" smtClean="0"/>
              <a:pPr/>
              <a:t>30</a:t>
            </a:fld>
            <a:endParaRPr lang="en-US" dirty="0"/>
          </a:p>
        </p:txBody>
      </p:sp>
    </p:spTree>
    <p:extLst>
      <p:ext uri="{BB962C8B-B14F-4D97-AF65-F5344CB8AC3E}">
        <p14:creationId xmlns:p14="http://schemas.microsoft.com/office/powerpoint/2010/main" val="3693540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D77E9-0D67-22E8-4629-E5BDBED71B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78A995-6868-F1D6-25B1-783522DAD6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E0B409-65DC-FFAF-4783-5FDBE0E6C91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[Use on-screen text to tell the story of how interest payments can be money you earn or a cost you pay.]</a:t>
            </a:r>
          </a:p>
        </p:txBody>
      </p:sp>
      <p:sp>
        <p:nvSpPr>
          <p:cNvPr id="4" name="Slide Number Placeholder 3">
            <a:extLst>
              <a:ext uri="{FF2B5EF4-FFF2-40B4-BE49-F238E27FC236}">
                <a16:creationId xmlns:a16="http://schemas.microsoft.com/office/drawing/2014/main" id="{827449D2-A2A3-4F54-6A87-4137DFB1D5E5}"/>
              </a:ext>
            </a:extLst>
          </p:cNvPr>
          <p:cNvSpPr>
            <a:spLocks noGrp="1"/>
          </p:cNvSpPr>
          <p:nvPr>
            <p:ph type="sldNum" sz="quarter" idx="5"/>
          </p:nvPr>
        </p:nvSpPr>
        <p:spPr/>
        <p:txBody>
          <a:bodyPr/>
          <a:lstStyle/>
          <a:p>
            <a:fld id="{D1FAD281-2645-F444-92DF-A66E3942A68D}" type="slidenum">
              <a:rPr lang="en-US" smtClean="0"/>
              <a:pPr/>
              <a:t>31</a:t>
            </a:fld>
            <a:endParaRPr lang="en-US" dirty="0"/>
          </a:p>
        </p:txBody>
      </p:sp>
    </p:spTree>
    <p:extLst>
      <p:ext uri="{BB962C8B-B14F-4D97-AF65-F5344CB8AC3E}">
        <p14:creationId xmlns:p14="http://schemas.microsoft.com/office/powerpoint/2010/main" val="29689889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ASK:</a:t>
            </a:r>
            <a:r>
              <a:rPr lang="en-US" b="1" dirty="0"/>
              <a:t> </a:t>
            </a:r>
            <a:r>
              <a:rPr lang="en-US" b="0" dirty="0"/>
              <a:t>So, true or false: A credit card is basically the same as a debit card.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the answer is? What makes you say that?</a:t>
            </a:r>
          </a:p>
          <a:p>
            <a:endParaRPr lang="en-US" dirty="0"/>
          </a:p>
          <a:p>
            <a:r>
              <a:rPr lang="en-US" dirty="0"/>
              <a:t>CLICK TO REVEAL ANSWER</a:t>
            </a:r>
          </a:p>
          <a:p>
            <a:endParaRPr lang="en-US" dirty="0"/>
          </a:p>
          <a:p>
            <a:r>
              <a:rPr lang="en-US" dirty="0"/>
              <a:t>Remember: A debit card uses money directly from your checking account. But a credit card uses the bank’s money — and you have to pay it back. </a:t>
            </a:r>
          </a:p>
        </p:txBody>
      </p:sp>
      <p:sp>
        <p:nvSpPr>
          <p:cNvPr id="4" name="Slide Number Placeholder 3"/>
          <p:cNvSpPr>
            <a:spLocks noGrp="1"/>
          </p:cNvSpPr>
          <p:nvPr>
            <p:ph type="sldNum" sz="quarter" idx="5"/>
          </p:nvPr>
        </p:nvSpPr>
        <p:spPr/>
        <p:txBody>
          <a:bodyPr/>
          <a:lstStyle/>
          <a:p>
            <a:fld id="{D1FAD281-2645-F444-92DF-A66E3942A68D}" type="slidenum">
              <a:rPr lang="en-US" smtClean="0"/>
              <a:pPr/>
              <a:t>32</a:t>
            </a:fld>
            <a:endParaRPr lang="en-US" dirty="0"/>
          </a:p>
        </p:txBody>
      </p:sp>
    </p:spTree>
    <p:extLst>
      <p:ext uri="{BB962C8B-B14F-4D97-AF65-F5344CB8AC3E}">
        <p14:creationId xmlns:p14="http://schemas.microsoft.com/office/powerpoint/2010/main" val="29891678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n-lt"/>
              </a:rPr>
              <a:t>VOICEOVER FOR THIS SLIDE: </a:t>
            </a:r>
          </a:p>
          <a:p>
            <a:endParaRPr lang="en-US" b="0" i="0" dirty="0">
              <a:solidFill>
                <a:srgbClr val="1F1F1F"/>
              </a:solidFill>
              <a:effectLst/>
              <a:latin typeface="+mn-lt"/>
            </a:endParaRPr>
          </a:p>
          <a:p>
            <a:r>
              <a:rPr lang="en-US" b="0" i="0" dirty="0">
                <a:solidFill>
                  <a:srgbClr val="1F1F1F"/>
                </a:solidFill>
                <a:effectLst/>
                <a:latin typeface="+mn-lt"/>
              </a:rPr>
              <a:t>While they all look (and swipe) the same, debit cards, credit cards, and prepaid cards function differently. And it’s important to know the difference, as some could end up costing you more money!</a:t>
            </a:r>
          </a:p>
          <a:p>
            <a:endParaRPr lang="en-US" b="0" i="0" dirty="0">
              <a:solidFill>
                <a:srgbClr val="1F1F1F"/>
              </a:solidFill>
              <a:effectLst/>
              <a:latin typeface="+mn-lt"/>
            </a:endParaRPr>
          </a:p>
          <a:p>
            <a:r>
              <a:rPr lang="en-US" b="0" i="0" dirty="0">
                <a:solidFill>
                  <a:srgbClr val="1F1F1F"/>
                </a:solidFill>
                <a:effectLst/>
                <a:latin typeface="+mn-lt"/>
              </a:rPr>
              <a:t>Debit cards are linked to the user’s bank account and are limited by how much money is in the account. </a:t>
            </a:r>
          </a:p>
          <a:p>
            <a:endParaRPr lang="en-US" b="0" i="0" dirty="0">
              <a:solidFill>
                <a:srgbClr val="1F1F1F"/>
              </a:solidFill>
              <a:effectLst/>
              <a:latin typeface="+mn-lt"/>
            </a:endParaRPr>
          </a:p>
          <a:p>
            <a:r>
              <a:rPr lang="en-US" b="0" i="0" dirty="0">
                <a:solidFill>
                  <a:srgbClr val="1F1F1F"/>
                </a:solidFill>
                <a:effectLst/>
                <a:latin typeface="+mn-lt"/>
              </a:rPr>
              <a:t>Credit cards provide you with a line of credit to borrow against as needed and pay back later. Credit cards charge interest on the money the cardholder borrows unless it’s paid back within the grace period. There might also be other costs, like an annual fee.</a:t>
            </a:r>
          </a:p>
          <a:p>
            <a:endParaRPr lang="en-US" b="0" i="0" dirty="0">
              <a:solidFill>
                <a:srgbClr val="1F1F1F"/>
              </a:solidFill>
              <a:effectLst/>
              <a:latin typeface="+mn-lt"/>
            </a:endParaRPr>
          </a:p>
          <a:p>
            <a:r>
              <a:rPr lang="en-US" b="0" i="0" dirty="0">
                <a:solidFill>
                  <a:srgbClr val="101820"/>
                </a:solidFill>
                <a:effectLst/>
                <a:latin typeface="+mn-lt"/>
              </a:rPr>
              <a:t>A prepaid card is not linked to a bank or credit union account. Instead, you put money into the card account, sometimes called loading money onto the card, before you can spend it. </a:t>
            </a:r>
          </a:p>
          <a:p>
            <a:endParaRPr lang="en-US" b="0" i="0" dirty="0">
              <a:solidFill>
                <a:srgbClr val="101820"/>
              </a:solidFill>
              <a:effectLst/>
              <a:latin typeface="+mn-lt"/>
            </a:endParaRPr>
          </a:p>
          <a:p>
            <a:r>
              <a:rPr lang="en-US" b="0" dirty="0"/>
              <a:t>ASK:</a:t>
            </a:r>
            <a:r>
              <a:rPr lang="en-US" b="0" i="0" dirty="0">
                <a:solidFill>
                  <a:srgbClr val="101820"/>
                </a:solidFill>
                <a:effectLst/>
                <a:latin typeface="+mn-lt"/>
              </a:rPr>
              <a:t> Which of these cards could end up costing you more money?</a:t>
            </a:r>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33</a:t>
            </a:fld>
            <a:endParaRPr lang="en-US" dirty="0"/>
          </a:p>
        </p:txBody>
      </p:sp>
    </p:spTree>
    <p:extLst>
      <p:ext uri="{BB962C8B-B14F-4D97-AF65-F5344CB8AC3E}">
        <p14:creationId xmlns:p14="http://schemas.microsoft.com/office/powerpoint/2010/main" val="11445079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ASK:</a:t>
            </a:r>
            <a:r>
              <a:rPr lang="en-US" dirty="0"/>
              <a:t> How do you think a bank can make it easier to manage your money? </a:t>
            </a:r>
          </a:p>
          <a:p>
            <a:endParaRPr lang="en-US" dirty="0"/>
          </a:p>
          <a:p>
            <a:endParaRPr lang="en-US" dirty="0"/>
          </a:p>
          <a:p>
            <a:r>
              <a:rPr lang="en-US" dirty="0"/>
              <a:t>VOICEOVER FOR THIS SLIDE: </a:t>
            </a:r>
          </a:p>
          <a:p>
            <a:endParaRPr lang="en-US" dirty="0"/>
          </a:p>
          <a:p>
            <a:r>
              <a:rPr lang="en-US" dirty="0"/>
              <a:t>As you start earning money, it’s helpful to manage it through a bank.</a:t>
            </a:r>
          </a:p>
          <a:p>
            <a:endParaRPr lang="en-US" dirty="0"/>
          </a:p>
          <a:p>
            <a:r>
              <a:rPr lang="en-US" dirty="0"/>
              <a:t>Direct deposit can make it easy for your employer to deposit your money — it goes into your account automatically. </a:t>
            </a:r>
          </a:p>
          <a:p>
            <a:endParaRPr lang="en-US" dirty="0"/>
          </a:p>
          <a:p>
            <a:r>
              <a:rPr lang="en-US" dirty="0"/>
              <a:t>You can also deposit checks in person or by using your bank’s app on your phone. You often only need to sign the check and include pictures of the front and back of the check (taken through the app). </a:t>
            </a:r>
          </a:p>
          <a:p>
            <a:endParaRPr lang="en-US" dirty="0"/>
          </a:p>
          <a:p>
            <a:r>
              <a:rPr lang="en-US" dirty="0"/>
              <a:t>You can use your checking and savings accounts for budgeting — keep money in your checking account for immediate expenses, and use your savings account for long-term plans. </a:t>
            </a:r>
          </a:p>
        </p:txBody>
      </p:sp>
      <p:sp>
        <p:nvSpPr>
          <p:cNvPr id="4" name="Slide Number Placeholder 3"/>
          <p:cNvSpPr>
            <a:spLocks noGrp="1"/>
          </p:cNvSpPr>
          <p:nvPr>
            <p:ph type="sldNum" sz="quarter" idx="5"/>
          </p:nvPr>
        </p:nvSpPr>
        <p:spPr/>
        <p:txBody>
          <a:bodyPr/>
          <a:lstStyle/>
          <a:p>
            <a:fld id="{D1FAD281-2645-F444-92DF-A66E3942A68D}" type="slidenum">
              <a:rPr lang="en-US" smtClean="0"/>
              <a:pPr/>
              <a:t>34</a:t>
            </a:fld>
            <a:endParaRPr lang="en-US" dirty="0"/>
          </a:p>
        </p:txBody>
      </p:sp>
    </p:spTree>
    <p:extLst>
      <p:ext uri="{BB962C8B-B14F-4D97-AF65-F5344CB8AC3E}">
        <p14:creationId xmlns:p14="http://schemas.microsoft.com/office/powerpoint/2010/main" val="280128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[Use on-screen text to tell the story of budgeting/saving money.]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35B6F"/>
                </a:solidFill>
                <a:latin typeface="DM Sans 14pt" pitchFamily="2" charset="77"/>
              </a:rPr>
              <a:t>Here’s another hands-on example that shows how you could earn $3,600 by working over the course of a summer and divide it between your checking account — aka, your spending money — and your savings account — aka, your money for future goals or needs.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35</a:t>
            </a:fld>
            <a:endParaRPr lang="en-US" dirty="0"/>
          </a:p>
        </p:txBody>
      </p:sp>
    </p:spTree>
    <p:extLst>
      <p:ext uri="{BB962C8B-B14F-4D97-AF65-F5344CB8AC3E}">
        <p14:creationId xmlns:p14="http://schemas.microsoft.com/office/powerpoint/2010/main" val="42653550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CBADA-65FD-85B3-57CA-A4DA393054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47BC69-1C44-BEED-6B5F-4EB10CDAA5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33B070-5B02-B940-5229-AA4D6E8FC56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[Use on-screen text to tell the story of budgeting/saving money.]</a:t>
            </a:r>
          </a:p>
        </p:txBody>
      </p:sp>
      <p:sp>
        <p:nvSpPr>
          <p:cNvPr id="4" name="Slide Number Placeholder 3">
            <a:extLst>
              <a:ext uri="{FF2B5EF4-FFF2-40B4-BE49-F238E27FC236}">
                <a16:creationId xmlns:a16="http://schemas.microsoft.com/office/drawing/2014/main" id="{80B21CFD-3FD6-4306-C44F-B77F61E62918}"/>
              </a:ext>
            </a:extLst>
          </p:cNvPr>
          <p:cNvSpPr>
            <a:spLocks noGrp="1"/>
          </p:cNvSpPr>
          <p:nvPr>
            <p:ph type="sldNum" sz="quarter" idx="5"/>
          </p:nvPr>
        </p:nvSpPr>
        <p:spPr/>
        <p:txBody>
          <a:bodyPr/>
          <a:lstStyle/>
          <a:p>
            <a:fld id="{D1FAD281-2645-F444-92DF-A66E3942A68D}" type="slidenum">
              <a:rPr lang="en-US" smtClean="0"/>
              <a:pPr/>
              <a:t>36</a:t>
            </a:fld>
            <a:endParaRPr lang="en-US" dirty="0"/>
          </a:p>
        </p:txBody>
      </p:sp>
    </p:spTree>
    <p:extLst>
      <p:ext uri="{BB962C8B-B14F-4D97-AF65-F5344CB8AC3E}">
        <p14:creationId xmlns:p14="http://schemas.microsoft.com/office/powerpoint/2010/main" val="14364483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08537-BA47-935A-9A7C-978AA891C9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EC146C-0320-4F8B-E1EF-340E1EE43E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24A6F2-F7A9-805C-6613-B305248133C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[Use on-screen text to tell the story of budgeting/saving money.]</a:t>
            </a:r>
          </a:p>
        </p:txBody>
      </p:sp>
      <p:sp>
        <p:nvSpPr>
          <p:cNvPr id="4" name="Slide Number Placeholder 3">
            <a:extLst>
              <a:ext uri="{FF2B5EF4-FFF2-40B4-BE49-F238E27FC236}">
                <a16:creationId xmlns:a16="http://schemas.microsoft.com/office/drawing/2014/main" id="{5D272E67-7BFC-BB2B-81AF-B0F153C5F52B}"/>
              </a:ext>
            </a:extLst>
          </p:cNvPr>
          <p:cNvSpPr>
            <a:spLocks noGrp="1"/>
          </p:cNvSpPr>
          <p:nvPr>
            <p:ph type="sldNum" sz="quarter" idx="5"/>
          </p:nvPr>
        </p:nvSpPr>
        <p:spPr/>
        <p:txBody>
          <a:bodyPr/>
          <a:lstStyle/>
          <a:p>
            <a:fld id="{D1FAD281-2645-F444-92DF-A66E3942A68D}" type="slidenum">
              <a:rPr lang="en-US" smtClean="0"/>
              <a:pPr/>
              <a:t>37</a:t>
            </a:fld>
            <a:endParaRPr lang="en-US" dirty="0"/>
          </a:p>
        </p:txBody>
      </p:sp>
    </p:spTree>
    <p:extLst>
      <p:ext uri="{BB962C8B-B14F-4D97-AF65-F5344CB8AC3E}">
        <p14:creationId xmlns:p14="http://schemas.microsoft.com/office/powerpoint/2010/main" val="17275766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PAUSE FOR FINAL ANIMATION</a:t>
            </a:r>
          </a:p>
        </p:txBody>
      </p:sp>
      <p:sp>
        <p:nvSpPr>
          <p:cNvPr id="4" name="Slide Number Placeholder 3"/>
          <p:cNvSpPr>
            <a:spLocks noGrp="1"/>
          </p:cNvSpPr>
          <p:nvPr>
            <p:ph type="sldNum" sz="quarter" idx="5"/>
          </p:nvPr>
        </p:nvSpPr>
        <p:spPr/>
        <p:txBody>
          <a:bodyPr/>
          <a:lstStyle/>
          <a:p>
            <a:fld id="{D1FAD281-2645-F444-92DF-A66E3942A68D}" type="slidenum">
              <a:rPr lang="en-US" smtClean="0"/>
              <a:pPr/>
              <a:t>38</a:t>
            </a:fld>
            <a:endParaRPr lang="en-US" dirty="0"/>
          </a:p>
        </p:txBody>
      </p:sp>
    </p:spTree>
    <p:extLst>
      <p:ext uri="{BB962C8B-B14F-4D97-AF65-F5344CB8AC3E}">
        <p14:creationId xmlns:p14="http://schemas.microsoft.com/office/powerpoint/2010/main" val="42677342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ASK:</a:t>
            </a:r>
            <a:r>
              <a:rPr lang="en-US" b="1" dirty="0"/>
              <a:t> </a:t>
            </a:r>
            <a:r>
              <a:rPr lang="en-US" dirty="0"/>
              <a:t>Who here has opened a bank account? What was that experience like for you?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If you’re interested in opening an account, know that there are a few steps involved. You might not need to do this in person, but you might want to visit your local bank to see what it’s like when you open an account and also ask any questions you might have. </a:t>
            </a:r>
          </a:p>
          <a:p>
            <a:endParaRPr lang="en-US" dirty="0"/>
          </a:p>
          <a:p>
            <a:r>
              <a:rPr lang="en-US" dirty="0"/>
              <a:t>Step 1, though, is to gather some basic information you’ll need — including a valid government ID, like a driver’s license, and your address and Social Security number or Taxpayer Identification Number. They’ll ask for these things at the bank or on the bank’s website when you apply to open an account. Your parent or guardian can help you get this info together. </a:t>
            </a:r>
          </a:p>
        </p:txBody>
      </p:sp>
      <p:sp>
        <p:nvSpPr>
          <p:cNvPr id="4" name="Slide Number Placeholder 3"/>
          <p:cNvSpPr>
            <a:spLocks noGrp="1"/>
          </p:cNvSpPr>
          <p:nvPr>
            <p:ph type="sldNum" sz="quarter" idx="5"/>
          </p:nvPr>
        </p:nvSpPr>
        <p:spPr/>
        <p:txBody>
          <a:bodyPr/>
          <a:lstStyle/>
          <a:p>
            <a:fld id="{D1FAD281-2645-F444-92DF-A66E3942A68D}" type="slidenum">
              <a:rPr lang="en-US" smtClean="0"/>
              <a:pPr/>
              <a:t>39</a:t>
            </a:fld>
            <a:endParaRPr lang="en-US" dirty="0"/>
          </a:p>
        </p:txBody>
      </p:sp>
    </p:spTree>
    <p:extLst>
      <p:ext uri="{BB962C8B-B14F-4D97-AF65-F5344CB8AC3E}">
        <p14:creationId xmlns:p14="http://schemas.microsoft.com/office/powerpoint/2010/main" val="2132187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 NOTES: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t>ASK:</a:t>
            </a:r>
            <a:r>
              <a:rPr lang="en-US" b="1" i="0" dirty="0"/>
              <a:t> </a:t>
            </a:r>
            <a:r>
              <a:rPr lang="en-US" i="0" dirty="0"/>
              <a:t>Does anyone here happen to already have a bank account? Or maybe a debit card?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If so, that’s a great first step to take.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Do you want to share about your experience with your bank account so far? </a:t>
            </a:r>
          </a:p>
          <a:p>
            <a:endParaRPr lang="en-US" i="0" dirty="0"/>
          </a:p>
          <a:p>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i="0" dirty="0"/>
          </a:p>
          <a:p>
            <a:endParaRPr lang="en-US" i="0" dirty="0"/>
          </a:p>
          <a:p>
            <a:r>
              <a:rPr lang="en-US" i="0" dirty="0"/>
              <a:t>Let’s talk a little more about the point of banks. </a:t>
            </a:r>
          </a:p>
          <a:p>
            <a:endParaRPr lang="en-US" i="0" dirty="0"/>
          </a:p>
          <a:p>
            <a:r>
              <a:rPr lang="en-US" i="0" dirty="0"/>
              <a:t>Economic events like recessions and other financial crises have caused some people to mistrust banks. In fact, a 2023 study found that about 50% of people were worried about the safety of their money in banks. But remember: Banks are backed by the government and are the safest place to store your money, build credit, and save for the future. </a:t>
            </a:r>
          </a:p>
          <a:p>
            <a:endParaRPr lang="en-US" i="0" dirty="0"/>
          </a:p>
          <a:p>
            <a:r>
              <a:rPr lang="en-US" i="0" dirty="0"/>
              <a:t>One of the easiest ways to access or spend your money from your bank account is using a debit card. When you get a debit card, it’s linked to your bank account. So when you buy or pay for something with your debit card, it instantly takes money directly from your bank account. </a:t>
            </a:r>
          </a:p>
          <a:p>
            <a:endParaRPr lang="en-US" i="0" dirty="0"/>
          </a:p>
          <a:p>
            <a:r>
              <a:rPr lang="en-US" i="0" dirty="0"/>
              <a:t>By depositing your money in a savings account and keeping it there, you can also earn interest — this means the bank actually pays you just for keeping your money with them. It’s a win-win. </a:t>
            </a:r>
          </a:p>
          <a:p>
            <a:endParaRPr lang="en-US" i="0" dirty="0"/>
          </a:p>
          <a:p>
            <a:r>
              <a:rPr lang="en-US" i="0" dirty="0"/>
              <a:t>Banks also offer lots of services and tools to help you manage your money, save, and build credit that can help with future big purchases. They can also help you do things like pay bills. </a:t>
            </a:r>
          </a:p>
          <a:p>
            <a:endParaRPr lang="en-US" i="0" dirty="0"/>
          </a:p>
          <a:p>
            <a:endParaRPr lang="en-US" i="0" dirty="0"/>
          </a:p>
          <a:p>
            <a:r>
              <a:rPr lang="en-US" i="0" dirty="0"/>
              <a:t>SOURCE LINK: </a:t>
            </a:r>
          </a:p>
          <a:p>
            <a:endParaRPr lang="en-US" i="0" dirty="0"/>
          </a:p>
          <a:p>
            <a:r>
              <a:rPr lang="en-US" i="0" dirty="0"/>
              <a:t>https://news.gallup.com/poll/505439/half-worry-money-safety-banks.aspx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4</a:t>
            </a:fld>
            <a:endParaRPr lang="en-US" dirty="0"/>
          </a:p>
        </p:txBody>
      </p:sp>
    </p:spTree>
    <p:extLst>
      <p:ext uri="{BB962C8B-B14F-4D97-AF65-F5344CB8AC3E}">
        <p14:creationId xmlns:p14="http://schemas.microsoft.com/office/powerpoint/2010/main" val="29304218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ASK:</a:t>
            </a:r>
            <a:r>
              <a:rPr lang="en-US" b="1" dirty="0"/>
              <a:t> </a:t>
            </a:r>
            <a:r>
              <a:rPr lang="en-US" dirty="0"/>
              <a:t>Who here has opened a bank account? What was that experience like for you? </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Step 2: Talk to a parent or guardian about your goals. </a:t>
            </a:r>
          </a:p>
          <a:p>
            <a:endParaRPr lang="en-US" dirty="0"/>
          </a:p>
          <a:p>
            <a:r>
              <a:rPr lang="en-US" dirty="0"/>
              <a:t>If you’re under 18, you’ll likely need a parent’s or guardian’s name or signature to be on the bank account with yours. </a:t>
            </a:r>
          </a:p>
          <a:p>
            <a:endParaRPr lang="en-US" dirty="0"/>
          </a:p>
          <a:p>
            <a:r>
              <a:rPr lang="en-US" dirty="0"/>
              <a:t>A parent or guardian may be able to help guide you through this process and gather the documents and information you need from Step 1.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40</a:t>
            </a:fld>
            <a:endParaRPr lang="en-US" dirty="0"/>
          </a:p>
        </p:txBody>
      </p:sp>
    </p:spTree>
    <p:extLst>
      <p:ext uri="{BB962C8B-B14F-4D97-AF65-F5344CB8AC3E}">
        <p14:creationId xmlns:p14="http://schemas.microsoft.com/office/powerpoint/2010/main" val="11161310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Step 3: Once you have the info you need and your parent or guardian are on board, you should do some research to see what your banking options are. </a:t>
            </a:r>
          </a:p>
          <a:p>
            <a:endParaRPr lang="en-US" dirty="0"/>
          </a:p>
          <a:p>
            <a:r>
              <a:rPr lang="en-US" dirty="0"/>
              <a:t>It’s possible to open an account with an online-only bank, too. </a:t>
            </a:r>
          </a:p>
          <a:p>
            <a:endParaRPr lang="en-US" dirty="0"/>
          </a:p>
          <a:p>
            <a:r>
              <a:rPr lang="en-US" dirty="0"/>
              <a:t>Try searching online for “student checking accounts” or “teen checking accounts.” Before you choose one, see what kind of fees they may charge you — if any. Some banks may require you to have a certain amount deposited to avoid a fee. </a:t>
            </a:r>
          </a:p>
          <a:p>
            <a:endParaRPr lang="en-US" dirty="0"/>
          </a:p>
          <a:p>
            <a:r>
              <a:rPr lang="en-US" dirty="0"/>
              <a:t>We like Bank On — or JoinBankOn.org — as a source for researching trustworthy banks. </a:t>
            </a:r>
          </a:p>
          <a:p>
            <a:endParaRPr lang="en-US" dirty="0"/>
          </a:p>
          <a:p>
            <a:r>
              <a:rPr lang="en-US" dirty="0"/>
              <a:t>Talk with your parent or guardian about all the steps here to make sure your account is going to provide what you need and not charge you unnecessary fees.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41</a:t>
            </a:fld>
            <a:endParaRPr lang="en-US" dirty="0"/>
          </a:p>
        </p:txBody>
      </p:sp>
    </p:spTree>
    <p:extLst>
      <p:ext uri="{BB962C8B-B14F-4D97-AF65-F5344CB8AC3E}">
        <p14:creationId xmlns:p14="http://schemas.microsoft.com/office/powerpoint/2010/main" val="22143003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Step 4: Again, compare the account rules or terms from your favorite options before applying. </a:t>
            </a:r>
          </a:p>
          <a:p>
            <a:endParaRPr lang="en-US" dirty="0"/>
          </a:p>
          <a:p>
            <a:r>
              <a:rPr lang="en-US" dirty="0"/>
              <a:t>A student bank account shouldn’t charge you a monthly service fee and should make it easy for you to access and track your money and use online banking tools.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42</a:t>
            </a:fld>
            <a:endParaRPr lang="en-US" dirty="0"/>
          </a:p>
        </p:txBody>
      </p:sp>
    </p:spTree>
    <p:extLst>
      <p:ext uri="{BB962C8B-B14F-4D97-AF65-F5344CB8AC3E}">
        <p14:creationId xmlns:p14="http://schemas.microsoft.com/office/powerpoint/2010/main" val="15811978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 matter if you opt for an online-only bank or a brick-and-mortar one, you need to keep your personal information safe when transacting online. </a:t>
            </a:r>
          </a:p>
          <a:p>
            <a:endParaRPr lang="en-US" dirty="0"/>
          </a:p>
          <a:p>
            <a:r>
              <a:rPr lang="en-US" dirty="0"/>
              <a:t>Choose strong and unique passwords. Use special characters, numbers, and a mix of uppercase and lowercase letters, or use a password manager to generate and store passwords. </a:t>
            </a:r>
          </a:p>
          <a:p>
            <a:endParaRPr lang="en-US" dirty="0"/>
          </a:p>
          <a:p>
            <a:r>
              <a:rPr lang="en-US" dirty="0"/>
              <a:t>Enable two-factor authentication. This is when you choose to get a text to enter a unique code when logging on.</a:t>
            </a:r>
            <a:br>
              <a:rPr lang="en-US" dirty="0"/>
            </a:br>
            <a:endParaRPr lang="en-US" dirty="0"/>
          </a:p>
          <a:p>
            <a:r>
              <a:rPr lang="en-US" dirty="0"/>
              <a:t>Avoid public Wi-Fi (not always secure).</a:t>
            </a:r>
          </a:p>
          <a:p>
            <a:endParaRPr lang="en-US" dirty="0"/>
          </a:p>
          <a:p>
            <a:r>
              <a:rPr lang="en-US" dirty="0"/>
              <a:t>Sign up for banking alerts (for low/high balances, new transactions, failed login attempts, password changes, personal info changes).</a:t>
            </a:r>
          </a:p>
          <a:p>
            <a:endParaRPr lang="en-US" dirty="0"/>
          </a:p>
          <a:p>
            <a:r>
              <a:rPr lang="en-US" dirty="0"/>
              <a:t>Avoid phishing attempts. Phishing usually happens by emails or texts, and it’s someone’s attempt to get you to either click a bad link or share private information (like passwords). If you get a questionable message, scrutinize the senders’ emails, hover over links — but don’t click — to check where they actually go, and don’t provide personal info via email or text. Call the person or the bank back to check, but use a number you know (don’t click one that was provided in the possibly fake email or text!).</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43</a:t>
            </a:fld>
            <a:endParaRPr lang="en-US" dirty="0"/>
          </a:p>
        </p:txBody>
      </p:sp>
    </p:spTree>
    <p:extLst>
      <p:ext uri="{BB962C8B-B14F-4D97-AF65-F5344CB8AC3E}">
        <p14:creationId xmlns:p14="http://schemas.microsoft.com/office/powerpoint/2010/main" val="8906758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[Follow quiz prompts.]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3F3F3F"/>
                </a:solidFill>
                <a:effectLst/>
                <a:latin typeface="Helvetica" pitchFamily="2" charset="0"/>
              </a:rPr>
              <a:t>VOICEOVER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3F3F3F"/>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3F3F3F"/>
                </a:solidFill>
                <a:effectLst/>
                <a:latin typeface="Helvetica" pitchFamily="2" charset="0"/>
              </a:rPr>
              <a:t>CLICK TO REVEAL ANSWER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3F3F3F"/>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3F3F3F"/>
                </a:solidFill>
                <a:effectLst/>
                <a:latin typeface="Helvetica" pitchFamily="2" charset="0"/>
              </a:rPr>
              <a:t>Also, as we talked about before, there is a limit to how much the government insures, and you can learn how it works on the FDIC’s website.</a:t>
            </a:r>
            <a:endParaRPr lang="en-US" dirty="0"/>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44</a:t>
            </a:fld>
            <a:endParaRPr lang="en-US" dirty="0"/>
          </a:p>
        </p:txBody>
      </p:sp>
    </p:spTree>
    <p:extLst>
      <p:ext uri="{BB962C8B-B14F-4D97-AF65-F5344CB8AC3E}">
        <p14:creationId xmlns:p14="http://schemas.microsoft.com/office/powerpoint/2010/main" val="38258391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1EB5E-B5D8-AF29-F33A-156D0BC163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81CDF0-4D4A-5919-9F52-9439388924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873E8D-894E-20B4-940A-5710262DA41E}"/>
              </a:ext>
            </a:extLst>
          </p:cNvPr>
          <p:cNvSpPr>
            <a:spLocks noGrp="1"/>
          </p:cNvSpPr>
          <p:nvPr>
            <p:ph type="body" idx="1"/>
          </p:nvPr>
        </p:nvSpPr>
        <p:spPr/>
        <p:txBody>
          <a:bodyPr/>
          <a:lstStyle/>
          <a:p>
            <a:r>
              <a:rPr lang="en-US" i="1" dirty="0"/>
              <a:t>[Follow quiz prompts.]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3F3F3F"/>
                </a:solidFill>
                <a:effectLst/>
                <a:latin typeface="Helvetica" pitchFamily="2" charset="0"/>
              </a:rPr>
              <a:t>CLICK TO REVEAL ANSWER</a:t>
            </a:r>
          </a:p>
          <a:p>
            <a:endParaRPr lang="en-US" dirty="0"/>
          </a:p>
        </p:txBody>
      </p:sp>
      <p:sp>
        <p:nvSpPr>
          <p:cNvPr id="4" name="Slide Number Placeholder 3">
            <a:extLst>
              <a:ext uri="{FF2B5EF4-FFF2-40B4-BE49-F238E27FC236}">
                <a16:creationId xmlns:a16="http://schemas.microsoft.com/office/drawing/2014/main" id="{C8AD2060-4902-3B74-5EDD-AB19E7DCB471}"/>
              </a:ext>
            </a:extLst>
          </p:cNvPr>
          <p:cNvSpPr>
            <a:spLocks noGrp="1"/>
          </p:cNvSpPr>
          <p:nvPr>
            <p:ph type="sldNum" sz="quarter" idx="5"/>
          </p:nvPr>
        </p:nvSpPr>
        <p:spPr/>
        <p:txBody>
          <a:bodyPr/>
          <a:lstStyle/>
          <a:p>
            <a:fld id="{D1FAD281-2645-F444-92DF-A66E3942A68D}" type="slidenum">
              <a:rPr lang="en-US" smtClean="0"/>
              <a:pPr/>
              <a:t>45</a:t>
            </a:fld>
            <a:endParaRPr lang="en-US" dirty="0"/>
          </a:p>
        </p:txBody>
      </p:sp>
    </p:spTree>
    <p:extLst>
      <p:ext uri="{BB962C8B-B14F-4D97-AF65-F5344CB8AC3E}">
        <p14:creationId xmlns:p14="http://schemas.microsoft.com/office/powerpoint/2010/main" val="36671726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[Follow quiz prompts.]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3F3F3F"/>
                </a:solidFill>
                <a:effectLst/>
                <a:latin typeface="Helvetica" pitchFamily="2" charset="0"/>
              </a:rPr>
              <a:t>CLICK TO REVEAL ANSWER</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46</a:t>
            </a:fld>
            <a:endParaRPr lang="en-US" dirty="0"/>
          </a:p>
        </p:txBody>
      </p:sp>
    </p:spTree>
    <p:extLst>
      <p:ext uri="{BB962C8B-B14F-4D97-AF65-F5344CB8AC3E}">
        <p14:creationId xmlns:p14="http://schemas.microsoft.com/office/powerpoint/2010/main" val="22683406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[Follow quiz prompts.]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3F3F3F"/>
                </a:solidFill>
                <a:effectLst/>
                <a:latin typeface="Helvetica" pitchFamily="2" charset="0"/>
              </a:rPr>
              <a:t>CLICK TO REVEAL ANSWER</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47</a:t>
            </a:fld>
            <a:endParaRPr lang="en-US" dirty="0"/>
          </a:p>
        </p:txBody>
      </p:sp>
    </p:spTree>
    <p:extLst>
      <p:ext uri="{BB962C8B-B14F-4D97-AF65-F5344CB8AC3E}">
        <p14:creationId xmlns:p14="http://schemas.microsoft.com/office/powerpoint/2010/main" val="26052178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Now, we’re really just scratching the surface here. You’re encouraged to seek other resources to continue learning about money and personal finance topics. </a:t>
            </a:r>
          </a:p>
          <a:p>
            <a:endParaRPr lang="en-US" dirty="0"/>
          </a:p>
          <a:p>
            <a:r>
              <a:rPr lang="en-US" dirty="0"/>
              <a:t>Your parents may be a good resource — or a trusted family member or friend. But keep in mind that not everyone has good information to share. </a:t>
            </a:r>
          </a:p>
          <a:p>
            <a:endParaRPr lang="en-US" dirty="0"/>
          </a:p>
          <a:p>
            <a:r>
              <a:rPr lang="en-US" dirty="0"/>
              <a:t>These are a few websites that you can seek out for learning more. You can also search online for other websites, newsletters, or podcasts to keep learning. </a:t>
            </a:r>
          </a:p>
          <a:p>
            <a:endParaRPr lang="en-US" dirty="0"/>
          </a:p>
          <a:p>
            <a:r>
              <a:rPr lang="en-US" dirty="0"/>
              <a:t>Any questions before we wrap up?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48</a:t>
            </a:fld>
            <a:endParaRPr lang="en-US" dirty="0"/>
          </a:p>
        </p:txBody>
      </p:sp>
    </p:spTree>
    <p:extLst>
      <p:ext uri="{BB962C8B-B14F-4D97-AF65-F5344CB8AC3E}">
        <p14:creationId xmlns:p14="http://schemas.microsoft.com/office/powerpoint/2010/main" val="2150726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talk about a few of these basic banking terms. </a:t>
            </a:r>
          </a:p>
          <a:p>
            <a:endParaRPr lang="en-US" dirty="0"/>
          </a:p>
          <a:p>
            <a:r>
              <a:rPr lang="en-US" b="1" dirty="0"/>
              <a:t>Account: </a:t>
            </a:r>
            <a:r>
              <a:rPr lang="en-US" dirty="0"/>
              <a:t>An account is what you have at a bank — it’s what you put your money in. You basically own that account, and the bank is just holding it for you. Usually this is either a checking account or a savings account — we’ll talk about those two different types of accounts a little more later. </a:t>
            </a:r>
          </a:p>
          <a:p>
            <a:endParaRPr lang="en-US" dirty="0"/>
          </a:p>
          <a:p>
            <a:r>
              <a:rPr lang="en-US" b="1" dirty="0"/>
              <a:t>Deposit: </a:t>
            </a:r>
            <a:r>
              <a:rPr lang="en-US" dirty="0"/>
              <a:t>To deposit something means that you put something away somewhere. So when you deposit money in a bank account, you’re adding to your account — putting that money there for later, or so you can spend it using your debit card or transfer it to pay others. </a:t>
            </a:r>
          </a:p>
          <a:p>
            <a:endParaRPr lang="en-US" dirty="0"/>
          </a:p>
          <a:p>
            <a:r>
              <a:rPr lang="en-US" b="1" dirty="0"/>
              <a:t>Withdraw: </a:t>
            </a:r>
            <a:r>
              <a:rPr lang="en-US" dirty="0"/>
              <a:t>Withdrawing means you take something out or away. So when you withdraw money, it usually means you’re withdrawing cash out of your account — and the amount you have in the account decreases.</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 NOTES: </a:t>
            </a:r>
          </a:p>
          <a:p>
            <a:endParaRPr lang="en-US" b="0" dirty="0"/>
          </a:p>
          <a:p>
            <a:r>
              <a:rPr lang="en-US" b="0" dirty="0"/>
              <a:t>ASK:</a:t>
            </a:r>
            <a:r>
              <a:rPr lang="en-US" b="1" dirty="0"/>
              <a:t> </a:t>
            </a:r>
            <a:r>
              <a:rPr lang="en-US" dirty="0"/>
              <a:t>So if you’re adding money to an account, what are you doing? </a:t>
            </a:r>
            <a:r>
              <a:rPr lang="en-US" i="1" dirty="0"/>
              <a:t>(Depositing) </a:t>
            </a:r>
          </a:p>
          <a:p>
            <a:endParaRPr lang="en-US" dirty="0"/>
          </a:p>
          <a:p>
            <a:r>
              <a:rPr lang="en-US" dirty="0"/>
              <a:t>And when you’re taking money out of an account, what are you doing?</a:t>
            </a:r>
            <a:r>
              <a:rPr lang="en-US" i="1" dirty="0"/>
              <a:t> (Withdrawing) </a:t>
            </a:r>
          </a:p>
        </p:txBody>
      </p:sp>
      <p:sp>
        <p:nvSpPr>
          <p:cNvPr id="4" name="Slide Number Placeholder 3"/>
          <p:cNvSpPr>
            <a:spLocks noGrp="1"/>
          </p:cNvSpPr>
          <p:nvPr>
            <p:ph type="sldNum" sz="quarter" idx="5"/>
          </p:nvPr>
        </p:nvSpPr>
        <p:spPr/>
        <p:txBody>
          <a:bodyPr/>
          <a:lstStyle/>
          <a:p>
            <a:fld id="{D1FAD281-2645-F444-92DF-A66E3942A68D}" type="slidenum">
              <a:rPr lang="en-US" smtClean="0"/>
              <a:pPr/>
              <a:t>5</a:t>
            </a:fld>
            <a:endParaRPr lang="en-US" dirty="0"/>
          </a:p>
        </p:txBody>
      </p:sp>
    </p:spTree>
    <p:extLst>
      <p:ext uri="{BB962C8B-B14F-4D97-AF65-F5344CB8AC3E}">
        <p14:creationId xmlns:p14="http://schemas.microsoft.com/office/powerpoint/2010/main" val="2729307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two main types of accounts that those new to banking should know about.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first we’ll talk about is a </a:t>
            </a:r>
            <a:r>
              <a:rPr lang="en-US" b="1" dirty="0"/>
              <a:t>checking</a:t>
            </a:r>
            <a:r>
              <a:rPr lang="en-US" dirty="0"/>
              <a:t> account — which is typically used to store your spending money.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money is typically easier to access than the money you have in a savings account.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easily use or spend the money you have in a checking account using your debit card. You can also typically pay bills directly from a checking account.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6</a:t>
            </a:fld>
            <a:endParaRPr lang="en-US" dirty="0"/>
          </a:p>
        </p:txBody>
      </p:sp>
    </p:spTree>
    <p:extLst>
      <p:ext uri="{BB962C8B-B14F-4D97-AF65-F5344CB8AC3E}">
        <p14:creationId xmlns:p14="http://schemas.microsoft.com/office/powerpoint/2010/main" val="3054573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Savings</a:t>
            </a:r>
            <a:r>
              <a:rPr lang="en-US" dirty="0"/>
              <a:t> accounts work a little differently. Like the name suggests, these types of accounts are typically used for savings for future needs — not for your everyday spending. They don’t come with a debit card.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One of the biggest benefits of a savings account is that most savings accounts earn interest.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Interest is basically a payment for keeping your savings with the bank. The amount of interest you receive is calculated as a percentage of the amount that you have in your account. </a:t>
            </a:r>
          </a:p>
          <a:p>
            <a:endParaRPr lang="en-US" dirty="0"/>
          </a:p>
          <a:p>
            <a:r>
              <a:rPr lang="en-US" dirty="0"/>
              <a:t>For example, if you have a 3% interest rate on a savings account with $1,000 in it — they’ll pay you 3% of $1,000 ($30) over the course of a year just for having that money in the savings account.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7</a:t>
            </a:fld>
            <a:endParaRPr lang="en-US" dirty="0"/>
          </a:p>
        </p:txBody>
      </p:sp>
    </p:spTree>
    <p:extLst>
      <p:ext uri="{BB962C8B-B14F-4D97-AF65-F5344CB8AC3E}">
        <p14:creationId xmlns:p14="http://schemas.microsoft.com/office/powerpoint/2010/main" val="2648716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(Use on-screen text to tell the story of depositing money in a bank, where it can be safe and accessible.)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take a look at a hands-on example — this demonstrates a basic way you can use a bank or checking account.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say you earn $100 by babysitting your neighbors’ kids.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8</a:t>
            </a:fld>
            <a:endParaRPr lang="en-US" dirty="0"/>
          </a:p>
        </p:txBody>
      </p:sp>
    </p:spTree>
    <p:extLst>
      <p:ext uri="{BB962C8B-B14F-4D97-AF65-F5344CB8AC3E}">
        <p14:creationId xmlns:p14="http://schemas.microsoft.com/office/powerpoint/2010/main" val="637120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(Read on-screen text to tell the story of depositing money in a bank, where it can be safe and accessible.)</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9</a:t>
            </a:fld>
            <a:endParaRPr lang="en-US" dirty="0"/>
          </a:p>
        </p:txBody>
      </p:sp>
    </p:spTree>
    <p:extLst>
      <p:ext uri="{BB962C8B-B14F-4D97-AF65-F5344CB8AC3E}">
        <p14:creationId xmlns:p14="http://schemas.microsoft.com/office/powerpoint/2010/main" val="40687300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 grey rectangular object with white dots&#10;&#10;Description automatically generated with medium confidence">
            <a:extLst>
              <a:ext uri="{FF2B5EF4-FFF2-40B4-BE49-F238E27FC236}">
                <a16:creationId xmlns:a16="http://schemas.microsoft.com/office/drawing/2014/main" id="{97BD23A8-47E7-0C28-17BB-32B96DF68A5C}"/>
              </a:ext>
            </a:extLst>
          </p:cNvPr>
          <p:cNvPicPr>
            <a:picLocks noChangeAspect="1"/>
          </p:cNvPicPr>
          <p:nvPr userDrawn="1"/>
        </p:nvPicPr>
        <p:blipFill>
          <a:blip r:embed="rId2"/>
          <a:stretch>
            <a:fillRect/>
          </a:stretch>
        </p:blipFill>
        <p:spPr>
          <a:xfrm>
            <a:off x="395097" y="309180"/>
            <a:ext cx="11401806" cy="6139433"/>
          </a:xfrm>
          <a:prstGeom prst="rect">
            <a:avLst/>
          </a:prstGeom>
        </p:spPr>
      </p:pic>
      <p:sp>
        <p:nvSpPr>
          <p:cNvPr id="14" name="Picture Placeholder 13">
            <a:extLst>
              <a:ext uri="{FF2B5EF4-FFF2-40B4-BE49-F238E27FC236}">
                <a16:creationId xmlns:a16="http://schemas.microsoft.com/office/drawing/2014/main" id="{FF39F112-5D15-3915-A0DD-08FFE557AEB4}"/>
              </a:ext>
            </a:extLst>
          </p:cNvPr>
          <p:cNvSpPr>
            <a:spLocks noGrp="1"/>
          </p:cNvSpPr>
          <p:nvPr>
            <p:ph type="pic" sz="quarter" idx="10"/>
          </p:nvPr>
        </p:nvSpPr>
        <p:spPr>
          <a:xfrm>
            <a:off x="5609858" y="309071"/>
            <a:ext cx="6187045" cy="6127356"/>
          </a:xfrm>
          <a:custGeom>
            <a:avLst/>
            <a:gdLst>
              <a:gd name="connsiteX0" fmla="*/ 0 w 6187045"/>
              <a:gd name="connsiteY0" fmla="*/ 0 h 6127356"/>
              <a:gd name="connsiteX1" fmla="*/ 5948017 w 6187045"/>
              <a:gd name="connsiteY1" fmla="*/ 0 h 6127356"/>
              <a:gd name="connsiteX2" fmla="*/ 6187045 w 6187045"/>
              <a:gd name="connsiteY2" fmla="*/ 239028 h 6127356"/>
              <a:gd name="connsiteX3" fmla="*/ 6187045 w 6187045"/>
              <a:gd name="connsiteY3" fmla="*/ 5301375 h 6127356"/>
              <a:gd name="connsiteX4" fmla="*/ 5595612 w 6187045"/>
              <a:gd name="connsiteY4" fmla="*/ 5301375 h 6127356"/>
              <a:gd name="connsiteX5" fmla="*/ 5442587 w 6187045"/>
              <a:gd name="connsiteY5" fmla="*/ 5454400 h 6127356"/>
              <a:gd name="connsiteX6" fmla="*/ 5442587 w 6187045"/>
              <a:gd name="connsiteY6" fmla="*/ 6127356 h 6127356"/>
              <a:gd name="connsiteX7" fmla="*/ 0 w 6187045"/>
              <a:gd name="connsiteY7" fmla="*/ 6127356 h 612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87045" h="6127356">
                <a:moveTo>
                  <a:pt x="0" y="0"/>
                </a:moveTo>
                <a:lnTo>
                  <a:pt x="5948017" y="0"/>
                </a:lnTo>
                <a:cubicBezTo>
                  <a:pt x="6080029" y="0"/>
                  <a:pt x="6187045" y="107016"/>
                  <a:pt x="6187045" y="239028"/>
                </a:cubicBezTo>
                <a:lnTo>
                  <a:pt x="6187045" y="5301375"/>
                </a:lnTo>
                <a:lnTo>
                  <a:pt x="5595612" y="5301375"/>
                </a:lnTo>
                <a:cubicBezTo>
                  <a:pt x="5511099" y="5301375"/>
                  <a:pt x="5442587" y="5369887"/>
                  <a:pt x="5442587" y="5454400"/>
                </a:cubicBezTo>
                <a:lnTo>
                  <a:pt x="5442587" y="6127356"/>
                </a:lnTo>
                <a:lnTo>
                  <a:pt x="0" y="6127356"/>
                </a:lnTo>
                <a:close/>
              </a:path>
            </a:pathLst>
          </a:custGeom>
          <a:noFill/>
        </p:spPr>
        <p:txBody>
          <a:bodyPr wrap="square">
            <a:noAutofit/>
          </a:bodyPr>
          <a:lstStyle/>
          <a:p>
            <a:endParaRPr lang="en-US" dirty="0"/>
          </a:p>
        </p:txBody>
      </p:sp>
      <p:sp>
        <p:nvSpPr>
          <p:cNvPr id="15" name="Round Single Corner Rectangle 14">
            <a:extLst>
              <a:ext uri="{FF2B5EF4-FFF2-40B4-BE49-F238E27FC236}">
                <a16:creationId xmlns:a16="http://schemas.microsoft.com/office/drawing/2014/main" id="{5208D2A7-9504-23E3-D35C-C269071C7DFF}"/>
              </a:ext>
            </a:extLst>
          </p:cNvPr>
          <p:cNvSpPr/>
          <p:nvPr userDrawn="1"/>
        </p:nvSpPr>
        <p:spPr>
          <a:xfrm rot="10800000" flipV="1">
            <a:off x="11052445" y="5610446"/>
            <a:ext cx="806627" cy="941558"/>
          </a:xfrm>
          <a:prstGeom prst="round1Rect">
            <a:avLst>
              <a:gd name="adj" fmla="val 1897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pic>
        <p:nvPicPr>
          <p:cNvPr id="9" name="Picture 8" descr="A logo for a banking company&#10;&#10;Description automatically generated">
            <a:extLst>
              <a:ext uri="{FF2B5EF4-FFF2-40B4-BE49-F238E27FC236}">
                <a16:creationId xmlns:a16="http://schemas.microsoft.com/office/drawing/2014/main" id="{CCF4C1CF-3E62-2641-3C68-B526CB1A290E}"/>
              </a:ext>
            </a:extLst>
          </p:cNvPr>
          <p:cNvPicPr>
            <a:picLocks noChangeAspect="1"/>
          </p:cNvPicPr>
          <p:nvPr userDrawn="1"/>
        </p:nvPicPr>
        <p:blipFill>
          <a:blip r:embed="rId3"/>
          <a:stretch>
            <a:fillRect/>
          </a:stretch>
        </p:blipFill>
        <p:spPr>
          <a:xfrm>
            <a:off x="570146" y="450800"/>
            <a:ext cx="990600" cy="1212850"/>
          </a:xfrm>
          <a:prstGeom prst="rect">
            <a:avLst/>
          </a:prstGeom>
        </p:spPr>
      </p:pic>
      <p:sp>
        <p:nvSpPr>
          <p:cNvPr id="12" name="Title 1">
            <a:extLst>
              <a:ext uri="{FF2B5EF4-FFF2-40B4-BE49-F238E27FC236}">
                <a16:creationId xmlns:a16="http://schemas.microsoft.com/office/drawing/2014/main" id="{654FF1D7-DABF-9802-43C3-653F3D302B5A}"/>
              </a:ext>
            </a:extLst>
          </p:cNvPr>
          <p:cNvSpPr>
            <a:spLocks noGrp="1"/>
          </p:cNvSpPr>
          <p:nvPr>
            <p:ph type="ctrTitle" hasCustomPrompt="1"/>
          </p:nvPr>
        </p:nvSpPr>
        <p:spPr>
          <a:xfrm>
            <a:off x="771896" y="2232561"/>
            <a:ext cx="4500748" cy="1520042"/>
          </a:xfrm>
          <a:noFill/>
        </p:spPr>
        <p:txBody>
          <a:bodyPr anchor="b">
            <a:noAutofit/>
          </a:bodyPr>
          <a:lstStyle>
            <a:lvl1pPr algn="l">
              <a:defRPr sz="4800" b="1">
                <a:solidFill>
                  <a:srgbClr val="335B6F"/>
                </a:solidFill>
                <a:latin typeface="PT Serif" panose="020A0603040505020204" pitchFamily="18" charset="77"/>
              </a:defRPr>
            </a:lvl1pPr>
          </a:lstStyle>
          <a:p>
            <a:r>
              <a:rPr lang="en-US" dirty="0"/>
              <a:t>Click to edit Master style</a:t>
            </a:r>
          </a:p>
        </p:txBody>
      </p:sp>
      <p:sp>
        <p:nvSpPr>
          <p:cNvPr id="13" name="Subtitle 2">
            <a:extLst>
              <a:ext uri="{FF2B5EF4-FFF2-40B4-BE49-F238E27FC236}">
                <a16:creationId xmlns:a16="http://schemas.microsoft.com/office/drawing/2014/main" id="{C43D8AD9-0DC0-67BD-409D-3155DDF341DB}"/>
              </a:ext>
            </a:extLst>
          </p:cNvPr>
          <p:cNvSpPr>
            <a:spLocks noGrp="1"/>
          </p:cNvSpPr>
          <p:nvPr>
            <p:ph type="subTitle" idx="1"/>
          </p:nvPr>
        </p:nvSpPr>
        <p:spPr>
          <a:xfrm>
            <a:off x="771896" y="3887045"/>
            <a:ext cx="4536374" cy="1017463"/>
          </a:xfrm>
        </p:spPr>
        <p:txBody>
          <a:bodyPr lIns="0" tIns="0" rIns="0" bIns="0">
            <a:noAutofit/>
          </a:bodyPr>
          <a:lstStyle>
            <a:lvl1pPr marL="0" indent="0" algn="l">
              <a:buNone/>
              <a:defRPr sz="2000" b="0" i="0">
                <a:solidFill>
                  <a:srgbClr val="335B6F"/>
                </a:solidFill>
                <a:latin typeface="DM Sans 14p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Picture 4" descr="A red square with white text on it&#10;&#10;AI-generated content may be incorrect.">
            <a:extLst>
              <a:ext uri="{FF2B5EF4-FFF2-40B4-BE49-F238E27FC236}">
                <a16:creationId xmlns:a16="http://schemas.microsoft.com/office/drawing/2014/main" id="{FAD0D336-17A5-CB79-0ABD-1F79150C5C7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195726" y="5744946"/>
            <a:ext cx="619579" cy="706222"/>
          </a:xfrm>
          <a:prstGeom prst="rect">
            <a:avLst/>
          </a:prstGeom>
        </p:spPr>
      </p:pic>
    </p:spTree>
    <p:extLst>
      <p:ext uri="{BB962C8B-B14F-4D97-AF65-F5344CB8AC3E}">
        <p14:creationId xmlns:p14="http://schemas.microsoft.com/office/powerpoint/2010/main" val="3483856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1974574" y="1817204"/>
            <a:ext cx="8242852" cy="644457"/>
          </a:xfrm>
          <a:prstGeom prst="rect">
            <a:avLst/>
          </a:prstGeom>
        </p:spPr>
        <p:txBody>
          <a:bodyPr lIns="0" tIns="0" rIns="0" bIns="0" anchor="t" anchorCtr="0">
            <a:noAutofit/>
          </a:bodyPr>
          <a:lstStyle>
            <a:lvl1pPr algn="ctr">
              <a:defRPr sz="5400"/>
            </a:lvl1pPr>
          </a:lstStyle>
          <a:p>
            <a:r>
              <a:rPr lang="en-US" dirty="0"/>
              <a:t>Click to edit</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1986170" y="2946952"/>
            <a:ext cx="8231256" cy="1028700"/>
          </a:xfrm>
          <a:prstGeom prst="rect">
            <a:avLst/>
          </a:prstGeom>
        </p:spPr>
        <p:txBody>
          <a:bodyPr lIns="0" tIns="0" rIns="0" bIns="0">
            <a:noAutofit/>
          </a:bodyPr>
          <a:lstStyle>
            <a:lvl1pPr marL="0" indent="0" algn="ctr">
              <a:buNone/>
              <a:defRPr sz="3200"/>
            </a:lvl1pPr>
            <a:lvl2pPr marL="457200" indent="0" algn="ctr">
              <a:buNone/>
              <a:defRPr sz="3200"/>
            </a:lvl2pPr>
            <a:lvl3pPr marL="914400" indent="0" algn="ctr">
              <a:buNone/>
              <a:defRPr sz="3200"/>
            </a:lvl3pPr>
            <a:lvl4pPr marL="1371600" indent="0" algn="ctr">
              <a:buNone/>
              <a:defRPr sz="3200"/>
            </a:lvl4pPr>
            <a:lvl5pPr marL="1828800" indent="0" algn="ctr">
              <a:buNone/>
              <a:defRPr sz="3200"/>
            </a:lvl5pPr>
          </a:lstStyle>
          <a:p>
            <a:pPr lvl="0"/>
            <a:r>
              <a:rPr lang="en-US" dirty="0"/>
              <a:t>Click to edit Master text styles</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14" name="Round Same Side Corner Rectangle 13">
            <a:extLst>
              <a:ext uri="{FF2B5EF4-FFF2-40B4-BE49-F238E27FC236}">
                <a16:creationId xmlns:a16="http://schemas.microsoft.com/office/drawing/2014/main" id="{A3DF3803-492A-8476-AB0B-2C39CACF587D}"/>
              </a:ext>
            </a:extLst>
          </p:cNvPr>
          <p:cNvSpPr/>
          <p:nvPr userDrawn="1"/>
        </p:nvSpPr>
        <p:spPr>
          <a:xfrm rot="10800000">
            <a:off x="9398521" y="-1"/>
            <a:ext cx="1555423" cy="1348034"/>
          </a:xfrm>
          <a:prstGeom prst="round2SameRect">
            <a:avLst>
              <a:gd name="adj1" fmla="val 14569"/>
              <a:gd name="adj2" fmla="val 0"/>
            </a:avLst>
          </a:prstGeom>
          <a:solidFill>
            <a:schemeClr val="bg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5" name="Round Same Side Corner Rectangle 14">
            <a:extLst>
              <a:ext uri="{FF2B5EF4-FFF2-40B4-BE49-F238E27FC236}">
                <a16:creationId xmlns:a16="http://schemas.microsoft.com/office/drawing/2014/main" id="{2AE2144D-A792-711A-F94A-678845252175}"/>
              </a:ext>
            </a:extLst>
          </p:cNvPr>
          <p:cNvSpPr/>
          <p:nvPr userDrawn="1"/>
        </p:nvSpPr>
        <p:spPr>
          <a:xfrm rot="16200000">
            <a:off x="10082849" y="808252"/>
            <a:ext cx="2397943" cy="1924438"/>
          </a:xfrm>
          <a:prstGeom prst="round2SameRect">
            <a:avLst>
              <a:gd name="adj1" fmla="val 7569"/>
              <a:gd name="adj2" fmla="val 0"/>
            </a:avLst>
          </a:prstGeom>
          <a:noFill/>
          <a:ln w="952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6" name="Round Same Side Corner Rectangle 15">
            <a:extLst>
              <a:ext uri="{FF2B5EF4-FFF2-40B4-BE49-F238E27FC236}">
                <a16:creationId xmlns:a16="http://schemas.microsoft.com/office/drawing/2014/main" id="{29F042A6-E4BB-CD9F-333F-43E1A24973BD}"/>
              </a:ext>
            </a:extLst>
          </p:cNvPr>
          <p:cNvSpPr/>
          <p:nvPr userDrawn="1"/>
        </p:nvSpPr>
        <p:spPr>
          <a:xfrm rot="16200000">
            <a:off x="11328242" y="1756892"/>
            <a:ext cx="1044805" cy="682712"/>
          </a:xfrm>
          <a:prstGeom prst="round2SameRect">
            <a:avLst>
              <a:gd name="adj1" fmla="val 21473"/>
              <a:gd name="adj2"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26736397-FBD6-56C4-FA64-DEA3CC64DD13}"/>
              </a:ext>
            </a:extLst>
          </p:cNvPr>
          <p:cNvSpPr>
            <a:spLocks noGrp="1"/>
          </p:cNvSpPr>
          <p:nvPr>
            <p:ph type="body" sz="quarter" idx="11"/>
          </p:nvPr>
        </p:nvSpPr>
        <p:spPr>
          <a:xfrm>
            <a:off x="1961322" y="4280452"/>
            <a:ext cx="8256104" cy="1616765"/>
          </a:xfrm>
        </p:spPr>
        <p:txBody>
          <a:bodyPr lIns="0" tIns="0" rIns="0" bIns="0">
            <a:noAutofit/>
          </a:bodyPr>
          <a:lstStyle>
            <a:lvl1pPr marL="0" indent="0" algn="ctr">
              <a:buNone/>
              <a:defRPr sz="2400"/>
            </a:lvl1pPr>
          </a:lstStyle>
          <a:p>
            <a:pPr lvl="0"/>
            <a:r>
              <a:rPr lang="en-US" dirty="0"/>
              <a:t>Click to edit Master text styles</a:t>
            </a:r>
          </a:p>
        </p:txBody>
      </p:sp>
      <p:sp>
        <p:nvSpPr>
          <p:cNvPr id="4" name="TextBox 3">
            <a:extLst>
              <a:ext uri="{FF2B5EF4-FFF2-40B4-BE49-F238E27FC236}">
                <a16:creationId xmlns:a16="http://schemas.microsoft.com/office/drawing/2014/main" id="{D9C0ACBC-E1A9-1A55-8CD8-515A6200C786}"/>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grpSp>
        <p:nvGrpSpPr>
          <p:cNvPr id="5" name="Group 4">
            <a:extLst>
              <a:ext uri="{FF2B5EF4-FFF2-40B4-BE49-F238E27FC236}">
                <a16:creationId xmlns:a16="http://schemas.microsoft.com/office/drawing/2014/main" id="{ACA788E6-1AAA-0857-A3A1-870EE3D87E73}"/>
              </a:ext>
            </a:extLst>
          </p:cNvPr>
          <p:cNvGrpSpPr/>
          <p:nvPr userDrawn="1"/>
        </p:nvGrpSpPr>
        <p:grpSpPr>
          <a:xfrm>
            <a:off x="5740399" y="973506"/>
            <a:ext cx="713409" cy="713409"/>
            <a:chOff x="5740399" y="973506"/>
            <a:chExt cx="713409" cy="713409"/>
          </a:xfrm>
        </p:grpSpPr>
        <p:sp>
          <p:nvSpPr>
            <p:cNvPr id="6" name="Oval 5">
              <a:extLst>
                <a:ext uri="{FF2B5EF4-FFF2-40B4-BE49-F238E27FC236}">
                  <a16:creationId xmlns:a16="http://schemas.microsoft.com/office/drawing/2014/main" id="{B484A5B7-6C59-9937-18FC-6DED75678C6D}"/>
                </a:ext>
              </a:extLst>
            </p:cNvPr>
            <p:cNvSpPr/>
            <p:nvPr/>
          </p:nvSpPr>
          <p:spPr>
            <a:xfrm>
              <a:off x="5740399" y="973506"/>
              <a:ext cx="713409" cy="713409"/>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6C035234-E499-3C82-A008-235B91FD7690}"/>
                </a:ext>
              </a:extLst>
            </p:cNvPr>
            <p:cNvSpPr txBox="1"/>
            <p:nvPr/>
          </p:nvSpPr>
          <p:spPr>
            <a:xfrm>
              <a:off x="5740399" y="1013094"/>
              <a:ext cx="713409" cy="603976"/>
            </a:xfrm>
            <a:prstGeom prst="rect">
              <a:avLst/>
            </a:prstGeom>
            <a:noFill/>
          </p:spPr>
          <p:txBody>
            <a:bodyPr wrap="square" lIns="0" tIns="0" rIns="0" bIns="0" rtlCol="0">
              <a:noAutofit/>
            </a:bodyPr>
            <a:lstStyle/>
            <a:p>
              <a:pPr algn="ctr"/>
              <a:r>
                <a:rPr lang="en-US" sz="4400" b="1" dirty="0">
                  <a:solidFill>
                    <a:schemeClr val="bg1"/>
                  </a:solidFill>
                  <a:latin typeface="PT Serif" panose="020A0603040505020204" pitchFamily="18" charset="77"/>
                </a:rPr>
                <a:t>?</a:t>
              </a:r>
            </a:p>
          </p:txBody>
        </p:sp>
      </p:grpSp>
    </p:spTree>
    <p:extLst>
      <p:ext uri="{BB962C8B-B14F-4D97-AF65-F5344CB8AC3E}">
        <p14:creationId xmlns:p14="http://schemas.microsoft.com/office/powerpoint/2010/main" val="146781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952500" y="1714499"/>
            <a:ext cx="7908696" cy="4462463"/>
          </a:xfrm>
          <a:prstGeom prst="rect">
            <a:avLst/>
          </a:prstGeom>
        </p:spPr>
        <p:txBody>
          <a:bodyPr lIns="0" tIns="0" rIns="0" bIns="0"/>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14" name="Round Same Side Corner Rectangle 13">
            <a:extLst>
              <a:ext uri="{FF2B5EF4-FFF2-40B4-BE49-F238E27FC236}">
                <a16:creationId xmlns:a16="http://schemas.microsoft.com/office/drawing/2014/main" id="{A3DF3803-492A-8476-AB0B-2C39CACF587D}"/>
              </a:ext>
            </a:extLst>
          </p:cNvPr>
          <p:cNvSpPr/>
          <p:nvPr userDrawn="1"/>
        </p:nvSpPr>
        <p:spPr>
          <a:xfrm rot="10800000">
            <a:off x="9398521" y="-1"/>
            <a:ext cx="1555423" cy="1348034"/>
          </a:xfrm>
          <a:prstGeom prst="round2SameRect">
            <a:avLst>
              <a:gd name="adj1" fmla="val 14569"/>
              <a:gd name="adj2" fmla="val 0"/>
            </a:avLst>
          </a:prstGeom>
          <a:solidFill>
            <a:schemeClr val="bg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5" name="Round Same Side Corner Rectangle 14">
            <a:extLst>
              <a:ext uri="{FF2B5EF4-FFF2-40B4-BE49-F238E27FC236}">
                <a16:creationId xmlns:a16="http://schemas.microsoft.com/office/drawing/2014/main" id="{2AE2144D-A792-711A-F94A-678845252175}"/>
              </a:ext>
            </a:extLst>
          </p:cNvPr>
          <p:cNvSpPr/>
          <p:nvPr userDrawn="1"/>
        </p:nvSpPr>
        <p:spPr>
          <a:xfrm rot="16200000">
            <a:off x="10082849" y="808252"/>
            <a:ext cx="2397943" cy="1924438"/>
          </a:xfrm>
          <a:prstGeom prst="round2SameRect">
            <a:avLst>
              <a:gd name="adj1" fmla="val 7569"/>
              <a:gd name="adj2" fmla="val 0"/>
            </a:avLst>
          </a:prstGeom>
          <a:noFill/>
          <a:ln w="952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6" name="Round Same Side Corner Rectangle 15">
            <a:extLst>
              <a:ext uri="{FF2B5EF4-FFF2-40B4-BE49-F238E27FC236}">
                <a16:creationId xmlns:a16="http://schemas.microsoft.com/office/drawing/2014/main" id="{29F042A6-E4BB-CD9F-333F-43E1A24973BD}"/>
              </a:ext>
            </a:extLst>
          </p:cNvPr>
          <p:cNvSpPr/>
          <p:nvPr userDrawn="1"/>
        </p:nvSpPr>
        <p:spPr>
          <a:xfrm rot="16200000">
            <a:off x="11328242" y="1756892"/>
            <a:ext cx="1044805" cy="682712"/>
          </a:xfrm>
          <a:prstGeom prst="round2SameRect">
            <a:avLst>
              <a:gd name="adj1" fmla="val 21473"/>
              <a:gd name="adj2"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174D2CFA-0DE1-D562-4AAC-B12BF5BDD454}"/>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14854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 with image">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368654BE-6D0D-5403-C106-8EDD78EE9B89}"/>
              </a:ext>
            </a:extLst>
          </p:cNvPr>
          <p:cNvSpPr/>
          <p:nvPr userDrawn="1"/>
        </p:nvSpPr>
        <p:spPr>
          <a:xfrm>
            <a:off x="8911561" y="2160705"/>
            <a:ext cx="1634837"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5" name="Rounded Rectangle 4">
            <a:extLst>
              <a:ext uri="{FF2B5EF4-FFF2-40B4-BE49-F238E27FC236}">
                <a16:creationId xmlns:a16="http://schemas.microsoft.com/office/drawing/2014/main" id="{4657F2CA-A7F4-CD07-43DC-6C111DFB500D}"/>
              </a:ext>
            </a:extLst>
          </p:cNvPr>
          <p:cNvSpPr/>
          <p:nvPr userDrawn="1"/>
        </p:nvSpPr>
        <p:spPr>
          <a:xfrm>
            <a:off x="9587347" y="1574186"/>
            <a:ext cx="1634837" cy="1634837"/>
          </a:xfrm>
          <a:prstGeom prst="roundRect">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071360" y="2398395"/>
            <a:ext cx="3475038" cy="3474085"/>
          </a:xfrm>
          <a:prstGeom prst="roundRect">
            <a:avLst>
              <a:gd name="adj" fmla="val 7893"/>
            </a:avLst>
          </a:prstGeom>
          <a:solidFill>
            <a:schemeClr val="bg1"/>
          </a:solidFill>
        </p:spPr>
        <p:txBody>
          <a:bodyPr/>
          <a:lstStyle/>
          <a:p>
            <a:endParaRPr lang="en-US" dirty="0"/>
          </a:p>
        </p:txBody>
      </p: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1714499"/>
            <a:ext cx="5618988" cy="446246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Box 2">
            <a:extLst>
              <a:ext uri="{FF2B5EF4-FFF2-40B4-BE49-F238E27FC236}">
                <a16:creationId xmlns:a16="http://schemas.microsoft.com/office/drawing/2014/main" id="{A65937E0-764A-70CF-BACE-BCA698F544FC}"/>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1995809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500"/>
                                        <p:tgtEl>
                                          <p:spTgt spid="6">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with image and caption">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368654BE-6D0D-5403-C106-8EDD78EE9B89}"/>
              </a:ext>
            </a:extLst>
          </p:cNvPr>
          <p:cNvSpPr/>
          <p:nvPr userDrawn="1"/>
        </p:nvSpPr>
        <p:spPr>
          <a:xfrm>
            <a:off x="9243397" y="1036743"/>
            <a:ext cx="1812666"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5" name="Rounded Rectangle 4">
            <a:extLst>
              <a:ext uri="{FF2B5EF4-FFF2-40B4-BE49-F238E27FC236}">
                <a16:creationId xmlns:a16="http://schemas.microsoft.com/office/drawing/2014/main" id="{4657F2CA-A7F4-CD07-43DC-6C111DFB500D}"/>
              </a:ext>
            </a:extLst>
          </p:cNvPr>
          <p:cNvSpPr/>
          <p:nvPr userDrawn="1"/>
        </p:nvSpPr>
        <p:spPr>
          <a:xfrm>
            <a:off x="9868819" y="589910"/>
            <a:ext cx="1914861" cy="1904103"/>
          </a:xfrm>
          <a:prstGeom prst="roundRect">
            <a:avLst>
              <a:gd name="adj" fmla="val 11639"/>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584140" y="1585695"/>
            <a:ext cx="2962257" cy="2961445"/>
          </a:xfrm>
          <a:prstGeom prst="roundRect">
            <a:avLst>
              <a:gd name="adj" fmla="val 15885"/>
            </a:avLst>
          </a:prstGeom>
          <a:solidFill>
            <a:schemeClr val="bg1"/>
          </a:solidFill>
        </p:spPr>
        <p:txBody>
          <a:bodyPr/>
          <a:lstStyle/>
          <a:p>
            <a:endParaRPr lang="en-US" dirty="0"/>
          </a:p>
        </p:txBody>
      </p:sp>
      <p:sp>
        <p:nvSpPr>
          <p:cNvPr id="16" name="TextBox 15">
            <a:extLst>
              <a:ext uri="{FF2B5EF4-FFF2-40B4-BE49-F238E27FC236}">
                <a16:creationId xmlns:a16="http://schemas.microsoft.com/office/drawing/2014/main" id="{B39DCEC1-D956-FB0B-79C4-4348EFA25274}"/>
              </a:ext>
            </a:extLst>
          </p:cNvPr>
          <p:cNvSpPr txBox="1"/>
          <p:nvPr userDrawn="1"/>
        </p:nvSpPr>
        <p:spPr>
          <a:xfrm>
            <a:off x="10553252" y="-1441525"/>
            <a:ext cx="184731" cy="369332"/>
          </a:xfrm>
          <a:prstGeom prst="rect">
            <a:avLst/>
          </a:prstGeom>
          <a:noFill/>
        </p:spPr>
        <p:txBody>
          <a:bodyPr wrap="none" rtlCol="0">
            <a:spAutoFit/>
          </a:bodyPr>
          <a:lstStyle/>
          <a:p>
            <a:endParaRPr lang="en-US" b="0" i="0" dirty="0">
              <a:latin typeface="DM Sans 14pt" pitchFamily="2" charset="77"/>
            </a:endParaRPr>
          </a:p>
        </p:txBody>
      </p:sp>
      <p:cxnSp>
        <p:nvCxnSpPr>
          <p:cNvPr id="19" name="Straight Connector 18">
            <a:extLst>
              <a:ext uri="{FF2B5EF4-FFF2-40B4-BE49-F238E27FC236}">
                <a16:creationId xmlns:a16="http://schemas.microsoft.com/office/drawing/2014/main" id="{CBFEE138-1070-9275-4709-6DCDE6E90833}"/>
              </a:ext>
            </a:extLst>
          </p:cNvPr>
          <p:cNvCxnSpPr>
            <a:cxnSpLocks/>
          </p:cNvCxnSpPr>
          <p:nvPr userDrawn="1"/>
        </p:nvCxnSpPr>
        <p:spPr>
          <a:xfrm>
            <a:off x="7584140" y="4610880"/>
            <a:ext cx="0" cy="581026"/>
          </a:xfrm>
          <a:prstGeom prst="line">
            <a:avLst/>
          </a:prstGeom>
          <a:ln w="44450">
            <a:solidFill>
              <a:schemeClr val="accent5"/>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08BB5084-A183-0241-A301-77776215E3C8}"/>
              </a:ext>
            </a:extLst>
          </p:cNvPr>
          <p:cNvSpPr>
            <a:spLocks noGrp="1"/>
          </p:cNvSpPr>
          <p:nvPr>
            <p:ph idx="1"/>
          </p:nvPr>
        </p:nvSpPr>
        <p:spPr>
          <a:xfrm>
            <a:off x="952500" y="1714499"/>
            <a:ext cx="5606796" cy="446246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5">
            <a:extLst>
              <a:ext uri="{FF2B5EF4-FFF2-40B4-BE49-F238E27FC236}">
                <a16:creationId xmlns:a16="http://schemas.microsoft.com/office/drawing/2014/main" id="{E2F045EE-0845-D619-7D6D-101D0F5BEE6C}"/>
              </a:ext>
            </a:extLst>
          </p:cNvPr>
          <p:cNvSpPr>
            <a:spLocks noGrp="1"/>
          </p:cNvSpPr>
          <p:nvPr>
            <p:ph type="body" sz="quarter" idx="12"/>
          </p:nvPr>
        </p:nvSpPr>
        <p:spPr>
          <a:xfrm>
            <a:off x="7809611" y="4768107"/>
            <a:ext cx="3810889" cy="304166"/>
          </a:xfrm>
          <a:prstGeom prst="rect">
            <a:avLst/>
          </a:prstGeom>
        </p:spPr>
        <p:txBody>
          <a:bodyPr lIns="0" tIns="0" rIns="0" bIns="0">
            <a:noAutofit/>
          </a:bodyPr>
          <a:lstStyle>
            <a:lvl1pPr marL="0" indent="0">
              <a:buNone/>
              <a:defRPr sz="1800"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 Master text styles</a:t>
            </a:r>
          </a:p>
        </p:txBody>
      </p:sp>
      <p:sp>
        <p:nvSpPr>
          <p:cNvPr id="15" name="Text Placeholder 14">
            <a:extLst>
              <a:ext uri="{FF2B5EF4-FFF2-40B4-BE49-F238E27FC236}">
                <a16:creationId xmlns:a16="http://schemas.microsoft.com/office/drawing/2014/main" id="{B88D866C-8DC1-B900-8381-6AE1DAE9D85A}"/>
              </a:ext>
            </a:extLst>
          </p:cNvPr>
          <p:cNvSpPr>
            <a:spLocks noGrp="1"/>
          </p:cNvSpPr>
          <p:nvPr>
            <p:ph type="body" sz="quarter" idx="13"/>
          </p:nvPr>
        </p:nvSpPr>
        <p:spPr>
          <a:xfrm>
            <a:off x="7809611" y="5224819"/>
            <a:ext cx="3810889" cy="554589"/>
          </a:xfrm>
          <a:prstGeom prst="rect">
            <a:avLst/>
          </a:prstGeom>
        </p:spPr>
        <p:txBody>
          <a:bodyPr lIns="0" tIns="0" rIns="0" bIns="0">
            <a:noAutofit/>
          </a:bodyPr>
          <a:lstStyle>
            <a:lvl1pPr marL="0" indent="0">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Master text styles</a:t>
            </a:r>
          </a:p>
        </p:txBody>
      </p:sp>
      <p:sp>
        <p:nvSpPr>
          <p:cNvPr id="3" name="TextBox 2">
            <a:extLst>
              <a:ext uri="{FF2B5EF4-FFF2-40B4-BE49-F238E27FC236}">
                <a16:creationId xmlns:a16="http://schemas.microsoft.com/office/drawing/2014/main" id="{DD761B2C-CD00-9A06-3B25-3309FBB701D4}"/>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68638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500"/>
                                        <p:tgtEl>
                                          <p:spTgt spid="6">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par>
                          <p:cTn id="28" fill="hold">
                            <p:stCondLst>
                              <p:cond delay="3000"/>
                            </p:stCondLst>
                            <p:childTnLst>
                              <p:par>
                                <p:cTn id="29" presetID="17" presetClass="entr" presetSubtype="1"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ppt_x</p:attrName>
                                        </p:attrNameLst>
                                      </p:cBhvr>
                                      <p:tavLst>
                                        <p:tav tm="0">
                                          <p:val>
                                            <p:strVal val="#ppt_x"/>
                                          </p:val>
                                        </p:tav>
                                        <p:tav tm="100000">
                                          <p:val>
                                            <p:strVal val="#ppt_x"/>
                                          </p:val>
                                        </p:tav>
                                      </p:tavLst>
                                    </p:anim>
                                    <p:anim calcmode="lin" valueType="num">
                                      <p:cBhvr>
                                        <p:cTn id="32" dur="500" fill="hold"/>
                                        <p:tgtEl>
                                          <p:spTgt spid="19"/>
                                        </p:tgtEl>
                                        <p:attrNameLst>
                                          <p:attrName>ppt_y</p:attrName>
                                        </p:attrNameLst>
                                      </p:cBhvr>
                                      <p:tavLst>
                                        <p:tav tm="0">
                                          <p:val>
                                            <p:strVal val="#ppt_y-#ppt_h/2"/>
                                          </p:val>
                                        </p:tav>
                                        <p:tav tm="100000">
                                          <p:val>
                                            <p:strVal val="#ppt_y"/>
                                          </p:val>
                                        </p:tav>
                                      </p:tavLst>
                                    </p:anim>
                                    <p:anim calcmode="lin" valueType="num">
                                      <p:cBhvr>
                                        <p:cTn id="33" dur="500" fill="hold"/>
                                        <p:tgtEl>
                                          <p:spTgt spid="19"/>
                                        </p:tgtEl>
                                        <p:attrNameLst>
                                          <p:attrName>ppt_w</p:attrName>
                                        </p:attrNameLst>
                                      </p:cBhvr>
                                      <p:tavLst>
                                        <p:tav tm="0">
                                          <p:val>
                                            <p:strVal val="#ppt_w"/>
                                          </p:val>
                                        </p:tav>
                                        <p:tav tm="100000">
                                          <p:val>
                                            <p:strVal val="#ppt_w"/>
                                          </p:val>
                                        </p:tav>
                                      </p:tavLst>
                                    </p:anim>
                                    <p:anim calcmode="lin" valueType="num">
                                      <p:cBhvr>
                                        <p:cTn id="34" dur="500" fill="hold"/>
                                        <p:tgtEl>
                                          <p:spTgt spid="19"/>
                                        </p:tgtEl>
                                        <p:attrNameLst>
                                          <p:attrName>ppt_h</p:attrName>
                                        </p:attrNameLst>
                                      </p:cBhvr>
                                      <p:tavLst>
                                        <p:tav tm="0">
                                          <p:val>
                                            <p:fltVal val="0"/>
                                          </p:val>
                                        </p:tav>
                                        <p:tav tm="100000">
                                          <p:val>
                                            <p:strVal val="#ppt_h"/>
                                          </p:val>
                                        </p:tav>
                                      </p:tavLst>
                                    </p:anim>
                                  </p:childTnLst>
                                </p:cTn>
                              </p:par>
                              <p:par>
                                <p:cTn id="35" presetID="2" presetClass="entr" presetSubtype="2" fill="hold" grpId="0" nodeType="with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 calcmode="lin" valueType="num">
                                      <p:cBhvr additive="base">
                                        <p:cTn id="37"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9">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 calcmode="lin" valueType="num">
                                      <p:cBhvr additive="base">
                                        <p:cTn id="41"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9" grpId="0" build="p">
        <p:tmplLst>
          <p:tmpl lvl="1">
            <p:tnLst>
              <p:par>
                <p:cTn presetID="2" presetClass="entr" presetSubtype="2"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info image and caption">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368654BE-6D0D-5403-C106-8EDD78EE9B89}"/>
              </a:ext>
            </a:extLst>
          </p:cNvPr>
          <p:cNvSpPr/>
          <p:nvPr userDrawn="1"/>
        </p:nvSpPr>
        <p:spPr>
          <a:xfrm>
            <a:off x="9243397" y="1036743"/>
            <a:ext cx="1812666"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5" name="Rounded Rectangle 4">
            <a:extLst>
              <a:ext uri="{FF2B5EF4-FFF2-40B4-BE49-F238E27FC236}">
                <a16:creationId xmlns:a16="http://schemas.microsoft.com/office/drawing/2014/main" id="{4657F2CA-A7F4-CD07-43DC-6C111DFB500D}"/>
              </a:ext>
            </a:extLst>
          </p:cNvPr>
          <p:cNvSpPr/>
          <p:nvPr userDrawn="1"/>
        </p:nvSpPr>
        <p:spPr>
          <a:xfrm>
            <a:off x="9868819" y="589910"/>
            <a:ext cx="1914861" cy="1904103"/>
          </a:xfrm>
          <a:prstGeom prst="roundRect">
            <a:avLst>
              <a:gd name="adj" fmla="val 11639"/>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584140" y="1585695"/>
            <a:ext cx="2962257" cy="2961445"/>
          </a:xfrm>
          <a:prstGeom prst="roundRect">
            <a:avLst>
              <a:gd name="adj" fmla="val 15885"/>
            </a:avLst>
          </a:prstGeom>
          <a:solidFill>
            <a:schemeClr val="bg1"/>
          </a:solidFill>
        </p:spPr>
        <p:txBody>
          <a:bodyPr/>
          <a:lstStyle/>
          <a:p>
            <a:endParaRPr lang="en-US" dirty="0"/>
          </a:p>
        </p:txBody>
      </p:sp>
      <p:sp>
        <p:nvSpPr>
          <p:cNvPr id="16" name="TextBox 15">
            <a:extLst>
              <a:ext uri="{FF2B5EF4-FFF2-40B4-BE49-F238E27FC236}">
                <a16:creationId xmlns:a16="http://schemas.microsoft.com/office/drawing/2014/main" id="{B39DCEC1-D956-FB0B-79C4-4348EFA25274}"/>
              </a:ext>
            </a:extLst>
          </p:cNvPr>
          <p:cNvSpPr txBox="1"/>
          <p:nvPr userDrawn="1"/>
        </p:nvSpPr>
        <p:spPr>
          <a:xfrm>
            <a:off x="10553252" y="-1441525"/>
            <a:ext cx="184731" cy="369332"/>
          </a:xfrm>
          <a:prstGeom prst="rect">
            <a:avLst/>
          </a:prstGeom>
          <a:noFill/>
        </p:spPr>
        <p:txBody>
          <a:bodyPr wrap="none" rtlCol="0">
            <a:spAutoFit/>
          </a:bodyPr>
          <a:lstStyle/>
          <a:p>
            <a:endParaRPr lang="en-US" b="0" i="0" dirty="0">
              <a:latin typeface="DM Sans 14pt" pitchFamily="2" charset="77"/>
            </a:endParaRPr>
          </a:p>
        </p:txBody>
      </p:sp>
      <p:cxnSp>
        <p:nvCxnSpPr>
          <p:cNvPr id="19" name="Straight Connector 18">
            <a:extLst>
              <a:ext uri="{FF2B5EF4-FFF2-40B4-BE49-F238E27FC236}">
                <a16:creationId xmlns:a16="http://schemas.microsoft.com/office/drawing/2014/main" id="{CBFEE138-1070-9275-4709-6DCDE6E90833}"/>
              </a:ext>
            </a:extLst>
          </p:cNvPr>
          <p:cNvCxnSpPr>
            <a:cxnSpLocks/>
          </p:cNvCxnSpPr>
          <p:nvPr userDrawn="1"/>
        </p:nvCxnSpPr>
        <p:spPr>
          <a:xfrm>
            <a:off x="7584140" y="4610880"/>
            <a:ext cx="0" cy="581026"/>
          </a:xfrm>
          <a:prstGeom prst="line">
            <a:avLst/>
          </a:prstGeom>
          <a:ln w="44450">
            <a:solidFill>
              <a:schemeClr val="accent5"/>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08BB5084-A183-0241-A301-77776215E3C8}"/>
              </a:ext>
            </a:extLst>
          </p:cNvPr>
          <p:cNvSpPr>
            <a:spLocks noGrp="1"/>
          </p:cNvSpPr>
          <p:nvPr>
            <p:ph idx="1"/>
          </p:nvPr>
        </p:nvSpPr>
        <p:spPr>
          <a:xfrm>
            <a:off x="952500" y="2886635"/>
            <a:ext cx="5606796" cy="3290327"/>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5">
            <a:extLst>
              <a:ext uri="{FF2B5EF4-FFF2-40B4-BE49-F238E27FC236}">
                <a16:creationId xmlns:a16="http://schemas.microsoft.com/office/drawing/2014/main" id="{E2F045EE-0845-D619-7D6D-101D0F5BEE6C}"/>
              </a:ext>
            </a:extLst>
          </p:cNvPr>
          <p:cNvSpPr>
            <a:spLocks noGrp="1"/>
          </p:cNvSpPr>
          <p:nvPr>
            <p:ph type="body" sz="quarter" idx="12"/>
          </p:nvPr>
        </p:nvSpPr>
        <p:spPr>
          <a:xfrm>
            <a:off x="7809611" y="4768107"/>
            <a:ext cx="3810889" cy="304166"/>
          </a:xfrm>
          <a:prstGeom prst="rect">
            <a:avLst/>
          </a:prstGeom>
        </p:spPr>
        <p:txBody>
          <a:bodyPr lIns="0" tIns="0" rIns="0" bIns="0">
            <a:noAutofit/>
          </a:bodyPr>
          <a:lstStyle>
            <a:lvl1pPr marL="0" indent="0">
              <a:buNone/>
              <a:defRPr sz="1800"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 Master text styles</a:t>
            </a:r>
          </a:p>
        </p:txBody>
      </p:sp>
      <p:sp>
        <p:nvSpPr>
          <p:cNvPr id="15" name="Text Placeholder 14">
            <a:extLst>
              <a:ext uri="{FF2B5EF4-FFF2-40B4-BE49-F238E27FC236}">
                <a16:creationId xmlns:a16="http://schemas.microsoft.com/office/drawing/2014/main" id="{B88D866C-8DC1-B900-8381-6AE1DAE9D85A}"/>
              </a:ext>
            </a:extLst>
          </p:cNvPr>
          <p:cNvSpPr>
            <a:spLocks noGrp="1"/>
          </p:cNvSpPr>
          <p:nvPr>
            <p:ph type="body" sz="quarter" idx="13"/>
          </p:nvPr>
        </p:nvSpPr>
        <p:spPr>
          <a:xfrm>
            <a:off x="7809611" y="5224819"/>
            <a:ext cx="3810889" cy="554589"/>
          </a:xfrm>
          <a:prstGeom prst="rect">
            <a:avLst/>
          </a:prstGeom>
        </p:spPr>
        <p:txBody>
          <a:bodyPr lIns="0" tIns="0" rIns="0" bIns="0">
            <a:noAutofit/>
          </a:bodyPr>
          <a:lstStyle>
            <a:lvl1pPr marL="0" indent="0">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Master text styles</a:t>
            </a:r>
          </a:p>
        </p:txBody>
      </p:sp>
      <p:sp>
        <p:nvSpPr>
          <p:cNvPr id="3" name="TextBox 2">
            <a:extLst>
              <a:ext uri="{FF2B5EF4-FFF2-40B4-BE49-F238E27FC236}">
                <a16:creationId xmlns:a16="http://schemas.microsoft.com/office/drawing/2014/main" id="{DD761B2C-CD00-9A06-3B25-3309FBB701D4}"/>
              </a:ext>
            </a:extLst>
          </p:cNvPr>
          <p:cNvSpPr txBox="1"/>
          <p:nvPr userDrawn="1"/>
        </p:nvSpPr>
        <p:spPr>
          <a:xfrm>
            <a:off x="596900" y="6265636"/>
            <a:ext cx="2378032"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
        <p:nvSpPr>
          <p:cNvPr id="22" name="Oval 21">
            <a:extLst>
              <a:ext uri="{FF2B5EF4-FFF2-40B4-BE49-F238E27FC236}">
                <a16:creationId xmlns:a16="http://schemas.microsoft.com/office/drawing/2014/main" id="{DF5C8B78-AE59-1B16-6D47-79232D82BD45}"/>
              </a:ext>
            </a:extLst>
          </p:cNvPr>
          <p:cNvSpPr/>
          <p:nvPr userDrawn="1"/>
        </p:nvSpPr>
        <p:spPr>
          <a:xfrm>
            <a:off x="941183" y="1529119"/>
            <a:ext cx="375977" cy="375977"/>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T Serif" panose="020A0603040505020204" pitchFamily="18" charset="77"/>
              </a:rPr>
              <a:t>i</a:t>
            </a:r>
          </a:p>
        </p:txBody>
      </p:sp>
      <p:sp>
        <p:nvSpPr>
          <p:cNvPr id="26" name="Text Placeholder 23">
            <a:extLst>
              <a:ext uri="{FF2B5EF4-FFF2-40B4-BE49-F238E27FC236}">
                <a16:creationId xmlns:a16="http://schemas.microsoft.com/office/drawing/2014/main" id="{5A7EBF43-34D2-4A01-258B-039A8138F3A2}"/>
              </a:ext>
            </a:extLst>
          </p:cNvPr>
          <p:cNvSpPr>
            <a:spLocks noGrp="1"/>
          </p:cNvSpPr>
          <p:nvPr>
            <p:ph type="body" sz="quarter" idx="15"/>
          </p:nvPr>
        </p:nvSpPr>
        <p:spPr>
          <a:xfrm>
            <a:off x="952500" y="2076544"/>
            <a:ext cx="5880847" cy="555812"/>
          </a:xfrm>
        </p:spPr>
        <p:txBody>
          <a:bodyPr/>
          <a:lstStyle>
            <a:lvl1pPr marL="0" indent="0">
              <a:buNone/>
              <a:defRPr sz="2800" b="1">
                <a:latin typeface="PT Serif" panose="020A0603040505020204" pitchFamily="18" charset="77"/>
              </a:defRPr>
            </a:lvl1pPr>
            <a:lvl2pPr marL="457200" indent="0">
              <a:buNone/>
              <a:defRPr sz="2800" b="1">
                <a:latin typeface="PT Serif" panose="020A0603040505020204" pitchFamily="18" charset="77"/>
              </a:defRPr>
            </a:lvl2pPr>
            <a:lvl3pPr marL="914400" indent="0">
              <a:buNone/>
              <a:defRPr sz="2800" b="1">
                <a:latin typeface="PT Serif" panose="020A0603040505020204" pitchFamily="18" charset="77"/>
              </a:defRPr>
            </a:lvl3pPr>
            <a:lvl4pPr marL="1371600" indent="0">
              <a:buNone/>
              <a:defRPr sz="2800" b="1">
                <a:latin typeface="PT Serif" panose="020A0603040505020204" pitchFamily="18" charset="77"/>
              </a:defRPr>
            </a:lvl4pPr>
            <a:lvl5pPr marL="1828800" indent="0">
              <a:buNone/>
              <a:defRPr sz="2800" b="1">
                <a:latin typeface="PT Serif" panose="020A0603040505020204" pitchFamily="18" charset="77"/>
              </a:defRPr>
            </a:lvl5pPr>
          </a:lstStyle>
          <a:p>
            <a:pPr lvl="0"/>
            <a:r>
              <a:rPr lang="en-US" dirty="0"/>
              <a:t>Click to edit Master text styles</a:t>
            </a:r>
          </a:p>
        </p:txBody>
      </p:sp>
    </p:spTree>
    <p:extLst>
      <p:ext uri="{BB962C8B-B14F-4D97-AF65-F5344CB8AC3E}">
        <p14:creationId xmlns:p14="http://schemas.microsoft.com/office/powerpoint/2010/main" val="273387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6">
                                            <p:txEl>
                                              <p:pRg st="0" end="0"/>
                                            </p:txEl>
                                          </p:spTgt>
                                        </p:tgtEl>
                                        <p:attrNameLst>
                                          <p:attrName>style.visibility</p:attrName>
                                        </p:attrNameLst>
                                      </p:cBhvr>
                                      <p:to>
                                        <p:strVal val="visible"/>
                                      </p:to>
                                    </p:set>
                                    <p:animEffect transition="in" filter="fade">
                                      <p:cBhvr>
                                        <p:cTn id="15" dur="500"/>
                                        <p:tgtEl>
                                          <p:spTgt spid="26">
                                            <p:txEl>
                                              <p:pRg st="0" end="0"/>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Effect transition="in" filter="fade">
                                      <p:cBhvr>
                                        <p:cTn id="23" dur="500"/>
                                        <p:tgtEl>
                                          <p:spTgt spid="6">
                                            <p:txEl>
                                              <p:pRg st="1" end="1"/>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500"/>
                                        <p:tgtEl>
                                          <p:spTgt spid="6">
                                            <p:txEl>
                                              <p:pRg st="2" end="2"/>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fade">
                                      <p:cBhvr>
                                        <p:cTn id="31" dur="500"/>
                                        <p:tgtEl>
                                          <p:spTgt spid="6">
                                            <p:txEl>
                                              <p:pRg st="3" end="3"/>
                                            </p:tx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500"/>
                                        <p:tgtEl>
                                          <p:spTgt spid="6">
                                            <p:txEl>
                                              <p:pRg st="4" end="4"/>
                                            </p:txEl>
                                          </p:spTgt>
                                        </p:tgtEl>
                                      </p:cBhvr>
                                    </p:animEffect>
                                  </p:childTnLst>
                                </p:cTn>
                              </p:par>
                            </p:childTnLst>
                          </p:cTn>
                        </p:par>
                        <p:par>
                          <p:cTn id="36" fill="hold">
                            <p:stCondLst>
                              <p:cond delay="4000"/>
                            </p:stCondLst>
                            <p:childTnLst>
                              <p:par>
                                <p:cTn id="37" presetID="17" presetClass="entr" presetSubtype="1" fill="hold" nodeType="after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500" fill="hold"/>
                                        <p:tgtEl>
                                          <p:spTgt spid="19"/>
                                        </p:tgtEl>
                                        <p:attrNameLst>
                                          <p:attrName>ppt_x</p:attrName>
                                        </p:attrNameLst>
                                      </p:cBhvr>
                                      <p:tavLst>
                                        <p:tav tm="0">
                                          <p:val>
                                            <p:strVal val="#ppt_x"/>
                                          </p:val>
                                        </p:tav>
                                        <p:tav tm="100000">
                                          <p:val>
                                            <p:strVal val="#ppt_x"/>
                                          </p:val>
                                        </p:tav>
                                      </p:tavLst>
                                    </p:anim>
                                    <p:anim calcmode="lin" valueType="num">
                                      <p:cBhvr>
                                        <p:cTn id="40" dur="500" fill="hold"/>
                                        <p:tgtEl>
                                          <p:spTgt spid="19"/>
                                        </p:tgtEl>
                                        <p:attrNameLst>
                                          <p:attrName>ppt_y</p:attrName>
                                        </p:attrNameLst>
                                      </p:cBhvr>
                                      <p:tavLst>
                                        <p:tav tm="0">
                                          <p:val>
                                            <p:strVal val="#ppt_y-#ppt_h/2"/>
                                          </p:val>
                                        </p:tav>
                                        <p:tav tm="100000">
                                          <p:val>
                                            <p:strVal val="#ppt_y"/>
                                          </p:val>
                                        </p:tav>
                                      </p:tavLst>
                                    </p:anim>
                                    <p:anim calcmode="lin" valueType="num">
                                      <p:cBhvr>
                                        <p:cTn id="41" dur="500" fill="hold"/>
                                        <p:tgtEl>
                                          <p:spTgt spid="19"/>
                                        </p:tgtEl>
                                        <p:attrNameLst>
                                          <p:attrName>ppt_w</p:attrName>
                                        </p:attrNameLst>
                                      </p:cBhvr>
                                      <p:tavLst>
                                        <p:tav tm="0">
                                          <p:val>
                                            <p:strVal val="#ppt_w"/>
                                          </p:val>
                                        </p:tav>
                                        <p:tav tm="100000">
                                          <p:val>
                                            <p:strVal val="#ppt_w"/>
                                          </p:val>
                                        </p:tav>
                                      </p:tavLst>
                                    </p:anim>
                                    <p:anim calcmode="lin" valueType="num">
                                      <p:cBhvr>
                                        <p:cTn id="42" dur="500" fill="hold"/>
                                        <p:tgtEl>
                                          <p:spTgt spid="19"/>
                                        </p:tgtEl>
                                        <p:attrNameLst>
                                          <p:attrName>ppt_h</p:attrName>
                                        </p:attrNameLst>
                                      </p:cBhvr>
                                      <p:tavLst>
                                        <p:tav tm="0">
                                          <p:val>
                                            <p:fltVal val="0"/>
                                          </p:val>
                                        </p:tav>
                                        <p:tav tm="100000">
                                          <p:val>
                                            <p:strVal val="#ppt_h"/>
                                          </p:val>
                                        </p:tav>
                                      </p:tavLst>
                                    </p:anim>
                                  </p:childTnLst>
                                </p:cTn>
                              </p:par>
                              <p:par>
                                <p:cTn id="43" presetID="2" presetClass="entr" presetSubtype="2" fill="hold" grpId="0" nodeType="withEffect">
                                  <p:stCondLst>
                                    <p:cond delay="0"/>
                                  </p:stCondLst>
                                  <p:childTnLst>
                                    <p:set>
                                      <p:cBhvr>
                                        <p:cTn id="44" dur="1" fill="hold">
                                          <p:stCondLst>
                                            <p:cond delay="0"/>
                                          </p:stCondLst>
                                        </p:cTn>
                                        <p:tgtEl>
                                          <p:spTgt spid="9">
                                            <p:txEl>
                                              <p:pRg st="0" end="0"/>
                                            </p:txEl>
                                          </p:spTgt>
                                        </p:tgtEl>
                                        <p:attrNameLst>
                                          <p:attrName>style.visibility</p:attrName>
                                        </p:attrNameLst>
                                      </p:cBhvr>
                                      <p:to>
                                        <p:strVal val="visible"/>
                                      </p:to>
                                    </p:set>
                                    <p:anim calcmode="lin" valueType="num">
                                      <p:cBhvr additive="base">
                                        <p:cTn id="45"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9">
                                            <p:txEl>
                                              <p:pRg st="0" end="0"/>
                                            </p:txEl>
                                          </p:spTgt>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15">
                                            <p:txEl>
                                              <p:pRg st="0" end="0"/>
                                            </p:txEl>
                                          </p:spTgt>
                                        </p:tgtEl>
                                        <p:attrNameLst>
                                          <p:attrName>style.visibility</p:attrName>
                                        </p:attrNameLst>
                                      </p:cBhvr>
                                      <p:to>
                                        <p:strVal val="visible"/>
                                      </p:to>
                                    </p:set>
                                    <p:anim calcmode="lin" valueType="num">
                                      <p:cBhvr additive="base">
                                        <p:cTn id="49"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9" grpId="0" build="p">
        <p:tmplLst>
          <p:tmpl lvl="1">
            <p:tnLst>
              <p:par>
                <p:cTn presetID="2" presetClass="entr" presetSubtype="2"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22" grpId="0" animBg="1"/>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Lst>
  </p:timing>
  <p:extLst>
    <p:ext uri="{DCECCB84-F9BA-43D5-87BE-67443E8EF086}">
      <p15:sldGuideLst xmlns:p15="http://schemas.microsoft.com/office/powerpoint/2012/main">
        <p15:guide id="1" orient="horz" pos="360">
          <p15:clr>
            <a:srgbClr val="FBAE40"/>
          </p15:clr>
        </p15:guide>
        <p15:guide id="2" pos="360">
          <p15:clr>
            <a:srgbClr val="FBAE40"/>
          </p15:clr>
        </p15:guide>
        <p15:guide id="3" pos="7320">
          <p15:clr>
            <a:srgbClr val="FBAE40"/>
          </p15:clr>
        </p15:guide>
        <p15:guide id="4" pos="60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info with 2 images">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13" name="Picture Placeholder 9">
            <a:extLst>
              <a:ext uri="{FF2B5EF4-FFF2-40B4-BE49-F238E27FC236}">
                <a16:creationId xmlns:a16="http://schemas.microsoft.com/office/drawing/2014/main" id="{11B1E7BD-1CE4-9103-C803-BA660E819E54}"/>
              </a:ext>
            </a:extLst>
          </p:cNvPr>
          <p:cNvSpPr>
            <a:spLocks noGrp="1"/>
          </p:cNvSpPr>
          <p:nvPr>
            <p:ph type="pic" sz="quarter" idx="13"/>
          </p:nvPr>
        </p:nvSpPr>
        <p:spPr>
          <a:xfrm>
            <a:off x="8690375" y="1789361"/>
            <a:ext cx="3134948" cy="3134089"/>
          </a:xfrm>
          <a:prstGeom prst="roundRect">
            <a:avLst>
              <a:gd name="adj" fmla="val 15890"/>
            </a:avLst>
          </a:prstGeom>
          <a:solidFill>
            <a:schemeClr val="bg1"/>
          </a:solidFill>
        </p:spPr>
        <p:txBody>
          <a:bodyPr/>
          <a:lstStyle/>
          <a:p>
            <a:endParaRPr lang="en-US" dirty="0"/>
          </a:p>
        </p:txBody>
      </p: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149187" y="1664457"/>
            <a:ext cx="1195949" cy="1195621"/>
          </a:xfrm>
          <a:prstGeom prst="roundRect">
            <a:avLst>
              <a:gd name="adj" fmla="val 14793"/>
            </a:avLst>
          </a:prstGeom>
          <a:solidFill>
            <a:schemeClr val="bg1"/>
          </a:solidFill>
        </p:spPr>
        <p:txBody>
          <a:bodyPr/>
          <a:lstStyle/>
          <a:p>
            <a:endParaRPr lang="en-US" dirty="0"/>
          </a:p>
        </p:txBody>
      </p: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2856753"/>
            <a:ext cx="5618988" cy="295835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ounded Rectangle 2">
            <a:extLst>
              <a:ext uri="{FF2B5EF4-FFF2-40B4-BE49-F238E27FC236}">
                <a16:creationId xmlns:a16="http://schemas.microsoft.com/office/drawing/2014/main" id="{7AD5D83F-543C-0B74-6BFF-D4759A3B3C97}"/>
              </a:ext>
            </a:extLst>
          </p:cNvPr>
          <p:cNvSpPr/>
          <p:nvPr userDrawn="1"/>
        </p:nvSpPr>
        <p:spPr>
          <a:xfrm>
            <a:off x="7538293" y="3115278"/>
            <a:ext cx="806843" cy="806843"/>
          </a:xfrm>
          <a:prstGeom prst="roundRect">
            <a:avLst/>
          </a:prstGeom>
          <a:solidFill>
            <a:srgbClr val="0E87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21" name="Text Placeholder 20">
            <a:extLst>
              <a:ext uri="{FF2B5EF4-FFF2-40B4-BE49-F238E27FC236}">
                <a16:creationId xmlns:a16="http://schemas.microsoft.com/office/drawing/2014/main" id="{AFBBAA6A-CB55-4401-76C6-E77431523245}"/>
              </a:ext>
            </a:extLst>
          </p:cNvPr>
          <p:cNvSpPr>
            <a:spLocks noGrp="1"/>
          </p:cNvSpPr>
          <p:nvPr>
            <p:ph type="body" sz="quarter" idx="14"/>
          </p:nvPr>
        </p:nvSpPr>
        <p:spPr>
          <a:xfrm>
            <a:off x="952500" y="2076544"/>
            <a:ext cx="5645524" cy="646112"/>
          </a:xfrm>
        </p:spPr>
        <p:txBody>
          <a:bodyPr lIns="0" tIns="0" rIns="0" bIns="0">
            <a:noAutofit/>
          </a:bodyPr>
          <a:lstStyle>
            <a:lvl1pPr marL="0" indent="0">
              <a:buNone/>
              <a:defRPr sz="2800" b="1">
                <a:latin typeface="PT Serif" panose="020A0603040505020204" pitchFamily="18" charset="77"/>
              </a:defRPr>
            </a:lvl1pPr>
            <a:lvl2pPr marL="457200" indent="0">
              <a:buNone/>
              <a:defRPr sz="2800" b="1">
                <a:latin typeface="PT Serif" panose="020A0603040505020204" pitchFamily="18" charset="77"/>
              </a:defRPr>
            </a:lvl2pPr>
            <a:lvl3pPr marL="914400" indent="0">
              <a:buNone/>
              <a:defRPr sz="2800" b="1">
                <a:latin typeface="PT Serif" panose="020A0603040505020204" pitchFamily="18" charset="77"/>
              </a:defRPr>
            </a:lvl3pPr>
            <a:lvl4pPr marL="1371600" indent="0">
              <a:buNone/>
              <a:defRPr sz="2800" b="1">
                <a:latin typeface="PT Serif" panose="020A0603040505020204" pitchFamily="18" charset="77"/>
              </a:defRPr>
            </a:lvl4pPr>
            <a:lvl5pPr marL="1828800" indent="0">
              <a:buNone/>
              <a:defRPr sz="2800" b="1">
                <a:latin typeface="PT Serif" panose="020A0603040505020204" pitchFamily="18" charset="77"/>
              </a:defRPr>
            </a:lvl5pPr>
          </a:lstStyle>
          <a:p>
            <a:pPr lvl="0"/>
            <a:r>
              <a:rPr lang="en-US" dirty="0"/>
              <a:t>Click to edit Master text styles</a:t>
            </a:r>
          </a:p>
        </p:txBody>
      </p:sp>
      <p:sp>
        <p:nvSpPr>
          <p:cNvPr id="4" name="Oval 3">
            <a:extLst>
              <a:ext uri="{FF2B5EF4-FFF2-40B4-BE49-F238E27FC236}">
                <a16:creationId xmlns:a16="http://schemas.microsoft.com/office/drawing/2014/main" id="{7EEC80EC-6D53-E536-9B70-A6ED6E33FE28}"/>
              </a:ext>
            </a:extLst>
          </p:cNvPr>
          <p:cNvSpPr/>
          <p:nvPr userDrawn="1"/>
        </p:nvSpPr>
        <p:spPr>
          <a:xfrm>
            <a:off x="941183" y="1529119"/>
            <a:ext cx="375977" cy="375977"/>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T Serif" panose="020A0603040505020204" pitchFamily="18" charset="77"/>
              </a:rPr>
              <a:t>i</a:t>
            </a:r>
          </a:p>
        </p:txBody>
      </p:sp>
      <p:sp>
        <p:nvSpPr>
          <p:cNvPr id="5" name="TextBox 4">
            <a:extLst>
              <a:ext uri="{FF2B5EF4-FFF2-40B4-BE49-F238E27FC236}">
                <a16:creationId xmlns:a16="http://schemas.microsoft.com/office/drawing/2014/main" id="{B6A1E6F1-B2CA-4496-AA0A-6433B88DBF35}"/>
              </a:ext>
            </a:extLst>
          </p:cNvPr>
          <p:cNvSpPr txBox="1"/>
          <p:nvPr userDrawn="1"/>
        </p:nvSpPr>
        <p:spPr>
          <a:xfrm>
            <a:off x="596899" y="6265636"/>
            <a:ext cx="2384295"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529469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fade">
                                      <p:cBhvr>
                                        <p:cTn id="15" dur="500"/>
                                        <p:tgtEl>
                                          <p:spTgt spid="21">
                                            <p:txEl>
                                              <p:pRg st="0" end="0"/>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fade">
                                      <p:cBhvr>
                                        <p:cTn id="22" dur="500"/>
                                        <p:tgtEl>
                                          <p:spTgt spid="6">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500"/>
                                        <p:tgtEl>
                                          <p:spTgt spid="6">
                                            <p:txEl>
                                              <p:pRg st="2" end="2"/>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fade">
                                      <p:cBhvr>
                                        <p:cTn id="31"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uiExpand="1"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4" grpId="0" animBg="1"/>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info with image">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10" name="Rounded Rectangle 9">
            <a:extLst>
              <a:ext uri="{FF2B5EF4-FFF2-40B4-BE49-F238E27FC236}">
                <a16:creationId xmlns:a16="http://schemas.microsoft.com/office/drawing/2014/main" id="{2F609B66-2F49-F3E1-643D-07A98FA003C4}"/>
              </a:ext>
            </a:extLst>
          </p:cNvPr>
          <p:cNvSpPr/>
          <p:nvPr userDrawn="1"/>
        </p:nvSpPr>
        <p:spPr>
          <a:xfrm>
            <a:off x="9243397" y="1417743"/>
            <a:ext cx="1812666"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4" name="Rounded Rectangle 13">
            <a:extLst>
              <a:ext uri="{FF2B5EF4-FFF2-40B4-BE49-F238E27FC236}">
                <a16:creationId xmlns:a16="http://schemas.microsoft.com/office/drawing/2014/main" id="{E2BE4BD8-66ED-24F6-95DF-EA1FEA257805}"/>
              </a:ext>
            </a:extLst>
          </p:cNvPr>
          <p:cNvSpPr/>
          <p:nvPr userDrawn="1"/>
        </p:nvSpPr>
        <p:spPr>
          <a:xfrm>
            <a:off x="9868819" y="589910"/>
            <a:ext cx="1914861" cy="1904103"/>
          </a:xfrm>
          <a:prstGeom prst="roundRect">
            <a:avLst>
              <a:gd name="adj" fmla="val 11639"/>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3" name="Picture Placeholder 9">
            <a:extLst>
              <a:ext uri="{FF2B5EF4-FFF2-40B4-BE49-F238E27FC236}">
                <a16:creationId xmlns:a16="http://schemas.microsoft.com/office/drawing/2014/main" id="{11B1E7BD-1CE4-9103-C803-BA660E819E54}"/>
              </a:ext>
            </a:extLst>
          </p:cNvPr>
          <p:cNvSpPr>
            <a:spLocks noGrp="1"/>
          </p:cNvSpPr>
          <p:nvPr>
            <p:ph type="pic" sz="quarter" idx="13"/>
          </p:nvPr>
        </p:nvSpPr>
        <p:spPr>
          <a:xfrm>
            <a:off x="7775975" y="2076544"/>
            <a:ext cx="3134948" cy="3134089"/>
          </a:xfrm>
          <a:prstGeom prst="roundRect">
            <a:avLst>
              <a:gd name="adj" fmla="val 15890"/>
            </a:avLst>
          </a:prstGeom>
          <a:solidFill>
            <a:schemeClr val="bg1"/>
          </a:solidFill>
        </p:spPr>
        <p:txBody>
          <a:bodyPr/>
          <a:lstStyle/>
          <a:p>
            <a:endParaRPr lang="en-US" dirty="0"/>
          </a:p>
        </p:txBody>
      </p: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2856753"/>
            <a:ext cx="5618988" cy="295835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20">
            <a:extLst>
              <a:ext uri="{FF2B5EF4-FFF2-40B4-BE49-F238E27FC236}">
                <a16:creationId xmlns:a16="http://schemas.microsoft.com/office/drawing/2014/main" id="{AFBBAA6A-CB55-4401-76C6-E77431523245}"/>
              </a:ext>
            </a:extLst>
          </p:cNvPr>
          <p:cNvSpPr>
            <a:spLocks noGrp="1"/>
          </p:cNvSpPr>
          <p:nvPr>
            <p:ph type="body" sz="quarter" idx="14"/>
          </p:nvPr>
        </p:nvSpPr>
        <p:spPr>
          <a:xfrm>
            <a:off x="952500" y="2076544"/>
            <a:ext cx="5645524" cy="646112"/>
          </a:xfrm>
        </p:spPr>
        <p:txBody>
          <a:bodyPr lIns="0" tIns="0" rIns="0" bIns="0">
            <a:noAutofit/>
          </a:bodyPr>
          <a:lstStyle>
            <a:lvl1pPr marL="0" indent="0">
              <a:buNone/>
              <a:defRPr sz="2800" b="1">
                <a:latin typeface="PT Serif" panose="020A0603040505020204" pitchFamily="18" charset="77"/>
              </a:defRPr>
            </a:lvl1pPr>
            <a:lvl2pPr marL="457200" indent="0">
              <a:buNone/>
              <a:defRPr sz="2800" b="1">
                <a:latin typeface="PT Serif" panose="020A0603040505020204" pitchFamily="18" charset="77"/>
              </a:defRPr>
            </a:lvl2pPr>
            <a:lvl3pPr marL="914400" indent="0">
              <a:buNone/>
              <a:defRPr sz="2800" b="1">
                <a:latin typeface="PT Serif" panose="020A0603040505020204" pitchFamily="18" charset="77"/>
              </a:defRPr>
            </a:lvl3pPr>
            <a:lvl4pPr marL="1371600" indent="0">
              <a:buNone/>
              <a:defRPr sz="2800" b="1">
                <a:latin typeface="PT Serif" panose="020A0603040505020204" pitchFamily="18" charset="77"/>
              </a:defRPr>
            </a:lvl4pPr>
            <a:lvl5pPr marL="1828800" indent="0">
              <a:buNone/>
              <a:defRPr sz="2800" b="1">
                <a:latin typeface="PT Serif" panose="020A0603040505020204" pitchFamily="18" charset="77"/>
              </a:defRPr>
            </a:lvl5pPr>
          </a:lstStyle>
          <a:p>
            <a:pPr lvl="0"/>
            <a:r>
              <a:rPr lang="en-US" dirty="0"/>
              <a:t>Click to edit Master text styles</a:t>
            </a:r>
          </a:p>
        </p:txBody>
      </p:sp>
      <p:sp>
        <p:nvSpPr>
          <p:cNvPr id="4" name="Oval 3">
            <a:extLst>
              <a:ext uri="{FF2B5EF4-FFF2-40B4-BE49-F238E27FC236}">
                <a16:creationId xmlns:a16="http://schemas.microsoft.com/office/drawing/2014/main" id="{7EEC80EC-6D53-E536-9B70-A6ED6E33FE28}"/>
              </a:ext>
            </a:extLst>
          </p:cNvPr>
          <p:cNvSpPr/>
          <p:nvPr userDrawn="1"/>
        </p:nvSpPr>
        <p:spPr>
          <a:xfrm>
            <a:off x="941183" y="1529119"/>
            <a:ext cx="375977" cy="375977"/>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T Serif" panose="020A0603040505020204" pitchFamily="18" charset="77"/>
              </a:rPr>
              <a:t>i</a:t>
            </a:r>
          </a:p>
        </p:txBody>
      </p:sp>
      <p:sp>
        <p:nvSpPr>
          <p:cNvPr id="15" name="TextBox 14">
            <a:extLst>
              <a:ext uri="{FF2B5EF4-FFF2-40B4-BE49-F238E27FC236}">
                <a16:creationId xmlns:a16="http://schemas.microsoft.com/office/drawing/2014/main" id="{95721F9E-8E5A-2B09-9546-9BBEC8802085}"/>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377787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fade">
                                      <p:cBhvr>
                                        <p:cTn id="15" dur="500"/>
                                        <p:tgtEl>
                                          <p:spTgt spid="21">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500"/>
                                        <p:tgtEl>
                                          <p:spTgt spid="6">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500"/>
                                        <p:tgtEl>
                                          <p:spTgt spid="6">
                                            <p:txEl>
                                              <p:pRg st="1" end="1"/>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500"/>
                                        <p:tgtEl>
                                          <p:spTgt spid="6">
                                            <p:txEl>
                                              <p:pRg st="2" end="2"/>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fade">
                                      <p:cBhvr>
                                        <p:cTn id="27" dur="500"/>
                                        <p:tgtEl>
                                          <p:spTgt spid="6">
                                            <p:txEl>
                                              <p:pRg st="3" end="3"/>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
                                            <p:txEl>
                                              <p:pRg st="4" end="4"/>
                                            </p:txEl>
                                          </p:spTgt>
                                        </p:tgtEl>
                                        <p:attrNameLst>
                                          <p:attrName>style.visibility</p:attrName>
                                        </p:attrNameLst>
                                      </p:cBhvr>
                                      <p:to>
                                        <p:strVal val="visible"/>
                                      </p:to>
                                    </p:set>
                                    <p:animEffect transition="in" filter="fade">
                                      <p:cBhvr>
                                        <p:cTn id="30"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4" grpId="0" animBg="1"/>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cxnSp>
        <p:nvCxnSpPr>
          <p:cNvPr id="5" name="Straight Connector 4">
            <a:extLst>
              <a:ext uri="{FF2B5EF4-FFF2-40B4-BE49-F238E27FC236}">
                <a16:creationId xmlns:a16="http://schemas.microsoft.com/office/drawing/2014/main" id="{161FAE45-A760-A3AE-375D-1B501C2DB4F5}"/>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2511552" y="4864608"/>
            <a:ext cx="7168896" cy="1121664"/>
          </a:xfrm>
          <a:prstGeom prst="rect">
            <a:avLst/>
          </a:prstGeom>
        </p:spPr>
        <p:txBody>
          <a:bodyPr lIns="0" tIns="0" rIns="0" bIns="0">
            <a:noAutofit/>
          </a:bodyPr>
          <a:lstStyle>
            <a:lvl1pPr marL="0" indent="0" algn="ctr">
              <a:lnSpc>
                <a:spcPct val="120000"/>
              </a:lnSpc>
              <a:buNone/>
              <a:defRPr sz="1800"/>
            </a:lvl1pPr>
          </a:lstStyle>
          <a:p>
            <a:pPr lvl="0"/>
            <a:r>
              <a:rPr lang="en-US" dirty="0"/>
              <a:t>Click to edit Master text styles</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4" name="Oval 3">
            <a:extLst>
              <a:ext uri="{FF2B5EF4-FFF2-40B4-BE49-F238E27FC236}">
                <a16:creationId xmlns:a16="http://schemas.microsoft.com/office/drawing/2014/main" id="{79D35484-30C2-E142-5001-916042FDAFF3}"/>
              </a:ext>
            </a:extLst>
          </p:cNvPr>
          <p:cNvSpPr/>
          <p:nvPr userDrawn="1"/>
        </p:nvSpPr>
        <p:spPr>
          <a:xfrm>
            <a:off x="4950368" y="2115399"/>
            <a:ext cx="2291264" cy="22912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6" name="TextBox 5">
            <a:extLst>
              <a:ext uri="{FF2B5EF4-FFF2-40B4-BE49-F238E27FC236}">
                <a16:creationId xmlns:a16="http://schemas.microsoft.com/office/drawing/2014/main" id="{F1E7E486-57C7-9986-2A24-CA0BAE004C53}"/>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653047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5" orient="horz" pos="10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no squares">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952500" y="1714499"/>
            <a:ext cx="7908696" cy="446246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DA937C5F-6DCA-4A5B-160C-E9E538472CF5}"/>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1720588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1A2B35-A9E8-BD3C-40AE-E87ECE7F36C7}"/>
              </a:ext>
            </a:extLst>
          </p:cNvPr>
          <p:cNvSpPr>
            <a:spLocks noGrp="1"/>
          </p:cNvSpPr>
          <p:nvPr>
            <p:ph type="title"/>
          </p:nvPr>
        </p:nvSpPr>
        <p:spPr>
          <a:xfrm>
            <a:off x="585216" y="573024"/>
            <a:ext cx="10792968" cy="804672"/>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C4510310-120D-F31B-9277-1758F3569C7B}"/>
              </a:ext>
            </a:extLst>
          </p:cNvPr>
          <p:cNvSpPr>
            <a:spLocks noGrp="1"/>
          </p:cNvSpPr>
          <p:nvPr>
            <p:ph type="body" idx="1"/>
          </p:nvPr>
        </p:nvSpPr>
        <p:spPr>
          <a:xfrm>
            <a:off x="853440" y="1658112"/>
            <a:ext cx="10500360" cy="4518851"/>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5976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8" r:id="rId5"/>
    <p:sldLayoutId id="2147483664" r:id="rId6"/>
    <p:sldLayoutId id="2147483667" r:id="rId7"/>
    <p:sldLayoutId id="2147483663" r:id="rId8"/>
    <p:sldLayoutId id="2147483666" r:id="rId9"/>
    <p:sldLayoutId id="2147483665" r:id="rId10"/>
  </p:sldLayoutIdLst>
  <p:hf hdr="0" ftr="0" dt="0"/>
  <p:txStyles>
    <p:titleStyle>
      <a:lvl1pPr algn="l" defTabSz="914400" rtl="0" eaLnBrk="1" latinLnBrk="0" hangingPunct="1">
        <a:lnSpc>
          <a:spcPct val="90000"/>
        </a:lnSpc>
        <a:spcBef>
          <a:spcPct val="0"/>
        </a:spcBef>
        <a:buNone/>
        <a:defRPr sz="4400" b="1" kern="1200">
          <a:solidFill>
            <a:schemeClr val="accent1"/>
          </a:solidFill>
          <a:latin typeface="PT Serif" panose="020A0603040505020204" pitchFamily="18" charset="77"/>
          <a:ea typeface="+mj-ea"/>
          <a:cs typeface="+mj-cs"/>
        </a:defRPr>
      </a:lvl1pPr>
    </p:titleStyle>
    <p:body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2.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30.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3.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media/image41.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openxmlformats.org/officeDocument/2006/relationships/image" Target="../media/image45.png"/><Relationship Id="rId5" Type="http://schemas.openxmlformats.org/officeDocument/2006/relationships/image" Target="../media/image40.pn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8.xml"/><Relationship Id="rId5" Type="http://schemas.openxmlformats.org/officeDocument/2006/relationships/image" Target="../media/image40.pn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8.xml"/><Relationship Id="rId5" Type="http://schemas.openxmlformats.org/officeDocument/2006/relationships/image" Target="../media/image53.png"/><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6.xml"/><Relationship Id="rId1" Type="http://schemas.openxmlformats.org/officeDocument/2006/relationships/slideLayout" Target="../slideLayouts/slideLayout8.xml"/><Relationship Id="rId5" Type="http://schemas.openxmlformats.org/officeDocument/2006/relationships/image" Target="../media/image55.png"/><Relationship Id="rId4" Type="http://schemas.openxmlformats.org/officeDocument/2006/relationships/image" Target="../media/image54.png"/></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7.xml"/><Relationship Id="rId1" Type="http://schemas.openxmlformats.org/officeDocument/2006/relationships/slideLayout" Target="../slideLayouts/slideLayout8.xml"/><Relationship Id="rId5" Type="http://schemas.openxmlformats.org/officeDocument/2006/relationships/image" Target="../media/image55.png"/><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9.xml"/><Relationship Id="rId5" Type="http://schemas.openxmlformats.org/officeDocument/2006/relationships/image" Target="../media/image58.svg"/><Relationship Id="rId4" Type="http://schemas.openxmlformats.org/officeDocument/2006/relationships/image" Target="../media/image57.png"/></Relationships>
</file>

<file path=ppt/slides/_rels/slide3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hyperlink" Target="https://handsonbanking.org/"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hyperlink" Target="https://mycreditunion.gov/learning-resources/learning-tools" TargetMode="External"/><Relationship Id="rId5" Type="http://schemas.openxmlformats.org/officeDocument/2006/relationships/hyperlink" Target="https://www.fdic.gov/consumer-resource-center/money-smart-young-people" TargetMode="External"/><Relationship Id="rId4" Type="http://schemas.openxmlformats.org/officeDocument/2006/relationships/hyperlink" Target="https://www.consumerfinance.gov/consumer-tools/money-as-you-grow/"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Student writing on a noteboook. A group of students in the background">
            <a:extLst>
              <a:ext uri="{FF2B5EF4-FFF2-40B4-BE49-F238E27FC236}">
                <a16:creationId xmlns:a16="http://schemas.microsoft.com/office/drawing/2014/main" id="{119335D9-3AF6-08EA-3549-754220DFB9A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5609858" y="309071"/>
            <a:ext cx="6187045" cy="6127356"/>
          </a:xfrm>
        </p:spPr>
      </p:pic>
      <p:sp>
        <p:nvSpPr>
          <p:cNvPr id="5" name="Freeform 4">
            <a:extLst>
              <a:ext uri="{FF2B5EF4-FFF2-40B4-BE49-F238E27FC236}">
                <a16:creationId xmlns:a16="http://schemas.microsoft.com/office/drawing/2014/main" id="{74D1D86D-7208-7A0F-C91A-CC604B8BB21F}"/>
              </a:ext>
              <a:ext uri="{C183D7F6-B498-43B3-948B-1728B52AA6E4}">
                <adec:decorative xmlns:adec="http://schemas.microsoft.com/office/drawing/2017/decorative" val="1"/>
              </a:ext>
            </a:extLst>
          </p:cNvPr>
          <p:cNvSpPr/>
          <p:nvPr/>
        </p:nvSpPr>
        <p:spPr>
          <a:xfrm>
            <a:off x="4284017" y="4569104"/>
            <a:ext cx="3423054" cy="1745666"/>
          </a:xfrm>
          <a:custGeom>
            <a:avLst/>
            <a:gdLst>
              <a:gd name="connsiteX0" fmla="*/ 204129 w 3423054"/>
              <a:gd name="connsiteY0" fmla="*/ 0 h 1745666"/>
              <a:gd name="connsiteX1" fmla="*/ 1226950 w 3423054"/>
              <a:gd name="connsiteY1" fmla="*/ 0 h 1745666"/>
              <a:gd name="connsiteX2" fmla="*/ 1415038 w 3423054"/>
              <a:gd name="connsiteY2" fmla="*/ 124673 h 1745666"/>
              <a:gd name="connsiteX3" fmla="*/ 1431078 w 3423054"/>
              <a:gd name="connsiteY3" fmla="*/ 204124 h 1745666"/>
              <a:gd name="connsiteX4" fmla="*/ 1431078 w 3423054"/>
              <a:gd name="connsiteY4" fmla="*/ 426082 h 1745666"/>
              <a:gd name="connsiteX5" fmla="*/ 1580230 w 3423054"/>
              <a:gd name="connsiteY5" fmla="*/ 575234 h 1745666"/>
              <a:gd name="connsiteX6" fmla="*/ 1638259 w 3423054"/>
              <a:gd name="connsiteY6" fmla="*/ 575234 h 1745666"/>
              <a:gd name="connsiteX7" fmla="*/ 1900710 w 3423054"/>
              <a:gd name="connsiteY7" fmla="*/ 575234 h 1745666"/>
              <a:gd name="connsiteX8" fmla="*/ 3219972 w 3423054"/>
              <a:gd name="connsiteY8" fmla="*/ 575234 h 1745666"/>
              <a:gd name="connsiteX9" fmla="*/ 3423054 w 3423054"/>
              <a:gd name="connsiteY9" fmla="*/ 778316 h 1745666"/>
              <a:gd name="connsiteX10" fmla="*/ 3423054 w 3423054"/>
              <a:gd name="connsiteY10" fmla="*/ 1542584 h 1745666"/>
              <a:gd name="connsiteX11" fmla="*/ 3219972 w 3423054"/>
              <a:gd name="connsiteY11" fmla="*/ 1745666 h 1745666"/>
              <a:gd name="connsiteX12" fmla="*/ 1352746 w 3423054"/>
              <a:gd name="connsiteY12" fmla="*/ 1745666 h 1745666"/>
              <a:gd name="connsiteX13" fmla="*/ 1149664 w 3423054"/>
              <a:gd name="connsiteY13" fmla="*/ 1542584 h 1745666"/>
              <a:gd name="connsiteX14" fmla="*/ 1149664 w 3423054"/>
              <a:gd name="connsiteY14" fmla="*/ 1208881 h 1745666"/>
              <a:gd name="connsiteX15" fmla="*/ 1149664 w 3423054"/>
              <a:gd name="connsiteY15" fmla="*/ 1027097 h 1745666"/>
              <a:gd name="connsiteX16" fmla="*/ 1000512 w 3423054"/>
              <a:gd name="connsiteY16" fmla="*/ 877945 h 1745666"/>
              <a:gd name="connsiteX17" fmla="*/ 680032 w 3423054"/>
              <a:gd name="connsiteY17" fmla="*/ 877945 h 1745666"/>
              <a:gd name="connsiteX18" fmla="*/ 678383 w 3423054"/>
              <a:gd name="connsiteY18" fmla="*/ 878278 h 1745666"/>
              <a:gd name="connsiteX19" fmla="*/ 204129 w 3423054"/>
              <a:gd name="connsiteY19" fmla="*/ 878278 h 1745666"/>
              <a:gd name="connsiteX20" fmla="*/ 0 w 3423054"/>
              <a:gd name="connsiteY20" fmla="*/ 674149 h 1745666"/>
              <a:gd name="connsiteX21" fmla="*/ 0 w 3423054"/>
              <a:gd name="connsiteY21" fmla="*/ 204129 h 1745666"/>
              <a:gd name="connsiteX22" fmla="*/ 204129 w 3423054"/>
              <a:gd name="connsiteY22" fmla="*/ 0 h 174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423054" h="1745666">
                <a:moveTo>
                  <a:pt x="204129" y="0"/>
                </a:moveTo>
                <a:lnTo>
                  <a:pt x="1226950" y="0"/>
                </a:lnTo>
                <a:cubicBezTo>
                  <a:pt x="1311503" y="0"/>
                  <a:pt x="1384049" y="51408"/>
                  <a:pt x="1415038" y="124673"/>
                </a:cubicBezTo>
                <a:lnTo>
                  <a:pt x="1431078" y="204124"/>
                </a:lnTo>
                <a:lnTo>
                  <a:pt x="1431078" y="426082"/>
                </a:lnTo>
                <a:cubicBezTo>
                  <a:pt x="1431078" y="508456"/>
                  <a:pt x="1497856" y="575234"/>
                  <a:pt x="1580230" y="575234"/>
                </a:cubicBezTo>
                <a:lnTo>
                  <a:pt x="1638259" y="575234"/>
                </a:lnTo>
                <a:lnTo>
                  <a:pt x="1900710" y="575234"/>
                </a:lnTo>
                <a:lnTo>
                  <a:pt x="3219972" y="575234"/>
                </a:lnTo>
                <a:cubicBezTo>
                  <a:pt x="3332131" y="575234"/>
                  <a:pt x="3423054" y="666157"/>
                  <a:pt x="3423054" y="778316"/>
                </a:cubicBezTo>
                <a:lnTo>
                  <a:pt x="3423054" y="1542584"/>
                </a:lnTo>
                <a:cubicBezTo>
                  <a:pt x="3423054" y="1654743"/>
                  <a:pt x="3332131" y="1745666"/>
                  <a:pt x="3219972" y="1745666"/>
                </a:cubicBezTo>
                <a:lnTo>
                  <a:pt x="1352746" y="1745666"/>
                </a:lnTo>
                <a:cubicBezTo>
                  <a:pt x="1240587" y="1745666"/>
                  <a:pt x="1149664" y="1654743"/>
                  <a:pt x="1149664" y="1542584"/>
                </a:cubicBezTo>
                <a:lnTo>
                  <a:pt x="1149664" y="1208881"/>
                </a:lnTo>
                <a:lnTo>
                  <a:pt x="1149664" y="1027097"/>
                </a:lnTo>
                <a:cubicBezTo>
                  <a:pt x="1149664" y="944723"/>
                  <a:pt x="1082886" y="877945"/>
                  <a:pt x="1000512" y="877945"/>
                </a:cubicBezTo>
                <a:lnTo>
                  <a:pt x="680032" y="877945"/>
                </a:lnTo>
                <a:lnTo>
                  <a:pt x="678383" y="878278"/>
                </a:lnTo>
                <a:lnTo>
                  <a:pt x="204129" y="878278"/>
                </a:lnTo>
                <a:cubicBezTo>
                  <a:pt x="91392" y="878278"/>
                  <a:pt x="0" y="786886"/>
                  <a:pt x="0" y="674149"/>
                </a:cubicBezTo>
                <a:lnTo>
                  <a:pt x="0" y="204129"/>
                </a:lnTo>
                <a:cubicBezTo>
                  <a:pt x="0" y="91392"/>
                  <a:pt x="91392" y="0"/>
                  <a:pt x="204129" y="0"/>
                </a:cubicBezTo>
                <a:close/>
              </a:path>
            </a:pathLst>
          </a:custGeom>
          <a:solidFill>
            <a:srgbClr val="DFE96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DM Sans 14pt" pitchFamily="2" charset="77"/>
            </a:endParaRPr>
          </a:p>
        </p:txBody>
      </p:sp>
      <p:grpSp>
        <p:nvGrpSpPr>
          <p:cNvPr id="6" name="Group 5">
            <a:extLst>
              <a:ext uri="{FF2B5EF4-FFF2-40B4-BE49-F238E27FC236}">
                <a16:creationId xmlns:a16="http://schemas.microsoft.com/office/drawing/2014/main" id="{30D0864D-E8C2-9B79-1995-44A65DC0685B}"/>
              </a:ext>
            </a:extLst>
          </p:cNvPr>
          <p:cNvGrpSpPr/>
          <p:nvPr/>
        </p:nvGrpSpPr>
        <p:grpSpPr>
          <a:xfrm flipH="1">
            <a:off x="4273136" y="4569105"/>
            <a:ext cx="3425574" cy="1719483"/>
            <a:chOff x="3585865" y="4029204"/>
            <a:chExt cx="3425574" cy="1719483"/>
          </a:xfrm>
        </p:grpSpPr>
        <p:sp>
          <p:nvSpPr>
            <p:cNvPr id="7" name="TextBox 6">
              <a:extLst>
                <a:ext uri="{FF2B5EF4-FFF2-40B4-BE49-F238E27FC236}">
                  <a16:creationId xmlns:a16="http://schemas.microsoft.com/office/drawing/2014/main" id="{F62B4EC6-42DA-7356-240F-C35A7A5D72A5}"/>
                </a:ext>
              </a:extLst>
            </p:cNvPr>
            <p:cNvSpPr txBox="1"/>
            <p:nvPr/>
          </p:nvSpPr>
          <p:spPr>
            <a:xfrm>
              <a:off x="3585865" y="4627198"/>
              <a:ext cx="2273390" cy="1121489"/>
            </a:xfrm>
            <a:prstGeom prst="rect">
              <a:avLst/>
            </a:prstGeom>
            <a:noFill/>
          </p:spPr>
          <p:txBody>
            <a:bodyPr wrap="square" lIns="0" tIns="91440" rIns="0" bIns="0" rtlCol="0" anchor="ctr">
              <a:noAutofit/>
            </a:bodyPr>
            <a:lstStyle/>
            <a:p>
              <a:pPr algn="ctr">
                <a:lnSpc>
                  <a:spcPct val="80000"/>
                </a:lnSpc>
              </a:pPr>
              <a:r>
                <a:rPr lang="en-US" sz="3900" spc="-150" dirty="0">
                  <a:solidFill>
                    <a:srgbClr val="0E8789"/>
                  </a:solidFill>
                  <a:latin typeface="PT Serif" panose="020A0603040505020204" pitchFamily="18" charset="77"/>
                </a:rPr>
                <a:t>Students</a:t>
              </a:r>
            </a:p>
          </p:txBody>
        </p:sp>
        <p:sp>
          <p:nvSpPr>
            <p:cNvPr id="8" name="TextBox 7">
              <a:extLst>
                <a:ext uri="{FF2B5EF4-FFF2-40B4-BE49-F238E27FC236}">
                  <a16:creationId xmlns:a16="http://schemas.microsoft.com/office/drawing/2014/main" id="{ED14F886-4D2D-0EC3-5E6A-FE203FCF7324}"/>
                </a:ext>
              </a:extLst>
            </p:cNvPr>
            <p:cNvSpPr txBox="1"/>
            <p:nvPr/>
          </p:nvSpPr>
          <p:spPr>
            <a:xfrm>
              <a:off x="5577840" y="4029204"/>
              <a:ext cx="1433599" cy="855184"/>
            </a:xfrm>
            <a:prstGeom prst="rect">
              <a:avLst/>
            </a:prstGeom>
            <a:noFill/>
          </p:spPr>
          <p:txBody>
            <a:bodyPr wrap="square" rtlCol="0" anchor="ctr">
              <a:noAutofit/>
            </a:bodyPr>
            <a:lstStyle/>
            <a:p>
              <a:pPr algn="ctr"/>
              <a:r>
                <a:rPr lang="en-US" sz="1400" b="1" dirty="0">
                  <a:solidFill>
                    <a:srgbClr val="0E8789"/>
                  </a:solidFill>
                  <a:latin typeface="DM Sans 14pt SemiBold" pitchFamily="2" charset="77"/>
                </a:rPr>
                <a:t>TIPS FOR</a:t>
              </a:r>
            </a:p>
          </p:txBody>
        </p:sp>
      </p:grpSp>
      <p:sp>
        <p:nvSpPr>
          <p:cNvPr id="4" name="Subtitle 3">
            <a:extLst>
              <a:ext uri="{FF2B5EF4-FFF2-40B4-BE49-F238E27FC236}">
                <a16:creationId xmlns:a16="http://schemas.microsoft.com/office/drawing/2014/main" id="{81C1D490-B8AB-1E3F-BDD6-3C739356E10D}"/>
              </a:ext>
            </a:extLst>
          </p:cNvPr>
          <p:cNvSpPr>
            <a:spLocks noGrp="1"/>
          </p:cNvSpPr>
          <p:nvPr>
            <p:ph type="subTitle" idx="1"/>
          </p:nvPr>
        </p:nvSpPr>
        <p:spPr/>
        <p:txBody>
          <a:bodyPr/>
          <a:lstStyle/>
          <a:p>
            <a:r>
              <a:rPr lang="en-US" dirty="0"/>
              <a:t>Here’s what to know about banks.</a:t>
            </a:r>
          </a:p>
        </p:txBody>
      </p:sp>
      <p:sp>
        <p:nvSpPr>
          <p:cNvPr id="3" name="Title 2">
            <a:extLst>
              <a:ext uri="{FF2B5EF4-FFF2-40B4-BE49-F238E27FC236}">
                <a16:creationId xmlns:a16="http://schemas.microsoft.com/office/drawing/2014/main" id="{3EB44917-2B1D-3A9D-FE3A-C7569B66E7C6}"/>
              </a:ext>
            </a:extLst>
          </p:cNvPr>
          <p:cNvSpPr>
            <a:spLocks noGrp="1"/>
          </p:cNvSpPr>
          <p:nvPr>
            <p:ph type="ctrTitle"/>
          </p:nvPr>
        </p:nvSpPr>
        <p:spPr/>
        <p:txBody>
          <a:bodyPr/>
          <a:lstStyle/>
          <a:p>
            <a:r>
              <a:rPr lang="en-US" dirty="0"/>
              <a:t>What banks </a:t>
            </a:r>
            <a:br>
              <a:rPr lang="en-US" dirty="0"/>
            </a:br>
            <a:r>
              <a:rPr lang="en-US" dirty="0"/>
              <a:t>can do for you</a:t>
            </a:r>
          </a:p>
        </p:txBody>
      </p:sp>
    </p:spTree>
    <p:extLst>
      <p:ext uri="{BB962C8B-B14F-4D97-AF65-F5344CB8AC3E}">
        <p14:creationId xmlns:p14="http://schemas.microsoft.com/office/powerpoint/2010/main" val="294299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Illustration of headphones">
            <a:extLst>
              <a:ext uri="{FF2B5EF4-FFF2-40B4-BE49-F238E27FC236}">
                <a16:creationId xmlns:a16="http://schemas.microsoft.com/office/drawing/2014/main" id="{481CFC14-FCE1-290B-B2D3-0907366A1E35}"/>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r="-2376"/>
          <a:stretch/>
        </p:blipFill>
        <p:spPr>
          <a:xfrm>
            <a:off x="8721891" y="2675696"/>
            <a:ext cx="1165220" cy="1161471"/>
          </a:xfrm>
          <a:prstGeom prst="rect">
            <a:avLst/>
          </a:prstGeom>
        </p:spPr>
      </p:pic>
      <p:grpSp>
        <p:nvGrpSpPr>
          <p:cNvPr id="12" name="Group 11">
            <a:extLst>
              <a:ext uri="{FF2B5EF4-FFF2-40B4-BE49-F238E27FC236}">
                <a16:creationId xmlns:a16="http://schemas.microsoft.com/office/drawing/2014/main" id="{4A03E6DA-25B9-9AB4-0C5E-62A50C65ED5B}"/>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EB7C25B1-3B59-2C90-E05A-55D6A8B76E5F}"/>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E0C2243B-2DA3-A605-9A06-8844EB6FA4F1}"/>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90F82B26-16B7-8455-4617-4FA15D045E27}"/>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931E20D5-7B6A-895F-8234-055197CD8311}"/>
              </a:ext>
            </a:extLst>
          </p:cNvPr>
          <p:cNvSpPr>
            <a:spLocks noGrp="1"/>
          </p:cNvSpPr>
          <p:nvPr>
            <p:ph idx="1"/>
          </p:nvPr>
        </p:nvSpPr>
        <p:spPr/>
        <p:txBody>
          <a:bodyPr/>
          <a:lstStyle/>
          <a:p>
            <a:r>
              <a:rPr lang="en-US" dirty="0"/>
              <a:t>… you deposit it in your checking account. </a:t>
            </a:r>
          </a:p>
        </p:txBody>
      </p:sp>
      <p:pic>
        <p:nvPicPr>
          <p:cNvPr id="23" name="Picture 22" descr="Illustration of a credit card">
            <a:extLst>
              <a:ext uri="{FF2B5EF4-FFF2-40B4-BE49-F238E27FC236}">
                <a16:creationId xmlns:a16="http://schemas.microsoft.com/office/drawing/2014/main" id="{D806B717-421E-713D-925D-853CA46DDD0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771583" y="2293101"/>
            <a:ext cx="2747187" cy="1778979"/>
          </a:xfrm>
          <a:prstGeom prst="rect">
            <a:avLst/>
          </a:prstGeom>
        </p:spPr>
      </p:pic>
      <p:grpSp>
        <p:nvGrpSpPr>
          <p:cNvPr id="8" name="Group 7">
            <a:extLst>
              <a:ext uri="{FF2B5EF4-FFF2-40B4-BE49-F238E27FC236}">
                <a16:creationId xmlns:a16="http://schemas.microsoft.com/office/drawing/2014/main" id="{3B70B2D7-A6AE-C288-D1DF-641C99E3B8D0}"/>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20997B07-4FF3-D724-F518-DC3ADE3E54E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470BE8B4-87DD-01AF-93A8-CB3968DF1F19}"/>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1241C206-EFAE-54F4-DD42-08FD4DCD6F8C}"/>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2" name="Picture 21" descr="Illustration of a bed with a red cross over it">
            <a:extLst>
              <a:ext uri="{FF2B5EF4-FFF2-40B4-BE49-F238E27FC236}">
                <a16:creationId xmlns:a16="http://schemas.microsoft.com/office/drawing/2014/main" id="{B26DC7C6-58CC-2EA8-70E2-8DB33B516ABB}"/>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tretch>
            <a:fillRect/>
          </a:stretch>
        </p:blipFill>
        <p:spPr>
          <a:xfrm>
            <a:off x="2141418" y="2715570"/>
            <a:ext cx="1369522" cy="1121664"/>
          </a:xfrm>
          <a:prstGeom prst="rect">
            <a:avLst/>
          </a:prstGeom>
        </p:spPr>
      </p:pic>
      <p:grpSp>
        <p:nvGrpSpPr>
          <p:cNvPr id="4" name="Group 3">
            <a:extLst>
              <a:ext uri="{FF2B5EF4-FFF2-40B4-BE49-F238E27FC236}">
                <a16:creationId xmlns:a16="http://schemas.microsoft.com/office/drawing/2014/main" id="{4C0D9C81-FA28-3A5D-2E9B-7794FB631580}"/>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9042B881-5977-AD44-2765-FF1CA1BDCB9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7AB62702-FD9B-55E2-A1DF-4148B3F67A06}"/>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8E5D45AA-F45E-4A13-A150-8AF10825E7AF}"/>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a stack of money">
            <a:extLst>
              <a:ext uri="{FF2B5EF4-FFF2-40B4-BE49-F238E27FC236}">
                <a16:creationId xmlns:a16="http://schemas.microsoft.com/office/drawing/2014/main" id="{5539A3FC-1B2D-90BE-5289-0FAEAB9BC809}"/>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p:blipFill>
        <p:spPr>
          <a:xfrm>
            <a:off x="0" y="2938802"/>
            <a:ext cx="992858" cy="644457"/>
          </a:xfrm>
          <a:prstGeom prst="rect">
            <a:avLst/>
          </a:prstGeom>
        </p:spPr>
      </p:pic>
      <p:sp>
        <p:nvSpPr>
          <p:cNvPr id="2" name="Title 1">
            <a:extLst>
              <a:ext uri="{FF2B5EF4-FFF2-40B4-BE49-F238E27FC236}">
                <a16:creationId xmlns:a16="http://schemas.microsoft.com/office/drawing/2014/main" id="{E517AC0B-F75B-10F2-BD68-54D846FCF783}"/>
              </a:ext>
            </a:extLst>
          </p:cNvPr>
          <p:cNvSpPr>
            <a:spLocks noGrp="1"/>
          </p:cNvSpPr>
          <p:nvPr>
            <p:ph type="title"/>
          </p:nvPr>
        </p:nvSpPr>
        <p:spPr/>
        <p:txBody>
          <a:bodyPr/>
          <a:lstStyle/>
          <a:p>
            <a:r>
              <a:rPr lang="en-US" dirty="0"/>
              <a:t>Hands on example:</a:t>
            </a:r>
            <a:br>
              <a:rPr lang="en-US" dirty="0"/>
            </a:br>
            <a:r>
              <a:rPr lang="en-US" dirty="0"/>
              <a:t>Keeping money safe</a:t>
            </a:r>
          </a:p>
        </p:txBody>
      </p:sp>
    </p:spTree>
    <p:extLst>
      <p:ext uri="{BB962C8B-B14F-4D97-AF65-F5344CB8AC3E}">
        <p14:creationId xmlns:p14="http://schemas.microsoft.com/office/powerpoint/2010/main" val="1279249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D842D-089B-CE18-1C2B-06DD1C0D7B7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BD649D-27AA-3227-DC7E-FFA44FAEF28E}"/>
              </a:ext>
            </a:extLst>
          </p:cNvPr>
          <p:cNvSpPr>
            <a:spLocks noGrp="1"/>
          </p:cNvSpPr>
          <p:nvPr>
            <p:ph idx="1"/>
          </p:nvPr>
        </p:nvSpPr>
        <p:spPr/>
        <p:txBody>
          <a:bodyPr/>
          <a:lstStyle/>
          <a:p>
            <a:r>
              <a:rPr lang="en-US" dirty="0"/>
              <a:t>A few months later, when you want to buy new headphones, you can withdraw some of that money to pay for them.</a:t>
            </a:r>
          </a:p>
        </p:txBody>
      </p:sp>
      <p:pic>
        <p:nvPicPr>
          <p:cNvPr id="16" name="Picture 15" descr="Illustration of headphones">
            <a:extLst>
              <a:ext uri="{FF2B5EF4-FFF2-40B4-BE49-F238E27FC236}">
                <a16:creationId xmlns:a16="http://schemas.microsoft.com/office/drawing/2014/main" id="{11F5C09E-9A41-9116-552A-994EE838B8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28509" y="2011144"/>
            <a:ext cx="1934981" cy="1974562"/>
          </a:xfrm>
          <a:prstGeom prst="rect">
            <a:avLst/>
          </a:prstGeom>
        </p:spPr>
      </p:pic>
      <p:grpSp>
        <p:nvGrpSpPr>
          <p:cNvPr id="8" name="Group 7">
            <a:extLst>
              <a:ext uri="{FF2B5EF4-FFF2-40B4-BE49-F238E27FC236}">
                <a16:creationId xmlns:a16="http://schemas.microsoft.com/office/drawing/2014/main" id="{1D4A264A-DC8A-D83B-276D-938BCE70BC2F}"/>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09C7C0AC-FAF7-5CBA-AF94-59E47AFD5CE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AE373BEF-FEAA-EA54-26F0-813A093AC919}"/>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9471A2AE-97AD-706E-A4AE-98DA6A457527}"/>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15" name="Picture 14" descr="Illustration of a credit card">
            <a:extLst>
              <a:ext uri="{FF2B5EF4-FFF2-40B4-BE49-F238E27FC236}">
                <a16:creationId xmlns:a16="http://schemas.microsoft.com/office/drawing/2014/main" id="{6A73F330-A39D-A41D-7201-BF9DB928ABA2}"/>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p:blipFill>
        <p:spPr>
          <a:xfrm>
            <a:off x="2014007" y="2735678"/>
            <a:ext cx="1622957" cy="1050968"/>
          </a:xfrm>
          <a:prstGeom prst="rect">
            <a:avLst/>
          </a:prstGeom>
        </p:spPr>
      </p:pic>
      <p:grpSp>
        <p:nvGrpSpPr>
          <p:cNvPr id="4" name="Group 3">
            <a:extLst>
              <a:ext uri="{FF2B5EF4-FFF2-40B4-BE49-F238E27FC236}">
                <a16:creationId xmlns:a16="http://schemas.microsoft.com/office/drawing/2014/main" id="{D2AE68E5-81BA-B506-FBB7-1F11EE8B5804}"/>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60112BB9-B5B3-49B4-1334-EBB5DCA659A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04ECFA83-FF23-225B-14C8-ECB1C0CAFCF8}"/>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56CDB4C8-E8B2-5B2B-6EBA-0225B9C55F93}"/>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12" name="Picture 11" descr="Illustration of a bed with a red cross over it">
            <a:extLst>
              <a:ext uri="{FF2B5EF4-FFF2-40B4-BE49-F238E27FC236}">
                <a16:creationId xmlns:a16="http://schemas.microsoft.com/office/drawing/2014/main" id="{E004C653-4A6E-9EC0-A2A3-EB99135EE096}"/>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rcRect/>
          <a:stretch/>
        </p:blipFill>
        <p:spPr>
          <a:xfrm>
            <a:off x="-1" y="2715570"/>
            <a:ext cx="1009395" cy="1121664"/>
          </a:xfrm>
          <a:prstGeom prst="rect">
            <a:avLst/>
          </a:prstGeom>
        </p:spPr>
      </p:pic>
      <p:sp>
        <p:nvSpPr>
          <p:cNvPr id="2" name="Title 1">
            <a:extLst>
              <a:ext uri="{FF2B5EF4-FFF2-40B4-BE49-F238E27FC236}">
                <a16:creationId xmlns:a16="http://schemas.microsoft.com/office/drawing/2014/main" id="{CB9B60BF-3682-F7AB-EB54-65E956B3ED1E}"/>
              </a:ext>
            </a:extLst>
          </p:cNvPr>
          <p:cNvSpPr>
            <a:spLocks noGrp="1"/>
          </p:cNvSpPr>
          <p:nvPr>
            <p:ph type="title"/>
          </p:nvPr>
        </p:nvSpPr>
        <p:spPr/>
        <p:txBody>
          <a:bodyPr/>
          <a:lstStyle/>
          <a:p>
            <a:r>
              <a:rPr lang="en-US" dirty="0"/>
              <a:t>Hands on example:</a:t>
            </a:r>
            <a:br>
              <a:rPr lang="en-US" dirty="0"/>
            </a:br>
            <a:r>
              <a:rPr lang="en-US" dirty="0"/>
              <a:t>Keeping money safe</a:t>
            </a:r>
          </a:p>
        </p:txBody>
      </p:sp>
      <p:pic>
        <p:nvPicPr>
          <p:cNvPr id="13" name="Picture 12" descr="Illustration of falling confetti">
            <a:extLst>
              <a:ext uri="{FF2B5EF4-FFF2-40B4-BE49-F238E27FC236}">
                <a16:creationId xmlns:a16="http://schemas.microsoft.com/office/drawing/2014/main" id="{15798C23-24F4-E0B3-4B65-AFADF87C435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 y="-1"/>
            <a:ext cx="12192000" cy="6858001"/>
          </a:xfrm>
          <a:prstGeom prst="rect">
            <a:avLst/>
          </a:prstGeom>
        </p:spPr>
      </p:pic>
    </p:spTree>
    <p:extLst>
      <p:ext uri="{BB962C8B-B14F-4D97-AF65-F5344CB8AC3E}">
        <p14:creationId xmlns:p14="http://schemas.microsoft.com/office/powerpoint/2010/main" val="787902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par>
                          <p:cTn id="14" fill="hold">
                            <p:stCondLst>
                              <p:cond delay="1000"/>
                            </p:stCondLst>
                            <p:childTnLst>
                              <p:par>
                                <p:cTn id="15" presetID="47" presetClass="entr" presetSubtype="0" fill="hold" nodeType="afterEffect">
                                  <p:stCondLst>
                                    <p:cond delay="150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3000"/>
                                        <p:tgtEl>
                                          <p:spTgt spid="13"/>
                                        </p:tgtEl>
                                      </p:cBhvr>
                                    </p:animEffect>
                                    <p:anim calcmode="lin" valueType="num">
                                      <p:cBhvr>
                                        <p:cTn id="18" dur="3000" fill="hold"/>
                                        <p:tgtEl>
                                          <p:spTgt spid="13"/>
                                        </p:tgtEl>
                                        <p:attrNameLst>
                                          <p:attrName>ppt_x</p:attrName>
                                        </p:attrNameLst>
                                      </p:cBhvr>
                                      <p:tavLst>
                                        <p:tav tm="0">
                                          <p:val>
                                            <p:strVal val="#ppt_x"/>
                                          </p:val>
                                        </p:tav>
                                        <p:tav tm="100000">
                                          <p:val>
                                            <p:strVal val="#ppt_x"/>
                                          </p:val>
                                        </p:tav>
                                      </p:tavLst>
                                    </p:anim>
                                    <p:anim calcmode="lin" valueType="num">
                                      <p:cBhvr>
                                        <p:cTn id="19" dur="3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121C55-08EA-800B-CB95-4678CB47FCED}"/>
              </a:ext>
            </a:extLst>
          </p:cNvPr>
          <p:cNvSpPr>
            <a:spLocks noGrp="1"/>
          </p:cNvSpPr>
          <p:nvPr>
            <p:ph idx="1"/>
          </p:nvPr>
        </p:nvSpPr>
        <p:spPr>
          <a:xfrm>
            <a:off x="952500" y="2165684"/>
            <a:ext cx="7908696" cy="4011278"/>
          </a:xfrm>
        </p:spPr>
        <p:txBody>
          <a:bodyPr/>
          <a:lstStyle/>
          <a:p>
            <a:pPr marL="0" indent="0">
              <a:spcBef>
                <a:spcPts val="1800"/>
              </a:spcBef>
              <a:buNone/>
            </a:pPr>
            <a:r>
              <a:rPr lang="en-US" b="1" dirty="0"/>
              <a:t>You can also use a </a:t>
            </a:r>
            <a:r>
              <a:rPr lang="en-US" b="1" dirty="0">
                <a:highlight>
                  <a:srgbClr val="DFE96C"/>
                </a:highlight>
              </a:rPr>
              <a:t>bank’s app</a:t>
            </a:r>
            <a:r>
              <a:rPr lang="en-US" b="1" dirty="0"/>
              <a:t> or </a:t>
            </a:r>
            <a:r>
              <a:rPr lang="en-US" b="1" dirty="0">
                <a:highlight>
                  <a:srgbClr val="DFE96C"/>
                </a:highlight>
              </a:rPr>
              <a:t>website</a:t>
            </a:r>
            <a:r>
              <a:rPr lang="en-US" b="1" dirty="0"/>
              <a:t> to:</a:t>
            </a:r>
          </a:p>
          <a:p>
            <a:pPr>
              <a:spcBef>
                <a:spcPts val="1800"/>
              </a:spcBef>
            </a:pPr>
            <a:r>
              <a:rPr lang="en-US" dirty="0"/>
              <a:t>See how much money is in your account.</a:t>
            </a:r>
          </a:p>
          <a:p>
            <a:pPr>
              <a:spcBef>
                <a:spcPts val="1800"/>
              </a:spcBef>
            </a:pPr>
            <a:r>
              <a:rPr lang="en-US" dirty="0"/>
              <a:t>Deposit checks.</a:t>
            </a:r>
          </a:p>
          <a:p>
            <a:pPr>
              <a:spcBef>
                <a:spcPts val="1800"/>
              </a:spcBef>
            </a:pPr>
            <a:r>
              <a:rPr lang="en-US" dirty="0"/>
              <a:t>Pay bills (when you’re older!).</a:t>
            </a:r>
          </a:p>
          <a:p>
            <a:pPr>
              <a:spcBef>
                <a:spcPts val="1800"/>
              </a:spcBef>
            </a:pPr>
            <a:r>
              <a:rPr lang="en-US" dirty="0"/>
              <a:t>Send money to other people.</a:t>
            </a:r>
          </a:p>
          <a:p>
            <a:pPr>
              <a:spcBef>
                <a:spcPts val="1800"/>
              </a:spcBef>
            </a:pPr>
            <a:r>
              <a:rPr lang="en-US" dirty="0"/>
              <a:t>Move money from one account to another.</a:t>
            </a:r>
          </a:p>
        </p:txBody>
      </p:sp>
      <p:sp>
        <p:nvSpPr>
          <p:cNvPr id="2" name="Title 1">
            <a:extLst>
              <a:ext uri="{FF2B5EF4-FFF2-40B4-BE49-F238E27FC236}">
                <a16:creationId xmlns:a16="http://schemas.microsoft.com/office/drawing/2014/main" id="{334A7709-90F0-F2C4-7B15-CC67D7151051}"/>
              </a:ext>
            </a:extLst>
          </p:cNvPr>
          <p:cNvSpPr>
            <a:spLocks noGrp="1"/>
          </p:cNvSpPr>
          <p:nvPr>
            <p:ph type="title"/>
          </p:nvPr>
        </p:nvSpPr>
        <p:spPr>
          <a:xfrm>
            <a:off x="571500" y="571500"/>
            <a:ext cx="8801100" cy="1293395"/>
          </a:xfrm>
        </p:spPr>
        <p:txBody>
          <a:bodyPr/>
          <a:lstStyle/>
          <a:p>
            <a:r>
              <a:rPr lang="en-US" dirty="0"/>
              <a:t>Do I really need to go to a bank?</a:t>
            </a:r>
            <a:br>
              <a:rPr lang="en-US" dirty="0"/>
            </a:br>
            <a:r>
              <a:rPr lang="en-US" sz="2800" b="1" dirty="0">
                <a:solidFill>
                  <a:srgbClr val="335B6F"/>
                </a:solidFill>
                <a:latin typeface="PT Serif" panose="020A0603040505020204" pitchFamily="18" charset="77"/>
              </a:rPr>
              <a:t>Not very often!</a:t>
            </a:r>
            <a:endParaRPr lang="en-US" sz="2800" dirty="0"/>
          </a:p>
        </p:txBody>
      </p:sp>
    </p:spTree>
    <p:extLst>
      <p:ext uri="{BB962C8B-B14F-4D97-AF65-F5344CB8AC3E}">
        <p14:creationId xmlns:p14="http://schemas.microsoft.com/office/powerpoint/2010/main" val="3815542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DF520F7-17F8-6DE5-DFE3-DF66F1CA37B9}"/>
              </a:ext>
            </a:extLst>
          </p:cNvPr>
          <p:cNvSpPr>
            <a:spLocks noGrp="1"/>
          </p:cNvSpPr>
          <p:nvPr>
            <p:ph type="body" sz="quarter" idx="11"/>
          </p:nvPr>
        </p:nvSpPr>
        <p:spPr/>
        <p:txBody>
          <a:bodyPr/>
          <a:lstStyle/>
          <a:p>
            <a:r>
              <a:rPr lang="en-US" sz="4200" b="1" u="sng" dirty="0"/>
              <a:t>Yes!</a:t>
            </a:r>
          </a:p>
          <a:p>
            <a:endParaRPr lang="en-US" dirty="0"/>
          </a:p>
          <a:p>
            <a:endParaRPr lang="en-US" dirty="0"/>
          </a:p>
        </p:txBody>
      </p:sp>
      <p:sp>
        <p:nvSpPr>
          <p:cNvPr id="3" name="Content Placeholder 2">
            <a:extLst>
              <a:ext uri="{FF2B5EF4-FFF2-40B4-BE49-F238E27FC236}">
                <a16:creationId xmlns:a16="http://schemas.microsoft.com/office/drawing/2014/main" id="{28253710-52E9-8D4C-2125-D198E4323D44}"/>
              </a:ext>
            </a:extLst>
          </p:cNvPr>
          <p:cNvSpPr>
            <a:spLocks noGrp="1"/>
          </p:cNvSpPr>
          <p:nvPr>
            <p:ph idx="1"/>
          </p:nvPr>
        </p:nvSpPr>
        <p:spPr/>
        <p:txBody>
          <a:bodyPr/>
          <a:lstStyle/>
          <a:p>
            <a:r>
              <a:rPr lang="en-US" dirty="0"/>
              <a:t>Is it safe to use your smartphone </a:t>
            </a:r>
            <a:br>
              <a:rPr lang="en-US" dirty="0"/>
            </a:br>
            <a:r>
              <a:rPr lang="en-US" dirty="0"/>
              <a:t>to pay for things?</a:t>
            </a:r>
          </a:p>
          <a:p>
            <a:endParaRPr lang="en-US" dirty="0"/>
          </a:p>
          <a:p>
            <a:endParaRPr lang="en-US" dirty="0"/>
          </a:p>
        </p:txBody>
      </p:sp>
      <p:sp>
        <p:nvSpPr>
          <p:cNvPr id="2" name="Title 1">
            <a:extLst>
              <a:ext uri="{FF2B5EF4-FFF2-40B4-BE49-F238E27FC236}">
                <a16:creationId xmlns:a16="http://schemas.microsoft.com/office/drawing/2014/main" id="{62531E2C-93EB-65A8-C62C-EB3152D2A6F3}"/>
              </a:ext>
            </a:extLst>
          </p:cNvPr>
          <p:cNvSpPr>
            <a:spLocks noGrp="1"/>
          </p:cNvSpPr>
          <p:nvPr>
            <p:ph type="title"/>
          </p:nvPr>
        </p:nvSpPr>
        <p:spPr/>
        <p:txBody>
          <a:bodyPr/>
          <a:lstStyle/>
          <a:p>
            <a:r>
              <a:rPr lang="en-US" dirty="0"/>
              <a:t>Question</a:t>
            </a:r>
          </a:p>
        </p:txBody>
      </p:sp>
    </p:spTree>
    <p:extLst>
      <p:ext uri="{BB962C8B-B14F-4D97-AF65-F5344CB8AC3E}">
        <p14:creationId xmlns:p14="http://schemas.microsoft.com/office/powerpoint/2010/main" val="2043272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C202A2-C2F2-98F9-2987-565686242C59}"/>
              </a:ext>
            </a:extLst>
          </p:cNvPr>
          <p:cNvSpPr>
            <a:spLocks noGrp="1"/>
          </p:cNvSpPr>
          <p:nvPr>
            <p:ph idx="1"/>
          </p:nvPr>
        </p:nvSpPr>
        <p:spPr>
          <a:xfrm>
            <a:off x="952500" y="2160270"/>
            <a:ext cx="7368540" cy="4016692"/>
          </a:xfrm>
        </p:spPr>
        <p:txBody>
          <a:bodyPr/>
          <a:lstStyle/>
          <a:p>
            <a:pPr>
              <a:spcBef>
                <a:spcPts val="1800"/>
              </a:spcBef>
            </a:pPr>
            <a:r>
              <a:rPr lang="en-US" dirty="0"/>
              <a:t>You can add your debit card to a </a:t>
            </a:r>
            <a:r>
              <a:rPr lang="en-US" dirty="0">
                <a:highlight>
                  <a:srgbClr val="DFE96C"/>
                </a:highlight>
              </a:rPr>
              <a:t>digital wallet</a:t>
            </a:r>
            <a:r>
              <a:rPr lang="en-US" dirty="0"/>
              <a:t> on your phone to use it for payments.</a:t>
            </a:r>
          </a:p>
          <a:p>
            <a:pPr>
              <a:spcBef>
                <a:spcPts val="1800"/>
              </a:spcBef>
            </a:pPr>
            <a:r>
              <a:rPr lang="en-US" dirty="0"/>
              <a:t>You can download and use your </a:t>
            </a:r>
            <a:r>
              <a:rPr lang="en-US" dirty="0">
                <a:highlight>
                  <a:srgbClr val="DFE96C"/>
                </a:highlight>
              </a:rPr>
              <a:t>bank’s app</a:t>
            </a:r>
            <a:r>
              <a:rPr lang="en-US" dirty="0"/>
              <a:t>.</a:t>
            </a:r>
          </a:p>
          <a:p>
            <a:pPr>
              <a:spcBef>
                <a:spcPts val="1800"/>
              </a:spcBef>
            </a:pPr>
            <a:r>
              <a:rPr lang="en-US" dirty="0"/>
              <a:t>Or you can download a </a:t>
            </a:r>
            <a:r>
              <a:rPr lang="en-US" dirty="0">
                <a:highlight>
                  <a:srgbClr val="DFE96C"/>
                </a:highlight>
              </a:rPr>
              <a:t>payment app</a:t>
            </a:r>
            <a:r>
              <a:rPr lang="en-US" dirty="0"/>
              <a:t> such as Venmo or Cash App and link it to your banking account to make purchases and pay people.</a:t>
            </a:r>
          </a:p>
          <a:p>
            <a:pPr>
              <a:spcBef>
                <a:spcPts val="1800"/>
              </a:spcBef>
            </a:pPr>
            <a:endParaRPr lang="en-US" dirty="0"/>
          </a:p>
          <a:p>
            <a:pPr>
              <a:spcBef>
                <a:spcPts val="1800"/>
              </a:spcBef>
            </a:pPr>
            <a:endParaRPr lang="en-US" dirty="0"/>
          </a:p>
        </p:txBody>
      </p:sp>
      <p:sp>
        <p:nvSpPr>
          <p:cNvPr id="2" name="Title 1">
            <a:extLst>
              <a:ext uri="{FF2B5EF4-FFF2-40B4-BE49-F238E27FC236}">
                <a16:creationId xmlns:a16="http://schemas.microsoft.com/office/drawing/2014/main" id="{8C27FC25-E377-CF02-DC11-61F713B8DA11}"/>
              </a:ext>
            </a:extLst>
          </p:cNvPr>
          <p:cNvSpPr>
            <a:spLocks noGrp="1"/>
          </p:cNvSpPr>
          <p:nvPr>
            <p:ph type="title"/>
          </p:nvPr>
        </p:nvSpPr>
        <p:spPr/>
        <p:txBody>
          <a:bodyPr/>
          <a:lstStyle/>
          <a:p>
            <a:r>
              <a:rPr lang="en-US" sz="4400" b="1" dirty="0">
                <a:solidFill>
                  <a:srgbClr val="335B6F"/>
                </a:solidFill>
                <a:latin typeface="PT Serif" panose="020A0603040505020204" pitchFamily="18" charset="77"/>
              </a:rPr>
              <a:t>You can use your smartphone </a:t>
            </a:r>
            <a:br>
              <a:rPr lang="en-US" sz="4400" b="1" dirty="0">
                <a:solidFill>
                  <a:srgbClr val="335B6F"/>
                </a:solidFill>
                <a:latin typeface="PT Serif" panose="020A0603040505020204" pitchFamily="18" charset="77"/>
              </a:rPr>
            </a:br>
            <a:r>
              <a:rPr lang="en-US" sz="4400" b="1" dirty="0">
                <a:solidFill>
                  <a:srgbClr val="335B6F"/>
                </a:solidFill>
                <a:latin typeface="PT Serif" panose="020A0603040505020204" pitchFamily="18" charset="77"/>
              </a:rPr>
              <a:t>to pay for things, too</a:t>
            </a:r>
            <a:endParaRPr lang="en-US" dirty="0"/>
          </a:p>
        </p:txBody>
      </p:sp>
    </p:spTree>
    <p:extLst>
      <p:ext uri="{BB962C8B-B14F-4D97-AF65-F5344CB8AC3E}">
        <p14:creationId xmlns:p14="http://schemas.microsoft.com/office/powerpoint/2010/main" val="1674442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D0C8F5-E522-7869-9DEF-E69BCEAA9861}"/>
              </a:ext>
            </a:extLst>
          </p:cNvPr>
          <p:cNvSpPr>
            <a:spLocks noGrp="1"/>
          </p:cNvSpPr>
          <p:nvPr>
            <p:ph idx="1"/>
          </p:nvPr>
        </p:nvSpPr>
        <p:spPr>
          <a:xfrm>
            <a:off x="952500" y="2160270"/>
            <a:ext cx="7908696" cy="3188970"/>
          </a:xfrm>
        </p:spPr>
        <p:txBody>
          <a:bodyPr/>
          <a:lstStyle/>
          <a:p>
            <a:pPr marL="0" indent="0">
              <a:spcBef>
                <a:spcPts val="1800"/>
              </a:spcBef>
              <a:buNone/>
            </a:pPr>
            <a:r>
              <a:rPr lang="en-US" b="1" dirty="0"/>
              <a:t>All these options can help you:</a:t>
            </a:r>
          </a:p>
          <a:p>
            <a:pPr>
              <a:spcBef>
                <a:spcPts val="1800"/>
              </a:spcBef>
            </a:pPr>
            <a:r>
              <a:rPr lang="en-US" dirty="0"/>
              <a:t>Send and receive money.</a:t>
            </a:r>
          </a:p>
          <a:p>
            <a:pPr>
              <a:spcBef>
                <a:spcPts val="1800"/>
              </a:spcBef>
            </a:pPr>
            <a:r>
              <a:rPr lang="en-US" dirty="0"/>
              <a:t>Pay bills.</a:t>
            </a:r>
          </a:p>
          <a:p>
            <a:pPr>
              <a:spcBef>
                <a:spcPts val="1800"/>
              </a:spcBef>
            </a:pPr>
            <a:r>
              <a:rPr lang="en-US" dirty="0"/>
              <a:t>Purchase items or services online or in person.</a:t>
            </a:r>
          </a:p>
          <a:p>
            <a:pPr>
              <a:spcBef>
                <a:spcPts val="1800"/>
              </a:spcBef>
            </a:pPr>
            <a:endParaRPr lang="en-US" dirty="0"/>
          </a:p>
          <a:p>
            <a:pPr>
              <a:spcBef>
                <a:spcPts val="1800"/>
              </a:spcBef>
            </a:pPr>
            <a:endParaRPr lang="en-US" dirty="0"/>
          </a:p>
        </p:txBody>
      </p:sp>
      <p:sp>
        <p:nvSpPr>
          <p:cNvPr id="2" name="Title 1">
            <a:extLst>
              <a:ext uri="{FF2B5EF4-FFF2-40B4-BE49-F238E27FC236}">
                <a16:creationId xmlns:a16="http://schemas.microsoft.com/office/drawing/2014/main" id="{54F0006D-9FD0-9EAF-44E8-7D74D5C457D8}"/>
              </a:ext>
            </a:extLst>
          </p:cNvPr>
          <p:cNvSpPr>
            <a:spLocks noGrp="1"/>
          </p:cNvSpPr>
          <p:nvPr>
            <p:ph type="title"/>
          </p:nvPr>
        </p:nvSpPr>
        <p:spPr/>
        <p:txBody>
          <a:bodyPr/>
          <a:lstStyle/>
          <a:p>
            <a:r>
              <a:rPr lang="en-US" sz="4400" b="1" dirty="0">
                <a:solidFill>
                  <a:srgbClr val="335B6F"/>
                </a:solidFill>
                <a:latin typeface="PT Serif" panose="020A0603040505020204" pitchFamily="18" charset="77"/>
              </a:rPr>
              <a:t>You can use your smartphone </a:t>
            </a:r>
            <a:br>
              <a:rPr lang="en-US" sz="4400" b="1" dirty="0">
                <a:solidFill>
                  <a:srgbClr val="335B6F"/>
                </a:solidFill>
                <a:latin typeface="PT Serif" panose="020A0603040505020204" pitchFamily="18" charset="77"/>
              </a:rPr>
            </a:br>
            <a:r>
              <a:rPr lang="en-US" sz="4400" b="1" dirty="0">
                <a:solidFill>
                  <a:srgbClr val="335B6F"/>
                </a:solidFill>
                <a:latin typeface="PT Serif" panose="020A0603040505020204" pitchFamily="18" charset="77"/>
              </a:rPr>
              <a:t>to pay for things, too</a:t>
            </a:r>
            <a:endParaRPr lang="en-US" dirty="0"/>
          </a:p>
        </p:txBody>
      </p:sp>
    </p:spTree>
    <p:extLst>
      <p:ext uri="{BB962C8B-B14F-4D97-AF65-F5344CB8AC3E}">
        <p14:creationId xmlns:p14="http://schemas.microsoft.com/office/powerpoint/2010/main" val="27418565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llustration of a hand holding a phone with app onscreen&#10;">
            <a:extLst>
              <a:ext uri="{FF2B5EF4-FFF2-40B4-BE49-F238E27FC236}">
                <a16:creationId xmlns:a16="http://schemas.microsoft.com/office/drawing/2014/main" id="{EA664EA1-CCB5-618E-F3EB-1BD751F91AC3}"/>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11203588" y="2653153"/>
            <a:ext cx="988412" cy="1403580"/>
          </a:xfrm>
          <a:custGeom>
            <a:avLst/>
            <a:gdLst>
              <a:gd name="connsiteX0" fmla="*/ 477844 w 1749794"/>
              <a:gd name="connsiteY0" fmla="*/ 0 h 2484769"/>
              <a:gd name="connsiteX1" fmla="*/ 1663833 w 1749794"/>
              <a:gd name="connsiteY1" fmla="*/ 0 h 2484769"/>
              <a:gd name="connsiteX2" fmla="*/ 1698549 w 1749794"/>
              <a:gd name="connsiteY2" fmla="*/ 35135 h 2484769"/>
              <a:gd name="connsiteX3" fmla="*/ 1749794 w 1749794"/>
              <a:gd name="connsiteY3" fmla="*/ 101501 h 2484769"/>
              <a:gd name="connsiteX4" fmla="*/ 1749794 w 1749794"/>
              <a:gd name="connsiteY4" fmla="*/ 2283345 h 2484769"/>
              <a:gd name="connsiteX5" fmla="*/ 1742803 w 1749794"/>
              <a:gd name="connsiteY5" fmla="*/ 2289113 h 2484769"/>
              <a:gd name="connsiteX6" fmla="*/ 1102269 w 1749794"/>
              <a:gd name="connsiteY6" fmla="*/ 2484769 h 2484769"/>
              <a:gd name="connsiteX7" fmla="*/ 12149 w 1749794"/>
              <a:gd name="connsiteY7" fmla="*/ 1618719 h 2484769"/>
              <a:gd name="connsiteX8" fmla="*/ 0 w 1749794"/>
              <a:gd name="connsiteY8" fmla="*/ 1578722 h 2484769"/>
              <a:gd name="connsiteX9" fmla="*/ 0 w 1749794"/>
              <a:gd name="connsiteY9" fmla="*/ 1004695 h 2484769"/>
              <a:gd name="connsiteX10" fmla="*/ 32000 w 1749794"/>
              <a:gd name="connsiteY10" fmla="*/ 881693 h 2484769"/>
              <a:gd name="connsiteX11" fmla="*/ 414637 w 1749794"/>
              <a:gd name="connsiteY11" fmla="*/ 78515 h 248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9794" h="2484769">
                <a:moveTo>
                  <a:pt x="477844" y="0"/>
                </a:moveTo>
                <a:lnTo>
                  <a:pt x="1663833" y="0"/>
                </a:lnTo>
                <a:lnTo>
                  <a:pt x="1698549" y="35135"/>
                </a:lnTo>
                <a:lnTo>
                  <a:pt x="1749794" y="101501"/>
                </a:lnTo>
                <a:lnTo>
                  <a:pt x="1749794" y="2283345"/>
                </a:lnTo>
                <a:lnTo>
                  <a:pt x="1742803" y="2289113"/>
                </a:lnTo>
                <a:cubicBezTo>
                  <a:pt x="1559959" y="2412640"/>
                  <a:pt x="1339537" y="2484769"/>
                  <a:pt x="1102269" y="2484769"/>
                </a:cubicBezTo>
                <a:cubicBezTo>
                  <a:pt x="588188" y="2484769"/>
                  <a:pt x="160315" y="2037553"/>
                  <a:pt x="12149" y="1618719"/>
                </a:cubicBezTo>
                <a:lnTo>
                  <a:pt x="0" y="1578722"/>
                </a:lnTo>
                <a:lnTo>
                  <a:pt x="0" y="1004695"/>
                </a:lnTo>
                <a:lnTo>
                  <a:pt x="32000" y="881693"/>
                </a:lnTo>
                <a:cubicBezTo>
                  <a:pt x="109096" y="614841"/>
                  <a:pt x="241845" y="313321"/>
                  <a:pt x="414637" y="78515"/>
                </a:cubicBezTo>
                <a:close/>
              </a:path>
            </a:pathLst>
          </a:custGeom>
        </p:spPr>
      </p:pic>
      <p:grpSp>
        <p:nvGrpSpPr>
          <p:cNvPr id="19" name="Group 18">
            <a:extLst>
              <a:ext uri="{FF2B5EF4-FFF2-40B4-BE49-F238E27FC236}">
                <a16:creationId xmlns:a16="http://schemas.microsoft.com/office/drawing/2014/main" id="{BCBFF3D8-0508-CB4F-FE48-42FE4ECA0F39}"/>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20" name="Oval 19">
              <a:extLst>
                <a:ext uri="{FF2B5EF4-FFF2-40B4-BE49-F238E27FC236}">
                  <a16:creationId xmlns:a16="http://schemas.microsoft.com/office/drawing/2014/main" id="{64A07826-7396-B2E3-890D-40BF92066B5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1" name="Oval 20">
              <a:extLst>
                <a:ext uri="{FF2B5EF4-FFF2-40B4-BE49-F238E27FC236}">
                  <a16:creationId xmlns:a16="http://schemas.microsoft.com/office/drawing/2014/main" id="{B63DD6B3-1C22-0E44-3525-8806C6345EC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2" name="Oval 21">
              <a:extLst>
                <a:ext uri="{FF2B5EF4-FFF2-40B4-BE49-F238E27FC236}">
                  <a16:creationId xmlns:a16="http://schemas.microsoft.com/office/drawing/2014/main" id="{8A1B7860-198F-C450-AD28-6956EC43FF86}"/>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4" name="Picture 23" descr="Illustration of a hand holding a phone with apps onscreen">
            <a:extLst>
              <a:ext uri="{FF2B5EF4-FFF2-40B4-BE49-F238E27FC236}">
                <a16:creationId xmlns:a16="http://schemas.microsoft.com/office/drawing/2014/main" id="{29BFD530-0490-2E09-CA5A-4548D01422C7}"/>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a:off x="8724955" y="2653153"/>
            <a:ext cx="1319025" cy="1403580"/>
          </a:xfrm>
          <a:custGeom>
            <a:avLst/>
            <a:gdLst>
              <a:gd name="connsiteX0" fmla="*/ 0 w 2342281"/>
              <a:gd name="connsiteY0" fmla="*/ 0 h 2492431"/>
              <a:gd name="connsiteX1" fmla="*/ 2276803 w 2342281"/>
              <a:gd name="connsiteY1" fmla="*/ 0 h 2492431"/>
              <a:gd name="connsiteX2" fmla="*/ 2303332 w 2342281"/>
              <a:gd name="connsiteY2" fmla="*/ 48206 h 2492431"/>
              <a:gd name="connsiteX3" fmla="*/ 2342281 w 2342281"/>
              <a:gd name="connsiteY3" fmla="*/ 169849 h 2492431"/>
              <a:gd name="connsiteX4" fmla="*/ 2342281 w 2342281"/>
              <a:gd name="connsiteY4" fmla="*/ 879570 h 2492431"/>
              <a:gd name="connsiteX5" fmla="*/ 2315729 w 2342281"/>
              <a:gd name="connsiteY5" fmla="*/ 1085046 h 2492431"/>
              <a:gd name="connsiteX6" fmla="*/ 2295389 w 2342281"/>
              <a:gd name="connsiteY6" fmla="*/ 1346799 h 2492431"/>
              <a:gd name="connsiteX7" fmla="*/ 1149757 w 2342281"/>
              <a:gd name="connsiteY7" fmla="*/ 2492431 h 2492431"/>
              <a:gd name="connsiteX8" fmla="*/ 4125 w 2342281"/>
              <a:gd name="connsiteY8" fmla="*/ 1346799 h 2492431"/>
              <a:gd name="connsiteX9" fmla="*/ 0 w 2342281"/>
              <a:gd name="connsiteY9" fmla="*/ 1309616 h 249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42281" h="2492431">
                <a:moveTo>
                  <a:pt x="0" y="0"/>
                </a:moveTo>
                <a:lnTo>
                  <a:pt x="2276803" y="0"/>
                </a:lnTo>
                <a:lnTo>
                  <a:pt x="2303332" y="48206"/>
                </a:lnTo>
                <a:lnTo>
                  <a:pt x="2342281" y="169849"/>
                </a:lnTo>
                <a:lnTo>
                  <a:pt x="2342281" y="879570"/>
                </a:lnTo>
                <a:lnTo>
                  <a:pt x="2315729" y="1085046"/>
                </a:lnTo>
                <a:cubicBezTo>
                  <a:pt x="2304069" y="1179213"/>
                  <a:pt x="2295389" y="1267710"/>
                  <a:pt x="2295389" y="1346799"/>
                </a:cubicBezTo>
                <a:cubicBezTo>
                  <a:pt x="2295389" y="1979514"/>
                  <a:pt x="1782472" y="2492431"/>
                  <a:pt x="1149757" y="2492431"/>
                </a:cubicBezTo>
                <a:cubicBezTo>
                  <a:pt x="517042" y="2492431"/>
                  <a:pt x="21771" y="1836158"/>
                  <a:pt x="4125" y="1346799"/>
                </a:cubicBezTo>
                <a:lnTo>
                  <a:pt x="0" y="1309616"/>
                </a:lnTo>
                <a:close/>
              </a:path>
            </a:pathLst>
          </a:custGeom>
        </p:spPr>
      </p:pic>
      <p:grpSp>
        <p:nvGrpSpPr>
          <p:cNvPr id="15" name="Group 14">
            <a:extLst>
              <a:ext uri="{FF2B5EF4-FFF2-40B4-BE49-F238E27FC236}">
                <a16:creationId xmlns:a16="http://schemas.microsoft.com/office/drawing/2014/main" id="{3C086DB5-77DF-0EB4-B08B-C65BF5D6644B}"/>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6" name="Oval 15">
              <a:extLst>
                <a:ext uri="{FF2B5EF4-FFF2-40B4-BE49-F238E27FC236}">
                  <a16:creationId xmlns:a16="http://schemas.microsoft.com/office/drawing/2014/main" id="{0CF8E174-2928-4953-91B4-3015C727531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7" name="Oval 16">
              <a:extLst>
                <a:ext uri="{FF2B5EF4-FFF2-40B4-BE49-F238E27FC236}">
                  <a16:creationId xmlns:a16="http://schemas.microsoft.com/office/drawing/2014/main" id="{787086A2-BFA6-6589-AC32-DDB4BEA1AB79}"/>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8469E673-A5BB-AB51-6128-AE0FEB51CA0E}"/>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4C9091A1-CDE0-7ACF-7CD9-4B2D0CF3B5C4}"/>
              </a:ext>
            </a:extLst>
          </p:cNvPr>
          <p:cNvSpPr>
            <a:spLocks noGrp="1"/>
          </p:cNvSpPr>
          <p:nvPr>
            <p:ph idx="1"/>
          </p:nvPr>
        </p:nvSpPr>
        <p:spPr/>
        <p:txBody>
          <a:bodyPr/>
          <a:lstStyle/>
          <a:p>
            <a:r>
              <a:rPr lang="en-US" dirty="0"/>
              <a:t>Emma, Claire, and Taylor want to buy ice cream </a:t>
            </a:r>
            <a:br>
              <a:rPr lang="en-US" dirty="0"/>
            </a:br>
            <a:r>
              <a:rPr lang="en-US" dirty="0"/>
              <a:t>but don’t have </a:t>
            </a:r>
            <a:r>
              <a:rPr lang="en-US" dirty="0">
                <a:highlight>
                  <a:srgbClr val="DFE96C"/>
                </a:highlight>
              </a:rPr>
              <a:t>cash</a:t>
            </a:r>
            <a:r>
              <a:rPr lang="en-US" dirty="0"/>
              <a:t> or </a:t>
            </a:r>
            <a:r>
              <a:rPr lang="en-US" dirty="0">
                <a:highlight>
                  <a:srgbClr val="DFE96C"/>
                </a:highlight>
              </a:rPr>
              <a:t>debit cards</a:t>
            </a:r>
            <a:r>
              <a:rPr lang="en-US" dirty="0"/>
              <a:t>. </a:t>
            </a:r>
          </a:p>
        </p:txBody>
      </p:sp>
      <p:pic>
        <p:nvPicPr>
          <p:cNvPr id="23" name="Picture 22" descr="Illustration of a hand holding an ice cream cone">
            <a:extLst>
              <a:ext uri="{FF2B5EF4-FFF2-40B4-BE49-F238E27FC236}">
                <a16:creationId xmlns:a16="http://schemas.microsoft.com/office/drawing/2014/main" id="{BDF6DDB8-CC37-61D3-964A-4498BEF4FF03}"/>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5171906" y="1608836"/>
            <a:ext cx="1473080" cy="2797827"/>
          </a:xfrm>
          <a:custGeom>
            <a:avLst/>
            <a:gdLst>
              <a:gd name="connsiteX0" fmla="*/ 441777 w 1473080"/>
              <a:gd name="connsiteY0" fmla="*/ 0 h 2797827"/>
              <a:gd name="connsiteX1" fmla="*/ 1324556 w 1473080"/>
              <a:gd name="connsiteY1" fmla="*/ 0 h 2797827"/>
              <a:gd name="connsiteX2" fmla="*/ 1420040 w 1473080"/>
              <a:gd name="connsiteY2" fmla="*/ 96683 h 2797827"/>
              <a:gd name="connsiteX3" fmla="*/ 1473080 w 1473080"/>
              <a:gd name="connsiteY3" fmla="*/ 162106 h 2797827"/>
              <a:gd name="connsiteX4" fmla="*/ 1473080 w 1473080"/>
              <a:gd name="connsiteY4" fmla="*/ 2629300 h 2797827"/>
              <a:gd name="connsiteX5" fmla="*/ 1328460 w 1473080"/>
              <a:gd name="connsiteY5" fmla="*/ 2707798 h 2797827"/>
              <a:gd name="connsiteX6" fmla="*/ 882528 w 1473080"/>
              <a:gd name="connsiteY6" fmla="*/ 2797827 h 2797827"/>
              <a:gd name="connsiteX7" fmla="*/ 73141 w 1473080"/>
              <a:gd name="connsiteY7" fmla="*/ 2412820 h 2797827"/>
              <a:gd name="connsiteX8" fmla="*/ 0 w 1473080"/>
              <a:gd name="connsiteY8" fmla="*/ 2327002 h 2797827"/>
              <a:gd name="connsiteX9" fmla="*/ 0 w 1473080"/>
              <a:gd name="connsiteY9" fmla="*/ 673671 h 2797827"/>
              <a:gd name="connsiteX10" fmla="*/ 66172 w 1473080"/>
              <a:gd name="connsiteY10" fmla="*/ 534731 h 2797827"/>
              <a:gd name="connsiteX11" fmla="*/ 426927 w 1473080"/>
              <a:gd name="connsiteY11" fmla="*/ 12974 h 2797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3080" h="2797827">
                <a:moveTo>
                  <a:pt x="441777" y="0"/>
                </a:moveTo>
                <a:lnTo>
                  <a:pt x="1324556" y="0"/>
                </a:lnTo>
                <a:lnTo>
                  <a:pt x="1420040" y="96683"/>
                </a:lnTo>
                <a:lnTo>
                  <a:pt x="1473080" y="162106"/>
                </a:lnTo>
                <a:lnTo>
                  <a:pt x="1473080" y="2629300"/>
                </a:lnTo>
                <a:lnTo>
                  <a:pt x="1328460" y="2707798"/>
                </a:lnTo>
                <a:cubicBezTo>
                  <a:pt x="1191398" y="2765770"/>
                  <a:pt x="1040707" y="2797827"/>
                  <a:pt x="882528" y="2797827"/>
                </a:cubicBezTo>
                <a:cubicBezTo>
                  <a:pt x="566171" y="2797827"/>
                  <a:pt x="280228" y="2636625"/>
                  <a:pt x="73141" y="2412820"/>
                </a:cubicBezTo>
                <a:lnTo>
                  <a:pt x="0" y="2327002"/>
                </a:lnTo>
                <a:lnTo>
                  <a:pt x="0" y="673671"/>
                </a:lnTo>
                <a:lnTo>
                  <a:pt x="66172" y="534731"/>
                </a:lnTo>
                <a:cubicBezTo>
                  <a:pt x="168553" y="333619"/>
                  <a:pt x="290765" y="148157"/>
                  <a:pt x="426927" y="12974"/>
                </a:cubicBezTo>
                <a:close/>
              </a:path>
            </a:pathLst>
          </a:custGeom>
        </p:spPr>
      </p:pic>
      <p:sp>
        <p:nvSpPr>
          <p:cNvPr id="2" name="Title 1">
            <a:extLst>
              <a:ext uri="{FF2B5EF4-FFF2-40B4-BE49-F238E27FC236}">
                <a16:creationId xmlns:a16="http://schemas.microsoft.com/office/drawing/2014/main" id="{D474EBA1-D53D-0F38-84F4-98C05F52321D}"/>
              </a:ext>
            </a:extLst>
          </p:cNvPr>
          <p:cNvSpPr>
            <a:spLocks noGrp="1"/>
          </p:cNvSpPr>
          <p:nvPr>
            <p:ph type="title"/>
          </p:nvPr>
        </p:nvSpPr>
        <p:spPr/>
        <p:txBody>
          <a:bodyPr/>
          <a:lstStyle/>
          <a:p>
            <a:r>
              <a:rPr lang="en-US" dirty="0"/>
              <a:t>Hands on example:</a:t>
            </a:r>
            <a:br>
              <a:rPr lang="en-US" dirty="0"/>
            </a:br>
            <a:r>
              <a:rPr lang="en-US" dirty="0"/>
              <a:t>Paying with apps</a:t>
            </a:r>
          </a:p>
        </p:txBody>
      </p:sp>
    </p:spTree>
    <p:extLst>
      <p:ext uri="{BB962C8B-B14F-4D97-AF65-F5344CB8AC3E}">
        <p14:creationId xmlns:p14="http://schemas.microsoft.com/office/powerpoint/2010/main" val="3627274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B6C63-6E7A-C9FE-FB5F-161BAD3736E0}"/>
            </a:ext>
          </a:extLst>
        </p:cNvPr>
        <p:cNvGrpSpPr/>
        <p:nvPr/>
      </p:nvGrpSpPr>
      <p:grpSpPr>
        <a:xfrm>
          <a:off x="0" y="0"/>
          <a:ext cx="0" cy="0"/>
          <a:chOff x="0" y="0"/>
          <a:chExt cx="0" cy="0"/>
        </a:xfrm>
      </p:grpSpPr>
      <p:pic>
        <p:nvPicPr>
          <p:cNvPr id="4" name="Picture 3" descr="Illustration of a hand holding a phone with app onscreen">
            <a:extLst>
              <a:ext uri="{FF2B5EF4-FFF2-40B4-BE49-F238E27FC236}">
                <a16:creationId xmlns:a16="http://schemas.microsoft.com/office/drawing/2014/main" id="{EAB4ED14-AF90-489D-438A-E585901D14E8}"/>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11430972" y="2653153"/>
            <a:ext cx="893541" cy="1358574"/>
          </a:xfrm>
          <a:custGeom>
            <a:avLst/>
            <a:gdLst>
              <a:gd name="connsiteX0" fmla="*/ 164621 w 1642409"/>
              <a:gd name="connsiteY0" fmla="*/ 0 h 2497181"/>
              <a:gd name="connsiteX1" fmla="*/ 1441635 w 1642409"/>
              <a:gd name="connsiteY1" fmla="*/ 0 h 2497181"/>
              <a:gd name="connsiteX2" fmla="*/ 1534807 w 1642409"/>
              <a:gd name="connsiteY2" fmla="*/ 116509 h 2497181"/>
              <a:gd name="connsiteX3" fmla="*/ 1623688 w 1642409"/>
              <a:gd name="connsiteY3" fmla="*/ 245630 h 2497181"/>
              <a:gd name="connsiteX4" fmla="*/ 1642409 w 1642409"/>
              <a:gd name="connsiteY4" fmla="*/ 277007 h 2497181"/>
              <a:gd name="connsiteX5" fmla="*/ 1642409 w 1642409"/>
              <a:gd name="connsiteY5" fmla="*/ 2179471 h 2497181"/>
              <a:gd name="connsiteX6" fmla="*/ 1494479 w 1642409"/>
              <a:gd name="connsiteY6" fmla="*/ 2301525 h 2497181"/>
              <a:gd name="connsiteX7" fmla="*/ 853945 w 1642409"/>
              <a:gd name="connsiteY7" fmla="*/ 2497181 h 2497181"/>
              <a:gd name="connsiteX8" fmla="*/ 48904 w 1642409"/>
              <a:gd name="connsiteY8" fmla="*/ 2139847 h 2497181"/>
              <a:gd name="connsiteX9" fmla="*/ 0 w 1642409"/>
              <a:gd name="connsiteY9" fmla="*/ 2084083 h 2497181"/>
              <a:gd name="connsiteX10" fmla="*/ 0 w 1642409"/>
              <a:gd name="connsiteY10" fmla="*/ 264715 h 2497181"/>
              <a:gd name="connsiteX11" fmla="*/ 73008 w 1642409"/>
              <a:gd name="connsiteY11" fmla="*/ 135273 h 2497181"/>
              <a:gd name="connsiteX12" fmla="*/ 154712 w 1642409"/>
              <a:gd name="connsiteY12" fmla="*/ 12429 h 249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42409" h="2497181">
                <a:moveTo>
                  <a:pt x="164621" y="0"/>
                </a:moveTo>
                <a:lnTo>
                  <a:pt x="1441635" y="0"/>
                </a:lnTo>
                <a:lnTo>
                  <a:pt x="1534807" y="116509"/>
                </a:lnTo>
                <a:cubicBezTo>
                  <a:pt x="1565580" y="158057"/>
                  <a:pt x="1595252" y="201226"/>
                  <a:pt x="1623688" y="245630"/>
                </a:cubicBezTo>
                <a:lnTo>
                  <a:pt x="1642409" y="277007"/>
                </a:lnTo>
                <a:lnTo>
                  <a:pt x="1642409" y="2179471"/>
                </a:lnTo>
                <a:lnTo>
                  <a:pt x="1494479" y="2301525"/>
                </a:lnTo>
                <a:cubicBezTo>
                  <a:pt x="1311635" y="2425052"/>
                  <a:pt x="1091213" y="2497181"/>
                  <a:pt x="853945" y="2497181"/>
                </a:cubicBezTo>
                <a:cubicBezTo>
                  <a:pt x="537588" y="2497181"/>
                  <a:pt x="254542" y="2354428"/>
                  <a:pt x="48904" y="2139847"/>
                </a:cubicBezTo>
                <a:lnTo>
                  <a:pt x="0" y="2084083"/>
                </a:lnTo>
                <a:lnTo>
                  <a:pt x="0" y="264715"/>
                </a:lnTo>
                <a:lnTo>
                  <a:pt x="73008" y="135273"/>
                </a:lnTo>
                <a:cubicBezTo>
                  <a:pt x="99069" y="92633"/>
                  <a:pt x="126326" y="51543"/>
                  <a:pt x="154712" y="12429"/>
                </a:cubicBezTo>
                <a:close/>
              </a:path>
            </a:pathLst>
          </a:custGeom>
        </p:spPr>
      </p:pic>
      <p:grpSp>
        <p:nvGrpSpPr>
          <p:cNvPr id="17" name="Group 16">
            <a:extLst>
              <a:ext uri="{FF2B5EF4-FFF2-40B4-BE49-F238E27FC236}">
                <a16:creationId xmlns:a16="http://schemas.microsoft.com/office/drawing/2014/main" id="{84317AF2-A4B7-9019-C5C4-626CCB6E0C96}"/>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8" name="Oval 17">
              <a:extLst>
                <a:ext uri="{FF2B5EF4-FFF2-40B4-BE49-F238E27FC236}">
                  <a16:creationId xmlns:a16="http://schemas.microsoft.com/office/drawing/2014/main" id="{8CC7C58A-7467-59ED-B9DD-658FF101115F}"/>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96E9DC91-9379-B807-4E6E-9BAECABD0A9E}"/>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0" name="Oval 19">
              <a:extLst>
                <a:ext uri="{FF2B5EF4-FFF2-40B4-BE49-F238E27FC236}">
                  <a16:creationId xmlns:a16="http://schemas.microsoft.com/office/drawing/2014/main" id="{37EA5286-F841-D1F3-D15F-F56DD9ABBF86}"/>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6" name="Picture 5" descr="Illustration of a hand holding a phone with app onscreen">
            <a:extLst>
              <a:ext uri="{FF2B5EF4-FFF2-40B4-BE49-F238E27FC236}">
                <a16:creationId xmlns:a16="http://schemas.microsoft.com/office/drawing/2014/main" id="{7EA70488-F360-4D9B-D587-2FFEC0EC515B}"/>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a:off x="8815646" y="2653153"/>
            <a:ext cx="988412" cy="1403580"/>
          </a:xfrm>
          <a:custGeom>
            <a:avLst/>
            <a:gdLst>
              <a:gd name="connsiteX0" fmla="*/ 477844 w 1749794"/>
              <a:gd name="connsiteY0" fmla="*/ 0 h 2484769"/>
              <a:gd name="connsiteX1" fmla="*/ 1663833 w 1749794"/>
              <a:gd name="connsiteY1" fmla="*/ 0 h 2484769"/>
              <a:gd name="connsiteX2" fmla="*/ 1698549 w 1749794"/>
              <a:gd name="connsiteY2" fmla="*/ 35135 h 2484769"/>
              <a:gd name="connsiteX3" fmla="*/ 1749794 w 1749794"/>
              <a:gd name="connsiteY3" fmla="*/ 101501 h 2484769"/>
              <a:gd name="connsiteX4" fmla="*/ 1749794 w 1749794"/>
              <a:gd name="connsiteY4" fmla="*/ 2283345 h 2484769"/>
              <a:gd name="connsiteX5" fmla="*/ 1742803 w 1749794"/>
              <a:gd name="connsiteY5" fmla="*/ 2289113 h 2484769"/>
              <a:gd name="connsiteX6" fmla="*/ 1102269 w 1749794"/>
              <a:gd name="connsiteY6" fmla="*/ 2484769 h 2484769"/>
              <a:gd name="connsiteX7" fmla="*/ 12149 w 1749794"/>
              <a:gd name="connsiteY7" fmla="*/ 1618719 h 2484769"/>
              <a:gd name="connsiteX8" fmla="*/ 0 w 1749794"/>
              <a:gd name="connsiteY8" fmla="*/ 1578722 h 2484769"/>
              <a:gd name="connsiteX9" fmla="*/ 0 w 1749794"/>
              <a:gd name="connsiteY9" fmla="*/ 1004695 h 2484769"/>
              <a:gd name="connsiteX10" fmla="*/ 32000 w 1749794"/>
              <a:gd name="connsiteY10" fmla="*/ 881693 h 2484769"/>
              <a:gd name="connsiteX11" fmla="*/ 414637 w 1749794"/>
              <a:gd name="connsiteY11" fmla="*/ 78515 h 248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9794" h="2484769">
                <a:moveTo>
                  <a:pt x="477844" y="0"/>
                </a:moveTo>
                <a:lnTo>
                  <a:pt x="1663833" y="0"/>
                </a:lnTo>
                <a:lnTo>
                  <a:pt x="1698549" y="35135"/>
                </a:lnTo>
                <a:lnTo>
                  <a:pt x="1749794" y="101501"/>
                </a:lnTo>
                <a:lnTo>
                  <a:pt x="1749794" y="2283345"/>
                </a:lnTo>
                <a:lnTo>
                  <a:pt x="1742803" y="2289113"/>
                </a:lnTo>
                <a:cubicBezTo>
                  <a:pt x="1559959" y="2412640"/>
                  <a:pt x="1339537" y="2484769"/>
                  <a:pt x="1102269" y="2484769"/>
                </a:cubicBezTo>
                <a:cubicBezTo>
                  <a:pt x="588188" y="2484769"/>
                  <a:pt x="160315" y="2037553"/>
                  <a:pt x="12149" y="1618719"/>
                </a:cubicBezTo>
                <a:lnTo>
                  <a:pt x="0" y="1578722"/>
                </a:lnTo>
                <a:lnTo>
                  <a:pt x="0" y="1004695"/>
                </a:lnTo>
                <a:lnTo>
                  <a:pt x="32000" y="881693"/>
                </a:lnTo>
                <a:cubicBezTo>
                  <a:pt x="109096" y="614841"/>
                  <a:pt x="241845" y="313321"/>
                  <a:pt x="414637" y="78515"/>
                </a:cubicBezTo>
                <a:close/>
              </a:path>
            </a:pathLst>
          </a:custGeom>
        </p:spPr>
      </p:pic>
      <p:grpSp>
        <p:nvGrpSpPr>
          <p:cNvPr id="13" name="Group 12">
            <a:extLst>
              <a:ext uri="{FF2B5EF4-FFF2-40B4-BE49-F238E27FC236}">
                <a16:creationId xmlns:a16="http://schemas.microsoft.com/office/drawing/2014/main" id="{0BE94471-6DF0-CAA8-0534-44940B6E351E}"/>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4" name="Oval 13">
              <a:extLst>
                <a:ext uri="{FF2B5EF4-FFF2-40B4-BE49-F238E27FC236}">
                  <a16:creationId xmlns:a16="http://schemas.microsoft.com/office/drawing/2014/main" id="{F95C65DC-A4F8-7153-FBC6-3E1270FCFD45}"/>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A8DD6C76-7AB3-73E1-86A3-8F52A12DEBD7}"/>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6" name="Oval 15">
              <a:extLst>
                <a:ext uri="{FF2B5EF4-FFF2-40B4-BE49-F238E27FC236}">
                  <a16:creationId xmlns:a16="http://schemas.microsoft.com/office/drawing/2014/main" id="{08BC4BC3-DF9D-EDAE-E1A8-8A1B2430386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BDBABEC2-BD5C-338D-C594-533F83A33E23}"/>
              </a:ext>
            </a:extLst>
          </p:cNvPr>
          <p:cNvSpPr>
            <a:spLocks noGrp="1"/>
          </p:cNvSpPr>
          <p:nvPr>
            <p:ph idx="1"/>
          </p:nvPr>
        </p:nvSpPr>
        <p:spPr/>
        <p:txBody>
          <a:bodyPr/>
          <a:lstStyle/>
          <a:p>
            <a:r>
              <a:rPr lang="en-US" dirty="0"/>
              <a:t>But they each have smartphones </a:t>
            </a:r>
            <a:br>
              <a:rPr lang="en-US" dirty="0"/>
            </a:br>
            <a:r>
              <a:rPr lang="en-US" dirty="0"/>
              <a:t>with different payment apps.</a:t>
            </a:r>
          </a:p>
        </p:txBody>
      </p:sp>
      <p:pic>
        <p:nvPicPr>
          <p:cNvPr id="22" name="Picture 21" descr="Illustration of a hand holding a phone with apps onscreen">
            <a:extLst>
              <a:ext uri="{FF2B5EF4-FFF2-40B4-BE49-F238E27FC236}">
                <a16:creationId xmlns:a16="http://schemas.microsoft.com/office/drawing/2014/main" id="{BE8384A5-FD7A-C806-A373-0BD30E501497}"/>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887607" y="1908977"/>
            <a:ext cx="2342281" cy="2492431"/>
          </a:xfrm>
          <a:custGeom>
            <a:avLst/>
            <a:gdLst>
              <a:gd name="connsiteX0" fmla="*/ 0 w 2342281"/>
              <a:gd name="connsiteY0" fmla="*/ 0 h 2492431"/>
              <a:gd name="connsiteX1" fmla="*/ 2276803 w 2342281"/>
              <a:gd name="connsiteY1" fmla="*/ 0 h 2492431"/>
              <a:gd name="connsiteX2" fmla="*/ 2303332 w 2342281"/>
              <a:gd name="connsiteY2" fmla="*/ 48206 h 2492431"/>
              <a:gd name="connsiteX3" fmla="*/ 2342281 w 2342281"/>
              <a:gd name="connsiteY3" fmla="*/ 169849 h 2492431"/>
              <a:gd name="connsiteX4" fmla="*/ 2342281 w 2342281"/>
              <a:gd name="connsiteY4" fmla="*/ 879570 h 2492431"/>
              <a:gd name="connsiteX5" fmla="*/ 2315729 w 2342281"/>
              <a:gd name="connsiteY5" fmla="*/ 1085046 h 2492431"/>
              <a:gd name="connsiteX6" fmla="*/ 2295389 w 2342281"/>
              <a:gd name="connsiteY6" fmla="*/ 1346799 h 2492431"/>
              <a:gd name="connsiteX7" fmla="*/ 1149757 w 2342281"/>
              <a:gd name="connsiteY7" fmla="*/ 2492431 h 2492431"/>
              <a:gd name="connsiteX8" fmla="*/ 4125 w 2342281"/>
              <a:gd name="connsiteY8" fmla="*/ 1346799 h 2492431"/>
              <a:gd name="connsiteX9" fmla="*/ 0 w 2342281"/>
              <a:gd name="connsiteY9" fmla="*/ 1309616 h 249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42281" h="2492431">
                <a:moveTo>
                  <a:pt x="0" y="0"/>
                </a:moveTo>
                <a:lnTo>
                  <a:pt x="2276803" y="0"/>
                </a:lnTo>
                <a:lnTo>
                  <a:pt x="2303332" y="48206"/>
                </a:lnTo>
                <a:lnTo>
                  <a:pt x="2342281" y="169849"/>
                </a:lnTo>
                <a:lnTo>
                  <a:pt x="2342281" y="879570"/>
                </a:lnTo>
                <a:lnTo>
                  <a:pt x="2315729" y="1085046"/>
                </a:lnTo>
                <a:cubicBezTo>
                  <a:pt x="2304069" y="1179213"/>
                  <a:pt x="2295389" y="1267710"/>
                  <a:pt x="2295389" y="1346799"/>
                </a:cubicBezTo>
                <a:cubicBezTo>
                  <a:pt x="2295389" y="1979514"/>
                  <a:pt x="1782472" y="2492431"/>
                  <a:pt x="1149757" y="2492431"/>
                </a:cubicBezTo>
                <a:cubicBezTo>
                  <a:pt x="517042" y="2492431"/>
                  <a:pt x="21771" y="1836158"/>
                  <a:pt x="4125" y="1346799"/>
                </a:cubicBezTo>
                <a:lnTo>
                  <a:pt x="0" y="1309616"/>
                </a:lnTo>
                <a:close/>
              </a:path>
            </a:pathLst>
          </a:custGeom>
        </p:spPr>
      </p:pic>
      <p:grpSp>
        <p:nvGrpSpPr>
          <p:cNvPr id="9" name="Group 8">
            <a:extLst>
              <a:ext uri="{FF2B5EF4-FFF2-40B4-BE49-F238E27FC236}">
                <a16:creationId xmlns:a16="http://schemas.microsoft.com/office/drawing/2014/main" id="{B8207063-63D0-F662-3982-E49979AAD5E1}"/>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10" name="Oval 9">
              <a:extLst>
                <a:ext uri="{FF2B5EF4-FFF2-40B4-BE49-F238E27FC236}">
                  <a16:creationId xmlns:a16="http://schemas.microsoft.com/office/drawing/2014/main" id="{11D64896-38F1-A9AE-513D-B7B93A382A0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B6FB1A58-02FD-3A1C-685E-FF22120E2852}"/>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2" name="Oval 11">
              <a:extLst>
                <a:ext uri="{FF2B5EF4-FFF2-40B4-BE49-F238E27FC236}">
                  <a16:creationId xmlns:a16="http://schemas.microsoft.com/office/drawing/2014/main" id="{E422019D-5925-22C0-FD92-BF02D0C5044D}"/>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a hand holding an ice cream cone">
            <a:extLst>
              <a:ext uri="{FF2B5EF4-FFF2-40B4-BE49-F238E27FC236}">
                <a16:creationId xmlns:a16="http://schemas.microsoft.com/office/drawing/2014/main" id="{C86265E3-3CE5-5146-6A87-616A573A1795}"/>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a:fillRect/>
          </a:stretch>
        </p:blipFill>
        <p:spPr>
          <a:xfrm>
            <a:off x="2312570" y="2528728"/>
            <a:ext cx="835584" cy="1587029"/>
          </a:xfrm>
          <a:custGeom>
            <a:avLst/>
            <a:gdLst>
              <a:gd name="connsiteX0" fmla="*/ 441777 w 1473080"/>
              <a:gd name="connsiteY0" fmla="*/ 0 h 2797827"/>
              <a:gd name="connsiteX1" fmla="*/ 1324556 w 1473080"/>
              <a:gd name="connsiteY1" fmla="*/ 0 h 2797827"/>
              <a:gd name="connsiteX2" fmla="*/ 1420040 w 1473080"/>
              <a:gd name="connsiteY2" fmla="*/ 96683 h 2797827"/>
              <a:gd name="connsiteX3" fmla="*/ 1473080 w 1473080"/>
              <a:gd name="connsiteY3" fmla="*/ 162106 h 2797827"/>
              <a:gd name="connsiteX4" fmla="*/ 1473080 w 1473080"/>
              <a:gd name="connsiteY4" fmla="*/ 2629300 h 2797827"/>
              <a:gd name="connsiteX5" fmla="*/ 1328460 w 1473080"/>
              <a:gd name="connsiteY5" fmla="*/ 2707798 h 2797827"/>
              <a:gd name="connsiteX6" fmla="*/ 882528 w 1473080"/>
              <a:gd name="connsiteY6" fmla="*/ 2797827 h 2797827"/>
              <a:gd name="connsiteX7" fmla="*/ 73141 w 1473080"/>
              <a:gd name="connsiteY7" fmla="*/ 2412820 h 2797827"/>
              <a:gd name="connsiteX8" fmla="*/ 0 w 1473080"/>
              <a:gd name="connsiteY8" fmla="*/ 2327002 h 2797827"/>
              <a:gd name="connsiteX9" fmla="*/ 0 w 1473080"/>
              <a:gd name="connsiteY9" fmla="*/ 673671 h 2797827"/>
              <a:gd name="connsiteX10" fmla="*/ 66172 w 1473080"/>
              <a:gd name="connsiteY10" fmla="*/ 534731 h 2797827"/>
              <a:gd name="connsiteX11" fmla="*/ 426927 w 1473080"/>
              <a:gd name="connsiteY11" fmla="*/ 12974 h 2797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3080" h="2797827">
                <a:moveTo>
                  <a:pt x="441777" y="0"/>
                </a:moveTo>
                <a:lnTo>
                  <a:pt x="1324556" y="0"/>
                </a:lnTo>
                <a:lnTo>
                  <a:pt x="1420040" y="96683"/>
                </a:lnTo>
                <a:lnTo>
                  <a:pt x="1473080" y="162106"/>
                </a:lnTo>
                <a:lnTo>
                  <a:pt x="1473080" y="2629300"/>
                </a:lnTo>
                <a:lnTo>
                  <a:pt x="1328460" y="2707798"/>
                </a:lnTo>
                <a:cubicBezTo>
                  <a:pt x="1191398" y="2765770"/>
                  <a:pt x="1040707" y="2797827"/>
                  <a:pt x="882528" y="2797827"/>
                </a:cubicBezTo>
                <a:cubicBezTo>
                  <a:pt x="566171" y="2797827"/>
                  <a:pt x="280228" y="2636625"/>
                  <a:pt x="73141" y="2412820"/>
                </a:cubicBezTo>
                <a:lnTo>
                  <a:pt x="0" y="2327002"/>
                </a:lnTo>
                <a:lnTo>
                  <a:pt x="0" y="673671"/>
                </a:lnTo>
                <a:lnTo>
                  <a:pt x="66172" y="534731"/>
                </a:lnTo>
                <a:cubicBezTo>
                  <a:pt x="168553" y="333619"/>
                  <a:pt x="290765" y="148157"/>
                  <a:pt x="426927" y="12974"/>
                </a:cubicBezTo>
                <a:close/>
              </a:path>
            </a:pathLst>
          </a:custGeom>
        </p:spPr>
      </p:pic>
      <p:sp>
        <p:nvSpPr>
          <p:cNvPr id="2" name="Title 1">
            <a:extLst>
              <a:ext uri="{FF2B5EF4-FFF2-40B4-BE49-F238E27FC236}">
                <a16:creationId xmlns:a16="http://schemas.microsoft.com/office/drawing/2014/main" id="{FD937147-A2D9-9F08-4BE7-658200EDA54C}"/>
              </a:ext>
            </a:extLst>
          </p:cNvPr>
          <p:cNvSpPr>
            <a:spLocks noGrp="1"/>
          </p:cNvSpPr>
          <p:nvPr>
            <p:ph type="title"/>
          </p:nvPr>
        </p:nvSpPr>
        <p:spPr/>
        <p:txBody>
          <a:bodyPr/>
          <a:lstStyle/>
          <a:p>
            <a:r>
              <a:rPr lang="en-US" dirty="0"/>
              <a:t>Hands on example:</a:t>
            </a:r>
            <a:br>
              <a:rPr lang="en-US" dirty="0"/>
            </a:br>
            <a:r>
              <a:rPr lang="en-US" dirty="0"/>
              <a:t>Paying with apps</a:t>
            </a:r>
          </a:p>
        </p:txBody>
      </p:sp>
    </p:spTree>
    <p:extLst>
      <p:ext uri="{BB962C8B-B14F-4D97-AF65-F5344CB8AC3E}">
        <p14:creationId xmlns:p14="http://schemas.microsoft.com/office/powerpoint/2010/main" val="3145851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BDAE9-0B68-621D-4AE6-B09267C9E64B}"/>
            </a:ext>
          </a:extLst>
        </p:cNvPr>
        <p:cNvGrpSpPr/>
        <p:nvPr/>
      </p:nvGrpSpPr>
      <p:grpSpPr>
        <a:xfrm>
          <a:off x="0" y="0"/>
          <a:ext cx="0" cy="0"/>
          <a:chOff x="0" y="0"/>
          <a:chExt cx="0" cy="0"/>
        </a:xfrm>
      </p:grpSpPr>
      <p:pic>
        <p:nvPicPr>
          <p:cNvPr id="30" name="Picture 29" descr="Illustration of a group of 3 hands holding ice cream cones">
            <a:extLst>
              <a:ext uri="{FF2B5EF4-FFF2-40B4-BE49-F238E27FC236}">
                <a16:creationId xmlns:a16="http://schemas.microsoft.com/office/drawing/2014/main" id="{AA567F9C-07E6-FFF6-BD16-BF343B8A60AE}"/>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11074278" y="2543006"/>
            <a:ext cx="1467428" cy="1340130"/>
          </a:xfrm>
          <a:custGeom>
            <a:avLst/>
            <a:gdLst>
              <a:gd name="connsiteX0" fmla="*/ 94624 w 2978866"/>
              <a:gd name="connsiteY0" fmla="*/ 0 h 2720452"/>
              <a:gd name="connsiteX1" fmla="*/ 2880950 w 2978866"/>
              <a:gd name="connsiteY1" fmla="*/ 0 h 2720452"/>
              <a:gd name="connsiteX2" fmla="*/ 2916706 w 2978866"/>
              <a:gd name="connsiteY2" fmla="*/ 61396 h 2720452"/>
              <a:gd name="connsiteX3" fmla="*/ 2661605 w 2978866"/>
              <a:gd name="connsiteY3" fmla="*/ 1630967 h 2720452"/>
              <a:gd name="connsiteX4" fmla="*/ 1961905 w 2978866"/>
              <a:gd name="connsiteY4" fmla="*/ 2686570 h 2720452"/>
              <a:gd name="connsiteX5" fmla="*/ 1869331 w 2978866"/>
              <a:gd name="connsiteY5" fmla="*/ 2720452 h 2720452"/>
              <a:gd name="connsiteX6" fmla="*/ 1189070 w 2978866"/>
              <a:gd name="connsiteY6" fmla="*/ 2720452 h 2720452"/>
              <a:gd name="connsiteX7" fmla="*/ 1175985 w 2978866"/>
              <a:gd name="connsiteY7" fmla="*/ 2716544 h 2720452"/>
              <a:gd name="connsiteX8" fmla="*/ 370341 w 2978866"/>
              <a:gd name="connsiteY8" fmla="*/ 1630967 h 2720452"/>
              <a:gd name="connsiteX9" fmla="*/ 83556 w 2978866"/>
              <a:gd name="connsiteY9" fmla="*/ 15696 h 2720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78866" h="2720452">
                <a:moveTo>
                  <a:pt x="94624" y="0"/>
                </a:moveTo>
                <a:lnTo>
                  <a:pt x="2880950" y="0"/>
                </a:lnTo>
                <a:lnTo>
                  <a:pt x="2916706" y="61396"/>
                </a:lnTo>
                <a:cubicBezTo>
                  <a:pt x="3147423" y="532815"/>
                  <a:pt x="2661605" y="1235520"/>
                  <a:pt x="2661605" y="1630967"/>
                </a:cubicBezTo>
                <a:cubicBezTo>
                  <a:pt x="2661605" y="2105503"/>
                  <a:pt x="2373089" y="2512653"/>
                  <a:pt x="1961905" y="2686570"/>
                </a:cubicBezTo>
                <a:lnTo>
                  <a:pt x="1869331" y="2720452"/>
                </a:lnTo>
                <a:lnTo>
                  <a:pt x="1189070" y="2720452"/>
                </a:lnTo>
                <a:lnTo>
                  <a:pt x="1175985" y="2716544"/>
                </a:lnTo>
                <a:cubicBezTo>
                  <a:pt x="711391" y="2549643"/>
                  <a:pt x="376858" y="2063981"/>
                  <a:pt x="370341" y="1630967"/>
                </a:cubicBezTo>
                <a:cubicBezTo>
                  <a:pt x="365078" y="1281225"/>
                  <a:pt x="-210345" y="506792"/>
                  <a:pt x="83556" y="15696"/>
                </a:cubicBezTo>
                <a:close/>
              </a:path>
            </a:pathLst>
          </a:custGeom>
        </p:spPr>
      </p:pic>
      <p:grpSp>
        <p:nvGrpSpPr>
          <p:cNvPr id="17" name="Group 16">
            <a:extLst>
              <a:ext uri="{FF2B5EF4-FFF2-40B4-BE49-F238E27FC236}">
                <a16:creationId xmlns:a16="http://schemas.microsoft.com/office/drawing/2014/main" id="{C03EC95A-1B54-AF2D-6374-B18F52AA521B}"/>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8" name="Oval 17">
              <a:extLst>
                <a:ext uri="{FF2B5EF4-FFF2-40B4-BE49-F238E27FC236}">
                  <a16:creationId xmlns:a16="http://schemas.microsoft.com/office/drawing/2014/main" id="{F34DC095-DA16-2E31-637C-B83365369039}"/>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B3C8B494-CC4A-5993-C8F4-050DBE425782}"/>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0" name="Oval 19">
              <a:extLst>
                <a:ext uri="{FF2B5EF4-FFF2-40B4-BE49-F238E27FC236}">
                  <a16:creationId xmlns:a16="http://schemas.microsoft.com/office/drawing/2014/main" id="{FA0FC17E-BE5F-AB29-3E8A-E4FB406494C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2" name="Picture 21" descr="Illustration of a hand holding a phone with app onscreen">
            <a:extLst>
              <a:ext uri="{FF2B5EF4-FFF2-40B4-BE49-F238E27FC236}">
                <a16:creationId xmlns:a16="http://schemas.microsoft.com/office/drawing/2014/main" id="{0232D856-093D-0564-FC10-C78553005BD0}"/>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a:off x="8923497" y="2653153"/>
            <a:ext cx="893541" cy="1358574"/>
          </a:xfrm>
          <a:custGeom>
            <a:avLst/>
            <a:gdLst>
              <a:gd name="connsiteX0" fmla="*/ 164621 w 1642409"/>
              <a:gd name="connsiteY0" fmla="*/ 0 h 2497181"/>
              <a:gd name="connsiteX1" fmla="*/ 1441635 w 1642409"/>
              <a:gd name="connsiteY1" fmla="*/ 0 h 2497181"/>
              <a:gd name="connsiteX2" fmla="*/ 1534807 w 1642409"/>
              <a:gd name="connsiteY2" fmla="*/ 116509 h 2497181"/>
              <a:gd name="connsiteX3" fmla="*/ 1623688 w 1642409"/>
              <a:gd name="connsiteY3" fmla="*/ 245630 h 2497181"/>
              <a:gd name="connsiteX4" fmla="*/ 1642409 w 1642409"/>
              <a:gd name="connsiteY4" fmla="*/ 277007 h 2497181"/>
              <a:gd name="connsiteX5" fmla="*/ 1642409 w 1642409"/>
              <a:gd name="connsiteY5" fmla="*/ 2179471 h 2497181"/>
              <a:gd name="connsiteX6" fmla="*/ 1494479 w 1642409"/>
              <a:gd name="connsiteY6" fmla="*/ 2301525 h 2497181"/>
              <a:gd name="connsiteX7" fmla="*/ 853945 w 1642409"/>
              <a:gd name="connsiteY7" fmla="*/ 2497181 h 2497181"/>
              <a:gd name="connsiteX8" fmla="*/ 48904 w 1642409"/>
              <a:gd name="connsiteY8" fmla="*/ 2139847 h 2497181"/>
              <a:gd name="connsiteX9" fmla="*/ 0 w 1642409"/>
              <a:gd name="connsiteY9" fmla="*/ 2084083 h 2497181"/>
              <a:gd name="connsiteX10" fmla="*/ 0 w 1642409"/>
              <a:gd name="connsiteY10" fmla="*/ 264715 h 2497181"/>
              <a:gd name="connsiteX11" fmla="*/ 73008 w 1642409"/>
              <a:gd name="connsiteY11" fmla="*/ 135273 h 2497181"/>
              <a:gd name="connsiteX12" fmla="*/ 154712 w 1642409"/>
              <a:gd name="connsiteY12" fmla="*/ 12429 h 249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42409" h="2497181">
                <a:moveTo>
                  <a:pt x="164621" y="0"/>
                </a:moveTo>
                <a:lnTo>
                  <a:pt x="1441635" y="0"/>
                </a:lnTo>
                <a:lnTo>
                  <a:pt x="1534807" y="116509"/>
                </a:lnTo>
                <a:cubicBezTo>
                  <a:pt x="1565580" y="158057"/>
                  <a:pt x="1595252" y="201226"/>
                  <a:pt x="1623688" y="245630"/>
                </a:cubicBezTo>
                <a:lnTo>
                  <a:pt x="1642409" y="277007"/>
                </a:lnTo>
                <a:lnTo>
                  <a:pt x="1642409" y="2179471"/>
                </a:lnTo>
                <a:lnTo>
                  <a:pt x="1494479" y="2301525"/>
                </a:lnTo>
                <a:cubicBezTo>
                  <a:pt x="1311635" y="2425052"/>
                  <a:pt x="1091213" y="2497181"/>
                  <a:pt x="853945" y="2497181"/>
                </a:cubicBezTo>
                <a:cubicBezTo>
                  <a:pt x="537588" y="2497181"/>
                  <a:pt x="254542" y="2354428"/>
                  <a:pt x="48904" y="2139847"/>
                </a:cubicBezTo>
                <a:lnTo>
                  <a:pt x="0" y="2084083"/>
                </a:lnTo>
                <a:lnTo>
                  <a:pt x="0" y="264715"/>
                </a:lnTo>
                <a:lnTo>
                  <a:pt x="73008" y="135273"/>
                </a:lnTo>
                <a:cubicBezTo>
                  <a:pt x="99069" y="92633"/>
                  <a:pt x="126326" y="51543"/>
                  <a:pt x="154712" y="12429"/>
                </a:cubicBezTo>
                <a:close/>
              </a:path>
            </a:pathLst>
          </a:custGeom>
        </p:spPr>
      </p:pic>
      <p:grpSp>
        <p:nvGrpSpPr>
          <p:cNvPr id="13" name="Group 12">
            <a:extLst>
              <a:ext uri="{FF2B5EF4-FFF2-40B4-BE49-F238E27FC236}">
                <a16:creationId xmlns:a16="http://schemas.microsoft.com/office/drawing/2014/main" id="{D1BB1544-4BB4-2430-D9AF-2775D473DEB0}"/>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4" name="Oval 13">
              <a:extLst>
                <a:ext uri="{FF2B5EF4-FFF2-40B4-BE49-F238E27FC236}">
                  <a16:creationId xmlns:a16="http://schemas.microsoft.com/office/drawing/2014/main" id="{2E1E47FC-1D11-FE9A-5427-FF388D28AE94}"/>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1BB6B50C-A033-E072-7A20-E91C1A53755D}"/>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6" name="Oval 15">
              <a:extLst>
                <a:ext uri="{FF2B5EF4-FFF2-40B4-BE49-F238E27FC236}">
                  <a16:creationId xmlns:a16="http://schemas.microsoft.com/office/drawing/2014/main" id="{80B33CCB-6AE9-953E-95AF-7FAC674C0BA1}"/>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7150234A-391D-5797-83A7-185F4F08A396}"/>
              </a:ext>
            </a:extLst>
          </p:cNvPr>
          <p:cNvSpPr>
            <a:spLocks noGrp="1"/>
          </p:cNvSpPr>
          <p:nvPr>
            <p:ph idx="1"/>
          </p:nvPr>
        </p:nvSpPr>
        <p:spPr/>
        <p:txBody>
          <a:bodyPr/>
          <a:lstStyle/>
          <a:p>
            <a:r>
              <a:rPr lang="en-US" dirty="0"/>
              <a:t>Emma uses </a:t>
            </a:r>
            <a:r>
              <a:rPr lang="en-US" dirty="0">
                <a:highlight>
                  <a:srgbClr val="DFE96C"/>
                </a:highlight>
              </a:rPr>
              <a:t>Apple Pay</a:t>
            </a:r>
            <a:r>
              <a:rPr lang="en-US" dirty="0"/>
              <a:t>, built into her iPhone, </a:t>
            </a:r>
            <a:br>
              <a:rPr lang="en-US" dirty="0"/>
            </a:br>
            <a:r>
              <a:rPr lang="en-US" dirty="0"/>
              <a:t>to pay for their ice cream. </a:t>
            </a:r>
          </a:p>
        </p:txBody>
      </p:sp>
      <p:pic>
        <p:nvPicPr>
          <p:cNvPr id="32" name="Picture 31" descr="Illustration of a hand holding a phone with app onscreen">
            <a:extLst>
              <a:ext uri="{FF2B5EF4-FFF2-40B4-BE49-F238E27FC236}">
                <a16:creationId xmlns:a16="http://schemas.microsoft.com/office/drawing/2014/main" id="{F601644F-5C7C-C60D-32FC-1904A0A80623}"/>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937087" y="1924731"/>
            <a:ext cx="1749794" cy="2484769"/>
          </a:xfrm>
          <a:custGeom>
            <a:avLst/>
            <a:gdLst>
              <a:gd name="connsiteX0" fmla="*/ 477844 w 1749794"/>
              <a:gd name="connsiteY0" fmla="*/ 0 h 2484769"/>
              <a:gd name="connsiteX1" fmla="*/ 1663833 w 1749794"/>
              <a:gd name="connsiteY1" fmla="*/ 0 h 2484769"/>
              <a:gd name="connsiteX2" fmla="*/ 1698549 w 1749794"/>
              <a:gd name="connsiteY2" fmla="*/ 35135 h 2484769"/>
              <a:gd name="connsiteX3" fmla="*/ 1749794 w 1749794"/>
              <a:gd name="connsiteY3" fmla="*/ 101501 h 2484769"/>
              <a:gd name="connsiteX4" fmla="*/ 1749794 w 1749794"/>
              <a:gd name="connsiteY4" fmla="*/ 2283345 h 2484769"/>
              <a:gd name="connsiteX5" fmla="*/ 1742803 w 1749794"/>
              <a:gd name="connsiteY5" fmla="*/ 2289113 h 2484769"/>
              <a:gd name="connsiteX6" fmla="*/ 1102269 w 1749794"/>
              <a:gd name="connsiteY6" fmla="*/ 2484769 h 2484769"/>
              <a:gd name="connsiteX7" fmla="*/ 12149 w 1749794"/>
              <a:gd name="connsiteY7" fmla="*/ 1618719 h 2484769"/>
              <a:gd name="connsiteX8" fmla="*/ 0 w 1749794"/>
              <a:gd name="connsiteY8" fmla="*/ 1578722 h 2484769"/>
              <a:gd name="connsiteX9" fmla="*/ 0 w 1749794"/>
              <a:gd name="connsiteY9" fmla="*/ 1004695 h 2484769"/>
              <a:gd name="connsiteX10" fmla="*/ 32000 w 1749794"/>
              <a:gd name="connsiteY10" fmla="*/ 881693 h 2484769"/>
              <a:gd name="connsiteX11" fmla="*/ 414637 w 1749794"/>
              <a:gd name="connsiteY11" fmla="*/ 78515 h 248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9794" h="2484769">
                <a:moveTo>
                  <a:pt x="477844" y="0"/>
                </a:moveTo>
                <a:lnTo>
                  <a:pt x="1663833" y="0"/>
                </a:lnTo>
                <a:lnTo>
                  <a:pt x="1698549" y="35135"/>
                </a:lnTo>
                <a:lnTo>
                  <a:pt x="1749794" y="101501"/>
                </a:lnTo>
                <a:lnTo>
                  <a:pt x="1749794" y="2283345"/>
                </a:lnTo>
                <a:lnTo>
                  <a:pt x="1742803" y="2289113"/>
                </a:lnTo>
                <a:cubicBezTo>
                  <a:pt x="1559959" y="2412640"/>
                  <a:pt x="1339537" y="2484769"/>
                  <a:pt x="1102269" y="2484769"/>
                </a:cubicBezTo>
                <a:cubicBezTo>
                  <a:pt x="588188" y="2484769"/>
                  <a:pt x="160315" y="2037553"/>
                  <a:pt x="12149" y="1618719"/>
                </a:cubicBezTo>
                <a:lnTo>
                  <a:pt x="0" y="1578722"/>
                </a:lnTo>
                <a:lnTo>
                  <a:pt x="0" y="1004695"/>
                </a:lnTo>
                <a:lnTo>
                  <a:pt x="32000" y="881693"/>
                </a:lnTo>
                <a:cubicBezTo>
                  <a:pt x="109096" y="614841"/>
                  <a:pt x="241845" y="313321"/>
                  <a:pt x="414637" y="78515"/>
                </a:cubicBezTo>
                <a:close/>
              </a:path>
            </a:pathLst>
          </a:custGeom>
        </p:spPr>
      </p:pic>
      <p:grpSp>
        <p:nvGrpSpPr>
          <p:cNvPr id="9" name="Group 8">
            <a:extLst>
              <a:ext uri="{FF2B5EF4-FFF2-40B4-BE49-F238E27FC236}">
                <a16:creationId xmlns:a16="http://schemas.microsoft.com/office/drawing/2014/main" id="{3B61862D-927D-62C9-4D11-66EC7A42AAF0}"/>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10" name="Oval 9">
              <a:extLst>
                <a:ext uri="{FF2B5EF4-FFF2-40B4-BE49-F238E27FC236}">
                  <a16:creationId xmlns:a16="http://schemas.microsoft.com/office/drawing/2014/main" id="{368ECFCD-BF35-5F21-1FC1-BD4B2CB5A3C7}"/>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1D14AFE3-1BBD-5ED7-F60F-3423CD4EA41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2" name="Oval 11">
              <a:extLst>
                <a:ext uri="{FF2B5EF4-FFF2-40B4-BE49-F238E27FC236}">
                  <a16:creationId xmlns:a16="http://schemas.microsoft.com/office/drawing/2014/main" id="{18AD118A-53CE-9364-1CF4-554AC0AC2D0B}"/>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7" name="Picture 26" descr="Illustration of a hand holding a phone with apps onscreen">
            <a:extLst>
              <a:ext uri="{FF2B5EF4-FFF2-40B4-BE49-F238E27FC236}">
                <a16:creationId xmlns:a16="http://schemas.microsoft.com/office/drawing/2014/main" id="{14A83843-CEB2-6DA0-9AE9-B660460B481D}"/>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a:fillRect/>
          </a:stretch>
        </p:blipFill>
        <p:spPr>
          <a:xfrm>
            <a:off x="2182461" y="2653153"/>
            <a:ext cx="1319025" cy="1403580"/>
          </a:xfrm>
          <a:custGeom>
            <a:avLst/>
            <a:gdLst>
              <a:gd name="connsiteX0" fmla="*/ 0 w 2342281"/>
              <a:gd name="connsiteY0" fmla="*/ 0 h 2492431"/>
              <a:gd name="connsiteX1" fmla="*/ 2276803 w 2342281"/>
              <a:gd name="connsiteY1" fmla="*/ 0 h 2492431"/>
              <a:gd name="connsiteX2" fmla="*/ 2303332 w 2342281"/>
              <a:gd name="connsiteY2" fmla="*/ 48206 h 2492431"/>
              <a:gd name="connsiteX3" fmla="*/ 2342281 w 2342281"/>
              <a:gd name="connsiteY3" fmla="*/ 169849 h 2492431"/>
              <a:gd name="connsiteX4" fmla="*/ 2342281 w 2342281"/>
              <a:gd name="connsiteY4" fmla="*/ 879570 h 2492431"/>
              <a:gd name="connsiteX5" fmla="*/ 2315729 w 2342281"/>
              <a:gd name="connsiteY5" fmla="*/ 1085046 h 2492431"/>
              <a:gd name="connsiteX6" fmla="*/ 2295389 w 2342281"/>
              <a:gd name="connsiteY6" fmla="*/ 1346799 h 2492431"/>
              <a:gd name="connsiteX7" fmla="*/ 1149757 w 2342281"/>
              <a:gd name="connsiteY7" fmla="*/ 2492431 h 2492431"/>
              <a:gd name="connsiteX8" fmla="*/ 4125 w 2342281"/>
              <a:gd name="connsiteY8" fmla="*/ 1346799 h 2492431"/>
              <a:gd name="connsiteX9" fmla="*/ 0 w 2342281"/>
              <a:gd name="connsiteY9" fmla="*/ 1309616 h 249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42281" h="2492431">
                <a:moveTo>
                  <a:pt x="0" y="0"/>
                </a:moveTo>
                <a:lnTo>
                  <a:pt x="2276803" y="0"/>
                </a:lnTo>
                <a:lnTo>
                  <a:pt x="2303332" y="48206"/>
                </a:lnTo>
                <a:lnTo>
                  <a:pt x="2342281" y="169849"/>
                </a:lnTo>
                <a:lnTo>
                  <a:pt x="2342281" y="879570"/>
                </a:lnTo>
                <a:lnTo>
                  <a:pt x="2315729" y="1085046"/>
                </a:lnTo>
                <a:cubicBezTo>
                  <a:pt x="2304069" y="1179213"/>
                  <a:pt x="2295389" y="1267710"/>
                  <a:pt x="2295389" y="1346799"/>
                </a:cubicBezTo>
                <a:cubicBezTo>
                  <a:pt x="2295389" y="1979514"/>
                  <a:pt x="1782472" y="2492431"/>
                  <a:pt x="1149757" y="2492431"/>
                </a:cubicBezTo>
                <a:cubicBezTo>
                  <a:pt x="517042" y="2492431"/>
                  <a:pt x="21771" y="1836158"/>
                  <a:pt x="4125" y="1346799"/>
                </a:cubicBezTo>
                <a:lnTo>
                  <a:pt x="0" y="1309616"/>
                </a:lnTo>
                <a:close/>
              </a:path>
            </a:pathLst>
          </a:custGeom>
        </p:spPr>
      </p:pic>
      <p:grpSp>
        <p:nvGrpSpPr>
          <p:cNvPr id="5" name="Group 4">
            <a:extLst>
              <a:ext uri="{FF2B5EF4-FFF2-40B4-BE49-F238E27FC236}">
                <a16:creationId xmlns:a16="http://schemas.microsoft.com/office/drawing/2014/main" id="{C9F25FF9-AA78-A42A-2AD7-06527AFF549B}"/>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6" name="Oval 5">
              <a:extLst>
                <a:ext uri="{FF2B5EF4-FFF2-40B4-BE49-F238E27FC236}">
                  <a16:creationId xmlns:a16="http://schemas.microsoft.com/office/drawing/2014/main" id="{8E1F4188-966F-0CCD-81FD-1EEF05DB4DC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8C6002B1-FE5C-57B5-8F3E-8D17536DC6F4}"/>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8" name="Oval 7">
              <a:extLst>
                <a:ext uri="{FF2B5EF4-FFF2-40B4-BE49-F238E27FC236}">
                  <a16:creationId xmlns:a16="http://schemas.microsoft.com/office/drawing/2014/main" id="{B33C13AF-2637-280F-BBA1-CBFB77BE806B}"/>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a hand holding an ice cream cone">
            <a:extLst>
              <a:ext uri="{FF2B5EF4-FFF2-40B4-BE49-F238E27FC236}">
                <a16:creationId xmlns:a16="http://schemas.microsoft.com/office/drawing/2014/main" id="{4469E499-F8EB-FC85-3C66-8D8577482C7B}"/>
              </a:ext>
            </a:extLst>
          </p:cNvPr>
          <p:cNvPicPr>
            <a:picLocks noChangeAspect="1"/>
          </p:cNvPicPr>
          <p:nvPr/>
        </p:nvPicPr>
        <p:blipFill>
          <a:blip r:embed="rId7" cstate="screen">
            <a:alphaModFix amt="35000"/>
            <a:extLst>
              <a:ext uri="{28A0092B-C50C-407E-A947-70E740481C1C}">
                <a14:useLocalDpi xmlns:a14="http://schemas.microsoft.com/office/drawing/2010/main"/>
              </a:ext>
            </a:extLst>
          </a:blip>
          <a:srcRect/>
          <a:stretch>
            <a:fillRect/>
          </a:stretch>
        </p:blipFill>
        <p:spPr>
          <a:xfrm>
            <a:off x="-116049" y="2528728"/>
            <a:ext cx="835584" cy="1587029"/>
          </a:xfrm>
          <a:custGeom>
            <a:avLst/>
            <a:gdLst>
              <a:gd name="connsiteX0" fmla="*/ 441777 w 1473080"/>
              <a:gd name="connsiteY0" fmla="*/ 0 h 2797827"/>
              <a:gd name="connsiteX1" fmla="*/ 1324556 w 1473080"/>
              <a:gd name="connsiteY1" fmla="*/ 0 h 2797827"/>
              <a:gd name="connsiteX2" fmla="*/ 1420040 w 1473080"/>
              <a:gd name="connsiteY2" fmla="*/ 96683 h 2797827"/>
              <a:gd name="connsiteX3" fmla="*/ 1473080 w 1473080"/>
              <a:gd name="connsiteY3" fmla="*/ 162106 h 2797827"/>
              <a:gd name="connsiteX4" fmla="*/ 1473080 w 1473080"/>
              <a:gd name="connsiteY4" fmla="*/ 2629300 h 2797827"/>
              <a:gd name="connsiteX5" fmla="*/ 1328460 w 1473080"/>
              <a:gd name="connsiteY5" fmla="*/ 2707798 h 2797827"/>
              <a:gd name="connsiteX6" fmla="*/ 882528 w 1473080"/>
              <a:gd name="connsiteY6" fmla="*/ 2797827 h 2797827"/>
              <a:gd name="connsiteX7" fmla="*/ 73141 w 1473080"/>
              <a:gd name="connsiteY7" fmla="*/ 2412820 h 2797827"/>
              <a:gd name="connsiteX8" fmla="*/ 0 w 1473080"/>
              <a:gd name="connsiteY8" fmla="*/ 2327002 h 2797827"/>
              <a:gd name="connsiteX9" fmla="*/ 0 w 1473080"/>
              <a:gd name="connsiteY9" fmla="*/ 673671 h 2797827"/>
              <a:gd name="connsiteX10" fmla="*/ 66172 w 1473080"/>
              <a:gd name="connsiteY10" fmla="*/ 534731 h 2797827"/>
              <a:gd name="connsiteX11" fmla="*/ 426927 w 1473080"/>
              <a:gd name="connsiteY11" fmla="*/ 12974 h 2797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3080" h="2797827">
                <a:moveTo>
                  <a:pt x="441777" y="0"/>
                </a:moveTo>
                <a:lnTo>
                  <a:pt x="1324556" y="0"/>
                </a:lnTo>
                <a:lnTo>
                  <a:pt x="1420040" y="96683"/>
                </a:lnTo>
                <a:lnTo>
                  <a:pt x="1473080" y="162106"/>
                </a:lnTo>
                <a:lnTo>
                  <a:pt x="1473080" y="2629300"/>
                </a:lnTo>
                <a:lnTo>
                  <a:pt x="1328460" y="2707798"/>
                </a:lnTo>
                <a:cubicBezTo>
                  <a:pt x="1191398" y="2765770"/>
                  <a:pt x="1040707" y="2797827"/>
                  <a:pt x="882528" y="2797827"/>
                </a:cubicBezTo>
                <a:cubicBezTo>
                  <a:pt x="566171" y="2797827"/>
                  <a:pt x="280228" y="2636625"/>
                  <a:pt x="73141" y="2412820"/>
                </a:cubicBezTo>
                <a:lnTo>
                  <a:pt x="0" y="2327002"/>
                </a:lnTo>
                <a:lnTo>
                  <a:pt x="0" y="673671"/>
                </a:lnTo>
                <a:lnTo>
                  <a:pt x="66172" y="534731"/>
                </a:lnTo>
                <a:cubicBezTo>
                  <a:pt x="168553" y="333619"/>
                  <a:pt x="290765" y="148157"/>
                  <a:pt x="426927" y="12974"/>
                </a:cubicBezTo>
                <a:close/>
              </a:path>
            </a:pathLst>
          </a:custGeom>
        </p:spPr>
      </p:pic>
      <p:sp>
        <p:nvSpPr>
          <p:cNvPr id="2" name="Title 1">
            <a:extLst>
              <a:ext uri="{FF2B5EF4-FFF2-40B4-BE49-F238E27FC236}">
                <a16:creationId xmlns:a16="http://schemas.microsoft.com/office/drawing/2014/main" id="{7BF5569B-DC33-BF71-17BE-BE6B3D3AD8B4}"/>
              </a:ext>
            </a:extLst>
          </p:cNvPr>
          <p:cNvSpPr>
            <a:spLocks noGrp="1"/>
          </p:cNvSpPr>
          <p:nvPr>
            <p:ph type="title"/>
          </p:nvPr>
        </p:nvSpPr>
        <p:spPr/>
        <p:txBody>
          <a:bodyPr/>
          <a:lstStyle/>
          <a:p>
            <a:r>
              <a:rPr lang="en-US" dirty="0"/>
              <a:t>Hands on example:</a:t>
            </a:r>
            <a:br>
              <a:rPr lang="en-US" dirty="0"/>
            </a:br>
            <a:r>
              <a:rPr lang="en-US" dirty="0"/>
              <a:t>Paying with apps</a:t>
            </a:r>
          </a:p>
        </p:txBody>
      </p:sp>
    </p:spTree>
    <p:extLst>
      <p:ext uri="{BB962C8B-B14F-4D97-AF65-F5344CB8AC3E}">
        <p14:creationId xmlns:p14="http://schemas.microsoft.com/office/powerpoint/2010/main" val="1776489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740B0-3C81-AA5C-4CC9-84FB037129BC}"/>
            </a:ext>
          </a:extLst>
        </p:cNvPr>
        <p:cNvGrpSpPr/>
        <p:nvPr/>
      </p:nvGrpSpPr>
      <p:grpSpPr>
        <a:xfrm>
          <a:off x="0" y="0"/>
          <a:ext cx="0" cy="0"/>
          <a:chOff x="0" y="0"/>
          <a:chExt cx="0" cy="0"/>
        </a:xfrm>
      </p:grpSpPr>
      <p:pic>
        <p:nvPicPr>
          <p:cNvPr id="27" name="Picture 26" descr="Illustration of a group of 3 hands holding ice cream cones">
            <a:extLst>
              <a:ext uri="{FF2B5EF4-FFF2-40B4-BE49-F238E27FC236}">
                <a16:creationId xmlns:a16="http://schemas.microsoft.com/office/drawing/2014/main" id="{4D2833CC-0B24-9486-6384-A658A9B07BE9}"/>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8554903" y="2543006"/>
            <a:ext cx="1467428" cy="1340130"/>
          </a:xfrm>
          <a:custGeom>
            <a:avLst/>
            <a:gdLst>
              <a:gd name="connsiteX0" fmla="*/ 94624 w 2978866"/>
              <a:gd name="connsiteY0" fmla="*/ 0 h 2720452"/>
              <a:gd name="connsiteX1" fmla="*/ 2880950 w 2978866"/>
              <a:gd name="connsiteY1" fmla="*/ 0 h 2720452"/>
              <a:gd name="connsiteX2" fmla="*/ 2916706 w 2978866"/>
              <a:gd name="connsiteY2" fmla="*/ 61396 h 2720452"/>
              <a:gd name="connsiteX3" fmla="*/ 2661605 w 2978866"/>
              <a:gd name="connsiteY3" fmla="*/ 1630967 h 2720452"/>
              <a:gd name="connsiteX4" fmla="*/ 1961905 w 2978866"/>
              <a:gd name="connsiteY4" fmla="*/ 2686570 h 2720452"/>
              <a:gd name="connsiteX5" fmla="*/ 1869331 w 2978866"/>
              <a:gd name="connsiteY5" fmla="*/ 2720452 h 2720452"/>
              <a:gd name="connsiteX6" fmla="*/ 1189070 w 2978866"/>
              <a:gd name="connsiteY6" fmla="*/ 2720452 h 2720452"/>
              <a:gd name="connsiteX7" fmla="*/ 1175985 w 2978866"/>
              <a:gd name="connsiteY7" fmla="*/ 2716544 h 2720452"/>
              <a:gd name="connsiteX8" fmla="*/ 370341 w 2978866"/>
              <a:gd name="connsiteY8" fmla="*/ 1630967 h 2720452"/>
              <a:gd name="connsiteX9" fmla="*/ 83556 w 2978866"/>
              <a:gd name="connsiteY9" fmla="*/ 15696 h 2720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78866" h="2720452">
                <a:moveTo>
                  <a:pt x="94624" y="0"/>
                </a:moveTo>
                <a:lnTo>
                  <a:pt x="2880950" y="0"/>
                </a:lnTo>
                <a:lnTo>
                  <a:pt x="2916706" y="61396"/>
                </a:lnTo>
                <a:cubicBezTo>
                  <a:pt x="3147423" y="532815"/>
                  <a:pt x="2661605" y="1235520"/>
                  <a:pt x="2661605" y="1630967"/>
                </a:cubicBezTo>
                <a:cubicBezTo>
                  <a:pt x="2661605" y="2105503"/>
                  <a:pt x="2373089" y="2512653"/>
                  <a:pt x="1961905" y="2686570"/>
                </a:cubicBezTo>
                <a:lnTo>
                  <a:pt x="1869331" y="2720452"/>
                </a:lnTo>
                <a:lnTo>
                  <a:pt x="1189070" y="2720452"/>
                </a:lnTo>
                <a:lnTo>
                  <a:pt x="1175985" y="2716544"/>
                </a:lnTo>
                <a:cubicBezTo>
                  <a:pt x="711391" y="2549643"/>
                  <a:pt x="376858" y="2063981"/>
                  <a:pt x="370341" y="1630967"/>
                </a:cubicBezTo>
                <a:cubicBezTo>
                  <a:pt x="365078" y="1281225"/>
                  <a:pt x="-210345" y="506792"/>
                  <a:pt x="83556" y="15696"/>
                </a:cubicBezTo>
                <a:close/>
              </a:path>
            </a:pathLst>
          </a:custGeom>
        </p:spPr>
      </p:pic>
      <p:grpSp>
        <p:nvGrpSpPr>
          <p:cNvPr id="13" name="Group 12">
            <a:extLst>
              <a:ext uri="{FF2B5EF4-FFF2-40B4-BE49-F238E27FC236}">
                <a16:creationId xmlns:a16="http://schemas.microsoft.com/office/drawing/2014/main" id="{B97A7B2C-7901-EF6A-4230-310F4C3F7030}"/>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4" name="Oval 13">
              <a:extLst>
                <a:ext uri="{FF2B5EF4-FFF2-40B4-BE49-F238E27FC236}">
                  <a16:creationId xmlns:a16="http://schemas.microsoft.com/office/drawing/2014/main" id="{BEBA3AE2-1E24-3EDB-BCFB-A676412B46C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D95F34BC-48B6-6785-0B04-78FE2A8DE61D}"/>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6" name="Oval 15">
              <a:extLst>
                <a:ext uri="{FF2B5EF4-FFF2-40B4-BE49-F238E27FC236}">
                  <a16:creationId xmlns:a16="http://schemas.microsoft.com/office/drawing/2014/main" id="{82342A44-60C8-2F48-4F58-996C46929D6D}"/>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01753934-BE4D-6A49-D4BB-1B371791F5EF}"/>
              </a:ext>
            </a:extLst>
          </p:cNvPr>
          <p:cNvSpPr>
            <a:spLocks noGrp="1"/>
          </p:cNvSpPr>
          <p:nvPr>
            <p:ph idx="1"/>
          </p:nvPr>
        </p:nvSpPr>
        <p:spPr/>
        <p:txBody>
          <a:bodyPr/>
          <a:lstStyle/>
          <a:p>
            <a:r>
              <a:rPr lang="en-US" dirty="0"/>
              <a:t>Claire uses her bank’s app to pay Emma back …</a:t>
            </a:r>
          </a:p>
        </p:txBody>
      </p:sp>
      <p:pic>
        <p:nvPicPr>
          <p:cNvPr id="24" name="Picture 23" descr="Illustration of a hand holding a phone with app onscreen">
            <a:extLst>
              <a:ext uri="{FF2B5EF4-FFF2-40B4-BE49-F238E27FC236}">
                <a16:creationId xmlns:a16="http://schemas.microsoft.com/office/drawing/2014/main" id="{11E75313-1573-D5EC-7445-1F8E2DD28E8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242055" y="1922929"/>
            <a:ext cx="1642409" cy="2497181"/>
          </a:xfrm>
          <a:custGeom>
            <a:avLst/>
            <a:gdLst>
              <a:gd name="connsiteX0" fmla="*/ 164621 w 1642409"/>
              <a:gd name="connsiteY0" fmla="*/ 0 h 2497181"/>
              <a:gd name="connsiteX1" fmla="*/ 1441635 w 1642409"/>
              <a:gd name="connsiteY1" fmla="*/ 0 h 2497181"/>
              <a:gd name="connsiteX2" fmla="*/ 1534807 w 1642409"/>
              <a:gd name="connsiteY2" fmla="*/ 116509 h 2497181"/>
              <a:gd name="connsiteX3" fmla="*/ 1623688 w 1642409"/>
              <a:gd name="connsiteY3" fmla="*/ 245630 h 2497181"/>
              <a:gd name="connsiteX4" fmla="*/ 1642409 w 1642409"/>
              <a:gd name="connsiteY4" fmla="*/ 277007 h 2497181"/>
              <a:gd name="connsiteX5" fmla="*/ 1642409 w 1642409"/>
              <a:gd name="connsiteY5" fmla="*/ 2179471 h 2497181"/>
              <a:gd name="connsiteX6" fmla="*/ 1494479 w 1642409"/>
              <a:gd name="connsiteY6" fmla="*/ 2301525 h 2497181"/>
              <a:gd name="connsiteX7" fmla="*/ 853945 w 1642409"/>
              <a:gd name="connsiteY7" fmla="*/ 2497181 h 2497181"/>
              <a:gd name="connsiteX8" fmla="*/ 48904 w 1642409"/>
              <a:gd name="connsiteY8" fmla="*/ 2139847 h 2497181"/>
              <a:gd name="connsiteX9" fmla="*/ 0 w 1642409"/>
              <a:gd name="connsiteY9" fmla="*/ 2084083 h 2497181"/>
              <a:gd name="connsiteX10" fmla="*/ 0 w 1642409"/>
              <a:gd name="connsiteY10" fmla="*/ 264715 h 2497181"/>
              <a:gd name="connsiteX11" fmla="*/ 73008 w 1642409"/>
              <a:gd name="connsiteY11" fmla="*/ 135273 h 2497181"/>
              <a:gd name="connsiteX12" fmla="*/ 154712 w 1642409"/>
              <a:gd name="connsiteY12" fmla="*/ 12429 h 249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42409" h="2497181">
                <a:moveTo>
                  <a:pt x="164621" y="0"/>
                </a:moveTo>
                <a:lnTo>
                  <a:pt x="1441635" y="0"/>
                </a:lnTo>
                <a:lnTo>
                  <a:pt x="1534807" y="116509"/>
                </a:lnTo>
                <a:cubicBezTo>
                  <a:pt x="1565580" y="158057"/>
                  <a:pt x="1595252" y="201226"/>
                  <a:pt x="1623688" y="245630"/>
                </a:cubicBezTo>
                <a:lnTo>
                  <a:pt x="1642409" y="277007"/>
                </a:lnTo>
                <a:lnTo>
                  <a:pt x="1642409" y="2179471"/>
                </a:lnTo>
                <a:lnTo>
                  <a:pt x="1494479" y="2301525"/>
                </a:lnTo>
                <a:cubicBezTo>
                  <a:pt x="1311635" y="2425052"/>
                  <a:pt x="1091213" y="2497181"/>
                  <a:pt x="853945" y="2497181"/>
                </a:cubicBezTo>
                <a:cubicBezTo>
                  <a:pt x="537588" y="2497181"/>
                  <a:pt x="254542" y="2354428"/>
                  <a:pt x="48904" y="2139847"/>
                </a:cubicBezTo>
                <a:lnTo>
                  <a:pt x="0" y="2084083"/>
                </a:lnTo>
                <a:lnTo>
                  <a:pt x="0" y="264715"/>
                </a:lnTo>
                <a:lnTo>
                  <a:pt x="73008" y="135273"/>
                </a:lnTo>
                <a:cubicBezTo>
                  <a:pt x="99069" y="92633"/>
                  <a:pt x="126326" y="51543"/>
                  <a:pt x="154712" y="12429"/>
                </a:cubicBezTo>
                <a:close/>
              </a:path>
            </a:pathLst>
          </a:custGeom>
        </p:spPr>
      </p:pic>
      <p:grpSp>
        <p:nvGrpSpPr>
          <p:cNvPr id="9" name="Group 8">
            <a:extLst>
              <a:ext uri="{FF2B5EF4-FFF2-40B4-BE49-F238E27FC236}">
                <a16:creationId xmlns:a16="http://schemas.microsoft.com/office/drawing/2014/main" id="{E1A038CA-08B2-89B8-1B69-181D13F78224}"/>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10" name="Oval 9">
              <a:extLst>
                <a:ext uri="{FF2B5EF4-FFF2-40B4-BE49-F238E27FC236}">
                  <a16:creationId xmlns:a16="http://schemas.microsoft.com/office/drawing/2014/main" id="{082ED79B-CD63-DFA4-3E26-22F6C80C1595}"/>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54D71100-9C74-32CA-D430-FCF97316C800}"/>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2" name="Oval 11">
              <a:extLst>
                <a:ext uri="{FF2B5EF4-FFF2-40B4-BE49-F238E27FC236}">
                  <a16:creationId xmlns:a16="http://schemas.microsoft.com/office/drawing/2014/main" id="{F347F85E-9794-B66D-590A-6AD006044B3D}"/>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30" name="Picture 29" descr="Illustration of a hand holding a phone with app onscreen">
            <a:extLst>
              <a:ext uri="{FF2B5EF4-FFF2-40B4-BE49-F238E27FC236}">
                <a16:creationId xmlns:a16="http://schemas.microsoft.com/office/drawing/2014/main" id="{0E74AE4F-4D12-4512-C366-6732CBFD219B}"/>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rcRect/>
          <a:stretch>
            <a:fillRect/>
          </a:stretch>
        </p:blipFill>
        <p:spPr>
          <a:xfrm>
            <a:off x="2231414" y="2653153"/>
            <a:ext cx="988412" cy="1403580"/>
          </a:xfrm>
          <a:custGeom>
            <a:avLst/>
            <a:gdLst>
              <a:gd name="connsiteX0" fmla="*/ 477844 w 1749794"/>
              <a:gd name="connsiteY0" fmla="*/ 0 h 2484769"/>
              <a:gd name="connsiteX1" fmla="*/ 1663833 w 1749794"/>
              <a:gd name="connsiteY1" fmla="*/ 0 h 2484769"/>
              <a:gd name="connsiteX2" fmla="*/ 1698549 w 1749794"/>
              <a:gd name="connsiteY2" fmla="*/ 35135 h 2484769"/>
              <a:gd name="connsiteX3" fmla="*/ 1749794 w 1749794"/>
              <a:gd name="connsiteY3" fmla="*/ 101501 h 2484769"/>
              <a:gd name="connsiteX4" fmla="*/ 1749794 w 1749794"/>
              <a:gd name="connsiteY4" fmla="*/ 2283345 h 2484769"/>
              <a:gd name="connsiteX5" fmla="*/ 1742803 w 1749794"/>
              <a:gd name="connsiteY5" fmla="*/ 2289113 h 2484769"/>
              <a:gd name="connsiteX6" fmla="*/ 1102269 w 1749794"/>
              <a:gd name="connsiteY6" fmla="*/ 2484769 h 2484769"/>
              <a:gd name="connsiteX7" fmla="*/ 12149 w 1749794"/>
              <a:gd name="connsiteY7" fmla="*/ 1618719 h 2484769"/>
              <a:gd name="connsiteX8" fmla="*/ 0 w 1749794"/>
              <a:gd name="connsiteY8" fmla="*/ 1578722 h 2484769"/>
              <a:gd name="connsiteX9" fmla="*/ 0 w 1749794"/>
              <a:gd name="connsiteY9" fmla="*/ 1004695 h 2484769"/>
              <a:gd name="connsiteX10" fmla="*/ 32000 w 1749794"/>
              <a:gd name="connsiteY10" fmla="*/ 881693 h 2484769"/>
              <a:gd name="connsiteX11" fmla="*/ 414637 w 1749794"/>
              <a:gd name="connsiteY11" fmla="*/ 78515 h 248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9794" h="2484769">
                <a:moveTo>
                  <a:pt x="477844" y="0"/>
                </a:moveTo>
                <a:lnTo>
                  <a:pt x="1663833" y="0"/>
                </a:lnTo>
                <a:lnTo>
                  <a:pt x="1698549" y="35135"/>
                </a:lnTo>
                <a:lnTo>
                  <a:pt x="1749794" y="101501"/>
                </a:lnTo>
                <a:lnTo>
                  <a:pt x="1749794" y="2283345"/>
                </a:lnTo>
                <a:lnTo>
                  <a:pt x="1742803" y="2289113"/>
                </a:lnTo>
                <a:cubicBezTo>
                  <a:pt x="1559959" y="2412640"/>
                  <a:pt x="1339537" y="2484769"/>
                  <a:pt x="1102269" y="2484769"/>
                </a:cubicBezTo>
                <a:cubicBezTo>
                  <a:pt x="588188" y="2484769"/>
                  <a:pt x="160315" y="2037553"/>
                  <a:pt x="12149" y="1618719"/>
                </a:cubicBezTo>
                <a:lnTo>
                  <a:pt x="0" y="1578722"/>
                </a:lnTo>
                <a:lnTo>
                  <a:pt x="0" y="1004695"/>
                </a:lnTo>
                <a:lnTo>
                  <a:pt x="32000" y="881693"/>
                </a:lnTo>
                <a:cubicBezTo>
                  <a:pt x="109096" y="614841"/>
                  <a:pt x="241845" y="313321"/>
                  <a:pt x="414637" y="78515"/>
                </a:cubicBezTo>
                <a:close/>
              </a:path>
            </a:pathLst>
          </a:custGeom>
        </p:spPr>
      </p:pic>
      <p:grpSp>
        <p:nvGrpSpPr>
          <p:cNvPr id="5" name="Group 4">
            <a:extLst>
              <a:ext uri="{FF2B5EF4-FFF2-40B4-BE49-F238E27FC236}">
                <a16:creationId xmlns:a16="http://schemas.microsoft.com/office/drawing/2014/main" id="{4DF24755-D3FF-684B-72DF-1BC37FE01F26}"/>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6" name="Oval 5">
              <a:extLst>
                <a:ext uri="{FF2B5EF4-FFF2-40B4-BE49-F238E27FC236}">
                  <a16:creationId xmlns:a16="http://schemas.microsoft.com/office/drawing/2014/main" id="{88E84EFB-1DF3-4468-AF5D-19A746E971E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1629CC13-A6D9-BBEF-6EB4-166AC3E36C20}"/>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8" name="Oval 7">
              <a:extLst>
                <a:ext uri="{FF2B5EF4-FFF2-40B4-BE49-F238E27FC236}">
                  <a16:creationId xmlns:a16="http://schemas.microsoft.com/office/drawing/2014/main" id="{F045E3FA-508B-A625-9CED-70F7CED3418F}"/>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a hand holding a phone with apps onscreen">
            <a:extLst>
              <a:ext uri="{FF2B5EF4-FFF2-40B4-BE49-F238E27FC236}">
                <a16:creationId xmlns:a16="http://schemas.microsoft.com/office/drawing/2014/main" id="{67163E51-A690-7F14-A654-DAEE7CC8B994}"/>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a:fillRect/>
          </a:stretch>
        </p:blipFill>
        <p:spPr>
          <a:xfrm>
            <a:off x="-247856" y="2653153"/>
            <a:ext cx="1319025" cy="1403580"/>
          </a:xfrm>
          <a:custGeom>
            <a:avLst/>
            <a:gdLst>
              <a:gd name="connsiteX0" fmla="*/ 0 w 2342281"/>
              <a:gd name="connsiteY0" fmla="*/ 0 h 2492431"/>
              <a:gd name="connsiteX1" fmla="*/ 2276803 w 2342281"/>
              <a:gd name="connsiteY1" fmla="*/ 0 h 2492431"/>
              <a:gd name="connsiteX2" fmla="*/ 2303332 w 2342281"/>
              <a:gd name="connsiteY2" fmla="*/ 48206 h 2492431"/>
              <a:gd name="connsiteX3" fmla="*/ 2342281 w 2342281"/>
              <a:gd name="connsiteY3" fmla="*/ 169849 h 2492431"/>
              <a:gd name="connsiteX4" fmla="*/ 2342281 w 2342281"/>
              <a:gd name="connsiteY4" fmla="*/ 879570 h 2492431"/>
              <a:gd name="connsiteX5" fmla="*/ 2315729 w 2342281"/>
              <a:gd name="connsiteY5" fmla="*/ 1085046 h 2492431"/>
              <a:gd name="connsiteX6" fmla="*/ 2295389 w 2342281"/>
              <a:gd name="connsiteY6" fmla="*/ 1346799 h 2492431"/>
              <a:gd name="connsiteX7" fmla="*/ 1149757 w 2342281"/>
              <a:gd name="connsiteY7" fmla="*/ 2492431 h 2492431"/>
              <a:gd name="connsiteX8" fmla="*/ 4125 w 2342281"/>
              <a:gd name="connsiteY8" fmla="*/ 1346799 h 2492431"/>
              <a:gd name="connsiteX9" fmla="*/ 0 w 2342281"/>
              <a:gd name="connsiteY9" fmla="*/ 1309616 h 249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42281" h="2492431">
                <a:moveTo>
                  <a:pt x="0" y="0"/>
                </a:moveTo>
                <a:lnTo>
                  <a:pt x="2276803" y="0"/>
                </a:lnTo>
                <a:lnTo>
                  <a:pt x="2303332" y="48206"/>
                </a:lnTo>
                <a:lnTo>
                  <a:pt x="2342281" y="169849"/>
                </a:lnTo>
                <a:lnTo>
                  <a:pt x="2342281" y="879570"/>
                </a:lnTo>
                <a:lnTo>
                  <a:pt x="2315729" y="1085046"/>
                </a:lnTo>
                <a:cubicBezTo>
                  <a:pt x="2304069" y="1179213"/>
                  <a:pt x="2295389" y="1267710"/>
                  <a:pt x="2295389" y="1346799"/>
                </a:cubicBezTo>
                <a:cubicBezTo>
                  <a:pt x="2295389" y="1979514"/>
                  <a:pt x="1782472" y="2492431"/>
                  <a:pt x="1149757" y="2492431"/>
                </a:cubicBezTo>
                <a:cubicBezTo>
                  <a:pt x="517042" y="2492431"/>
                  <a:pt x="21771" y="1836158"/>
                  <a:pt x="4125" y="1346799"/>
                </a:cubicBezTo>
                <a:lnTo>
                  <a:pt x="0" y="1309616"/>
                </a:lnTo>
                <a:close/>
              </a:path>
            </a:pathLst>
          </a:custGeom>
        </p:spPr>
      </p:pic>
      <p:sp>
        <p:nvSpPr>
          <p:cNvPr id="2" name="Title 1">
            <a:extLst>
              <a:ext uri="{FF2B5EF4-FFF2-40B4-BE49-F238E27FC236}">
                <a16:creationId xmlns:a16="http://schemas.microsoft.com/office/drawing/2014/main" id="{1EEBB2C6-FF27-C715-556D-02292D981D2F}"/>
              </a:ext>
            </a:extLst>
          </p:cNvPr>
          <p:cNvSpPr>
            <a:spLocks noGrp="1"/>
          </p:cNvSpPr>
          <p:nvPr>
            <p:ph type="title"/>
          </p:nvPr>
        </p:nvSpPr>
        <p:spPr/>
        <p:txBody>
          <a:bodyPr/>
          <a:lstStyle/>
          <a:p>
            <a:r>
              <a:rPr lang="en-US" dirty="0"/>
              <a:t>Hands on example:</a:t>
            </a:r>
            <a:br>
              <a:rPr lang="en-US" dirty="0"/>
            </a:br>
            <a:r>
              <a:rPr lang="en-US" dirty="0"/>
              <a:t>Paying with apps</a:t>
            </a:r>
          </a:p>
        </p:txBody>
      </p:sp>
    </p:spTree>
    <p:extLst>
      <p:ext uri="{BB962C8B-B14F-4D97-AF65-F5344CB8AC3E}">
        <p14:creationId xmlns:p14="http://schemas.microsoft.com/office/powerpoint/2010/main" val="891318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854531-C708-F13C-52B4-2C5A1D362DFD}"/>
              </a:ext>
            </a:extLst>
          </p:cNvPr>
          <p:cNvSpPr>
            <a:spLocks noGrp="1"/>
          </p:cNvSpPr>
          <p:nvPr>
            <p:ph idx="1"/>
          </p:nvPr>
        </p:nvSpPr>
        <p:spPr/>
        <p:txBody>
          <a:bodyPr/>
          <a:lstStyle/>
          <a:p>
            <a:pPr>
              <a:spcBef>
                <a:spcPts val="1800"/>
              </a:spcBef>
            </a:pPr>
            <a:r>
              <a:rPr lang="en-US" dirty="0"/>
              <a:t>What a bank is</a:t>
            </a:r>
          </a:p>
          <a:p>
            <a:pPr>
              <a:spcBef>
                <a:spcPts val="1800"/>
              </a:spcBef>
            </a:pPr>
            <a:r>
              <a:rPr lang="en-US" dirty="0"/>
              <a:t>What banks can do for you</a:t>
            </a:r>
          </a:p>
          <a:p>
            <a:pPr>
              <a:spcBef>
                <a:spcPts val="1800"/>
              </a:spcBef>
            </a:pPr>
            <a:r>
              <a:rPr lang="en-US" dirty="0"/>
              <a:t>Earning money and putting it in the bank</a:t>
            </a:r>
          </a:p>
          <a:p>
            <a:pPr>
              <a:spcBef>
                <a:spcPts val="1800"/>
              </a:spcBef>
            </a:pPr>
            <a:r>
              <a:rPr lang="en-US" dirty="0"/>
              <a:t>Paying with cards and your phone</a:t>
            </a:r>
          </a:p>
          <a:p>
            <a:pPr>
              <a:spcBef>
                <a:spcPts val="1800"/>
              </a:spcBef>
            </a:pPr>
            <a:r>
              <a:rPr lang="en-US" dirty="0"/>
              <a:t>Opening your first accounts: What you need</a:t>
            </a:r>
          </a:p>
          <a:p>
            <a:pPr>
              <a:spcBef>
                <a:spcPts val="1800"/>
              </a:spcBef>
            </a:pPr>
            <a:r>
              <a:rPr lang="en-US" dirty="0"/>
              <a:t>Protecting against digital fraud</a:t>
            </a:r>
          </a:p>
          <a:p>
            <a:pPr>
              <a:spcBef>
                <a:spcPts val="1800"/>
              </a:spcBef>
            </a:pPr>
            <a:r>
              <a:rPr lang="en-US" dirty="0"/>
              <a:t>Where to learn more about finance</a:t>
            </a:r>
          </a:p>
        </p:txBody>
      </p:sp>
      <p:sp>
        <p:nvSpPr>
          <p:cNvPr id="2" name="Title 1">
            <a:extLst>
              <a:ext uri="{FF2B5EF4-FFF2-40B4-BE49-F238E27FC236}">
                <a16:creationId xmlns:a16="http://schemas.microsoft.com/office/drawing/2014/main" id="{A0A75AEF-A064-6078-DE07-AF56D6EEE7C9}"/>
              </a:ext>
            </a:extLst>
          </p:cNvPr>
          <p:cNvSpPr>
            <a:spLocks noGrp="1"/>
          </p:cNvSpPr>
          <p:nvPr>
            <p:ph type="title"/>
          </p:nvPr>
        </p:nvSpPr>
        <p:spPr/>
        <p:txBody>
          <a:bodyPr/>
          <a:lstStyle/>
          <a:p>
            <a:r>
              <a:rPr lang="en-US" dirty="0"/>
              <a:t>What we’ll talk about</a:t>
            </a:r>
          </a:p>
        </p:txBody>
      </p:sp>
    </p:spTree>
    <p:extLst>
      <p:ext uri="{BB962C8B-B14F-4D97-AF65-F5344CB8AC3E}">
        <p14:creationId xmlns:p14="http://schemas.microsoft.com/office/powerpoint/2010/main" val="3427034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21DD6-9C38-F645-09D4-B7A64D59F87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5D7DAF-45F6-99DE-CF8D-F9D64795405E}"/>
              </a:ext>
            </a:extLst>
          </p:cNvPr>
          <p:cNvSpPr>
            <a:spLocks noGrp="1"/>
          </p:cNvSpPr>
          <p:nvPr>
            <p:ph idx="1"/>
          </p:nvPr>
        </p:nvSpPr>
        <p:spPr/>
        <p:txBody>
          <a:bodyPr/>
          <a:lstStyle/>
          <a:p>
            <a:r>
              <a:rPr lang="en-US" dirty="0"/>
              <a:t>All settled!</a:t>
            </a:r>
          </a:p>
        </p:txBody>
      </p:sp>
      <p:pic>
        <p:nvPicPr>
          <p:cNvPr id="26" name="Picture 25" descr="Illustration of a group of hands holding ice cream cones&#10;">
            <a:extLst>
              <a:ext uri="{FF2B5EF4-FFF2-40B4-BE49-F238E27FC236}">
                <a16:creationId xmlns:a16="http://schemas.microsoft.com/office/drawing/2014/main" id="{94F491AB-E962-1CB2-6603-12C438036D0B}"/>
              </a:ext>
            </a:extLst>
          </p:cNvPr>
          <p:cNvPicPr>
            <a:picLocks noChangeAspect="1"/>
          </p:cNvPicPr>
          <p:nvPr/>
        </p:nvPicPr>
        <p:blipFill>
          <a:blip r:embed="rId3" cstate="screen">
            <a:extLst>
              <a:ext uri="{28A0092B-C50C-407E-A947-70E740481C1C}">
                <a14:useLocalDpi xmlns:a14="http://schemas.microsoft.com/office/drawing/2010/main"/>
              </a:ext>
            </a:extLst>
          </a:blip>
          <a:srcRect b="-292"/>
          <a:stretch/>
        </p:blipFill>
        <p:spPr>
          <a:xfrm>
            <a:off x="4563460" y="1641769"/>
            <a:ext cx="2978866" cy="2728404"/>
          </a:xfrm>
          <a:custGeom>
            <a:avLst/>
            <a:gdLst>
              <a:gd name="connsiteX0" fmla="*/ 94624 w 2978866"/>
              <a:gd name="connsiteY0" fmla="*/ 0 h 2720452"/>
              <a:gd name="connsiteX1" fmla="*/ 2880950 w 2978866"/>
              <a:gd name="connsiteY1" fmla="*/ 0 h 2720452"/>
              <a:gd name="connsiteX2" fmla="*/ 2916706 w 2978866"/>
              <a:gd name="connsiteY2" fmla="*/ 61396 h 2720452"/>
              <a:gd name="connsiteX3" fmla="*/ 2661605 w 2978866"/>
              <a:gd name="connsiteY3" fmla="*/ 1630967 h 2720452"/>
              <a:gd name="connsiteX4" fmla="*/ 1961905 w 2978866"/>
              <a:gd name="connsiteY4" fmla="*/ 2686570 h 2720452"/>
              <a:gd name="connsiteX5" fmla="*/ 1869331 w 2978866"/>
              <a:gd name="connsiteY5" fmla="*/ 2720452 h 2720452"/>
              <a:gd name="connsiteX6" fmla="*/ 1189070 w 2978866"/>
              <a:gd name="connsiteY6" fmla="*/ 2720452 h 2720452"/>
              <a:gd name="connsiteX7" fmla="*/ 1175985 w 2978866"/>
              <a:gd name="connsiteY7" fmla="*/ 2716544 h 2720452"/>
              <a:gd name="connsiteX8" fmla="*/ 370341 w 2978866"/>
              <a:gd name="connsiteY8" fmla="*/ 1630967 h 2720452"/>
              <a:gd name="connsiteX9" fmla="*/ 83556 w 2978866"/>
              <a:gd name="connsiteY9" fmla="*/ 15696 h 2720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78866" h="2720452">
                <a:moveTo>
                  <a:pt x="94624" y="0"/>
                </a:moveTo>
                <a:lnTo>
                  <a:pt x="2880950" y="0"/>
                </a:lnTo>
                <a:lnTo>
                  <a:pt x="2916706" y="61396"/>
                </a:lnTo>
                <a:cubicBezTo>
                  <a:pt x="3147423" y="532815"/>
                  <a:pt x="2661605" y="1235520"/>
                  <a:pt x="2661605" y="1630967"/>
                </a:cubicBezTo>
                <a:cubicBezTo>
                  <a:pt x="2661605" y="2105503"/>
                  <a:pt x="2373089" y="2512653"/>
                  <a:pt x="1961905" y="2686570"/>
                </a:cubicBezTo>
                <a:lnTo>
                  <a:pt x="1869331" y="2720452"/>
                </a:lnTo>
                <a:lnTo>
                  <a:pt x="1189070" y="2720452"/>
                </a:lnTo>
                <a:lnTo>
                  <a:pt x="1175985" y="2716544"/>
                </a:lnTo>
                <a:cubicBezTo>
                  <a:pt x="711391" y="2549643"/>
                  <a:pt x="376858" y="2063981"/>
                  <a:pt x="370341" y="1630967"/>
                </a:cubicBezTo>
                <a:cubicBezTo>
                  <a:pt x="365078" y="1281225"/>
                  <a:pt x="-210345" y="506792"/>
                  <a:pt x="83556" y="15696"/>
                </a:cubicBezTo>
                <a:close/>
              </a:path>
            </a:pathLst>
          </a:custGeom>
        </p:spPr>
      </p:pic>
      <p:grpSp>
        <p:nvGrpSpPr>
          <p:cNvPr id="9" name="Group 8">
            <a:extLst>
              <a:ext uri="{FF2B5EF4-FFF2-40B4-BE49-F238E27FC236}">
                <a16:creationId xmlns:a16="http://schemas.microsoft.com/office/drawing/2014/main" id="{75FA5B79-31B8-3E51-7238-93C83BE52905}"/>
              </a:ext>
            </a:extLst>
          </p:cNvPr>
          <p:cNvGrpSpPr/>
          <p:nvPr/>
        </p:nvGrpSpPr>
        <p:grpSpPr>
          <a:xfrm>
            <a:off x="3704396" y="3206445"/>
            <a:ext cx="810470" cy="109172"/>
            <a:chOff x="11887200" y="3420917"/>
            <a:chExt cx="810470" cy="109172"/>
          </a:xfrm>
        </p:grpSpPr>
        <p:sp>
          <p:nvSpPr>
            <p:cNvPr id="10" name="Oval 9">
              <a:extLst>
                <a:ext uri="{FF2B5EF4-FFF2-40B4-BE49-F238E27FC236}">
                  <a16:creationId xmlns:a16="http://schemas.microsoft.com/office/drawing/2014/main" id="{0CBBF030-9488-00AF-4578-5BB45F267B4F}"/>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A418BC84-07C0-B10A-EFA3-0CF97ECC3257}"/>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2" name="Oval 11">
              <a:extLst>
                <a:ext uri="{FF2B5EF4-FFF2-40B4-BE49-F238E27FC236}">
                  <a16:creationId xmlns:a16="http://schemas.microsoft.com/office/drawing/2014/main" id="{EAEEEFDA-BB96-1814-315C-19E566BF911C}"/>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4" name="Picture 3" descr="Illustration of a hand holding a phone with app onscreen">
            <a:extLst>
              <a:ext uri="{FF2B5EF4-FFF2-40B4-BE49-F238E27FC236}">
                <a16:creationId xmlns:a16="http://schemas.microsoft.com/office/drawing/2014/main" id="{3E83E4B6-B2D1-0621-14F2-F4E1A7B56396}"/>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a:off x="2382876" y="2653153"/>
            <a:ext cx="893541" cy="1358574"/>
          </a:xfrm>
          <a:custGeom>
            <a:avLst/>
            <a:gdLst>
              <a:gd name="connsiteX0" fmla="*/ 164621 w 1642409"/>
              <a:gd name="connsiteY0" fmla="*/ 0 h 2497181"/>
              <a:gd name="connsiteX1" fmla="*/ 1441635 w 1642409"/>
              <a:gd name="connsiteY1" fmla="*/ 0 h 2497181"/>
              <a:gd name="connsiteX2" fmla="*/ 1534807 w 1642409"/>
              <a:gd name="connsiteY2" fmla="*/ 116509 h 2497181"/>
              <a:gd name="connsiteX3" fmla="*/ 1623688 w 1642409"/>
              <a:gd name="connsiteY3" fmla="*/ 245630 h 2497181"/>
              <a:gd name="connsiteX4" fmla="*/ 1642409 w 1642409"/>
              <a:gd name="connsiteY4" fmla="*/ 277007 h 2497181"/>
              <a:gd name="connsiteX5" fmla="*/ 1642409 w 1642409"/>
              <a:gd name="connsiteY5" fmla="*/ 2179471 h 2497181"/>
              <a:gd name="connsiteX6" fmla="*/ 1494479 w 1642409"/>
              <a:gd name="connsiteY6" fmla="*/ 2301525 h 2497181"/>
              <a:gd name="connsiteX7" fmla="*/ 853945 w 1642409"/>
              <a:gd name="connsiteY7" fmla="*/ 2497181 h 2497181"/>
              <a:gd name="connsiteX8" fmla="*/ 48904 w 1642409"/>
              <a:gd name="connsiteY8" fmla="*/ 2139847 h 2497181"/>
              <a:gd name="connsiteX9" fmla="*/ 0 w 1642409"/>
              <a:gd name="connsiteY9" fmla="*/ 2084083 h 2497181"/>
              <a:gd name="connsiteX10" fmla="*/ 0 w 1642409"/>
              <a:gd name="connsiteY10" fmla="*/ 264715 h 2497181"/>
              <a:gd name="connsiteX11" fmla="*/ 73008 w 1642409"/>
              <a:gd name="connsiteY11" fmla="*/ 135273 h 2497181"/>
              <a:gd name="connsiteX12" fmla="*/ 154712 w 1642409"/>
              <a:gd name="connsiteY12" fmla="*/ 12429 h 249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42409" h="2497181">
                <a:moveTo>
                  <a:pt x="164621" y="0"/>
                </a:moveTo>
                <a:lnTo>
                  <a:pt x="1441635" y="0"/>
                </a:lnTo>
                <a:lnTo>
                  <a:pt x="1534807" y="116509"/>
                </a:lnTo>
                <a:cubicBezTo>
                  <a:pt x="1565580" y="158057"/>
                  <a:pt x="1595252" y="201226"/>
                  <a:pt x="1623688" y="245630"/>
                </a:cubicBezTo>
                <a:lnTo>
                  <a:pt x="1642409" y="277007"/>
                </a:lnTo>
                <a:lnTo>
                  <a:pt x="1642409" y="2179471"/>
                </a:lnTo>
                <a:lnTo>
                  <a:pt x="1494479" y="2301525"/>
                </a:lnTo>
                <a:cubicBezTo>
                  <a:pt x="1311635" y="2425052"/>
                  <a:pt x="1091213" y="2497181"/>
                  <a:pt x="853945" y="2497181"/>
                </a:cubicBezTo>
                <a:cubicBezTo>
                  <a:pt x="537588" y="2497181"/>
                  <a:pt x="254542" y="2354428"/>
                  <a:pt x="48904" y="2139847"/>
                </a:cubicBezTo>
                <a:lnTo>
                  <a:pt x="0" y="2084083"/>
                </a:lnTo>
                <a:lnTo>
                  <a:pt x="0" y="264715"/>
                </a:lnTo>
                <a:lnTo>
                  <a:pt x="73008" y="135273"/>
                </a:lnTo>
                <a:cubicBezTo>
                  <a:pt x="99069" y="92633"/>
                  <a:pt x="126326" y="51543"/>
                  <a:pt x="154712" y="12429"/>
                </a:cubicBezTo>
                <a:close/>
              </a:path>
            </a:pathLst>
          </a:custGeom>
        </p:spPr>
      </p:pic>
      <p:grpSp>
        <p:nvGrpSpPr>
          <p:cNvPr id="5" name="Group 4">
            <a:extLst>
              <a:ext uri="{FF2B5EF4-FFF2-40B4-BE49-F238E27FC236}">
                <a16:creationId xmlns:a16="http://schemas.microsoft.com/office/drawing/2014/main" id="{262CD86D-912E-0ACB-0B8D-22E08C6649D1}"/>
              </a:ext>
            </a:extLst>
          </p:cNvPr>
          <p:cNvGrpSpPr/>
          <p:nvPr/>
        </p:nvGrpSpPr>
        <p:grpSpPr>
          <a:xfrm>
            <a:off x="1113596" y="3206445"/>
            <a:ext cx="810470" cy="109172"/>
            <a:chOff x="11887200" y="3420917"/>
            <a:chExt cx="810470" cy="109172"/>
          </a:xfrm>
        </p:grpSpPr>
        <p:sp>
          <p:nvSpPr>
            <p:cNvPr id="6" name="Oval 5">
              <a:extLst>
                <a:ext uri="{FF2B5EF4-FFF2-40B4-BE49-F238E27FC236}">
                  <a16:creationId xmlns:a16="http://schemas.microsoft.com/office/drawing/2014/main" id="{441C87B4-046A-B31D-600C-C2A25BB7CDE8}"/>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BC26AC52-A285-5475-2A5E-CB1F681133AD}"/>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8" name="Oval 7">
              <a:extLst>
                <a:ext uri="{FF2B5EF4-FFF2-40B4-BE49-F238E27FC236}">
                  <a16:creationId xmlns:a16="http://schemas.microsoft.com/office/drawing/2014/main" id="{AE4BDAA0-3A98-24FD-2107-AC416DCA0D65}"/>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14" name="Picture 13" descr="Illustration of a hand holding a phone with app onscreen">
            <a:extLst>
              <a:ext uri="{FF2B5EF4-FFF2-40B4-BE49-F238E27FC236}">
                <a16:creationId xmlns:a16="http://schemas.microsoft.com/office/drawing/2014/main" id="{B8F3AE1E-6FB0-9216-3B1B-9FFA32EC0F63}"/>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rcRect/>
          <a:stretch>
            <a:fillRect/>
          </a:stretch>
        </p:blipFill>
        <p:spPr>
          <a:xfrm>
            <a:off x="-88805" y="2653153"/>
            <a:ext cx="988412" cy="1403580"/>
          </a:xfrm>
          <a:custGeom>
            <a:avLst/>
            <a:gdLst>
              <a:gd name="connsiteX0" fmla="*/ 477844 w 1749794"/>
              <a:gd name="connsiteY0" fmla="*/ 0 h 2484769"/>
              <a:gd name="connsiteX1" fmla="*/ 1663833 w 1749794"/>
              <a:gd name="connsiteY1" fmla="*/ 0 h 2484769"/>
              <a:gd name="connsiteX2" fmla="*/ 1698549 w 1749794"/>
              <a:gd name="connsiteY2" fmla="*/ 35135 h 2484769"/>
              <a:gd name="connsiteX3" fmla="*/ 1749794 w 1749794"/>
              <a:gd name="connsiteY3" fmla="*/ 101501 h 2484769"/>
              <a:gd name="connsiteX4" fmla="*/ 1749794 w 1749794"/>
              <a:gd name="connsiteY4" fmla="*/ 2283345 h 2484769"/>
              <a:gd name="connsiteX5" fmla="*/ 1742803 w 1749794"/>
              <a:gd name="connsiteY5" fmla="*/ 2289113 h 2484769"/>
              <a:gd name="connsiteX6" fmla="*/ 1102269 w 1749794"/>
              <a:gd name="connsiteY6" fmla="*/ 2484769 h 2484769"/>
              <a:gd name="connsiteX7" fmla="*/ 12149 w 1749794"/>
              <a:gd name="connsiteY7" fmla="*/ 1618719 h 2484769"/>
              <a:gd name="connsiteX8" fmla="*/ 0 w 1749794"/>
              <a:gd name="connsiteY8" fmla="*/ 1578722 h 2484769"/>
              <a:gd name="connsiteX9" fmla="*/ 0 w 1749794"/>
              <a:gd name="connsiteY9" fmla="*/ 1004695 h 2484769"/>
              <a:gd name="connsiteX10" fmla="*/ 32000 w 1749794"/>
              <a:gd name="connsiteY10" fmla="*/ 881693 h 2484769"/>
              <a:gd name="connsiteX11" fmla="*/ 414637 w 1749794"/>
              <a:gd name="connsiteY11" fmla="*/ 78515 h 248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9794" h="2484769">
                <a:moveTo>
                  <a:pt x="477844" y="0"/>
                </a:moveTo>
                <a:lnTo>
                  <a:pt x="1663833" y="0"/>
                </a:lnTo>
                <a:lnTo>
                  <a:pt x="1698549" y="35135"/>
                </a:lnTo>
                <a:lnTo>
                  <a:pt x="1749794" y="101501"/>
                </a:lnTo>
                <a:lnTo>
                  <a:pt x="1749794" y="2283345"/>
                </a:lnTo>
                <a:lnTo>
                  <a:pt x="1742803" y="2289113"/>
                </a:lnTo>
                <a:cubicBezTo>
                  <a:pt x="1559959" y="2412640"/>
                  <a:pt x="1339537" y="2484769"/>
                  <a:pt x="1102269" y="2484769"/>
                </a:cubicBezTo>
                <a:cubicBezTo>
                  <a:pt x="588188" y="2484769"/>
                  <a:pt x="160315" y="2037553"/>
                  <a:pt x="12149" y="1618719"/>
                </a:cubicBezTo>
                <a:lnTo>
                  <a:pt x="0" y="1578722"/>
                </a:lnTo>
                <a:lnTo>
                  <a:pt x="0" y="1004695"/>
                </a:lnTo>
                <a:lnTo>
                  <a:pt x="32000" y="881693"/>
                </a:lnTo>
                <a:cubicBezTo>
                  <a:pt x="109096" y="614841"/>
                  <a:pt x="241845" y="313321"/>
                  <a:pt x="414637" y="78515"/>
                </a:cubicBezTo>
                <a:close/>
              </a:path>
            </a:pathLst>
          </a:custGeom>
        </p:spPr>
      </p:pic>
      <p:sp>
        <p:nvSpPr>
          <p:cNvPr id="2" name="Title 1">
            <a:extLst>
              <a:ext uri="{FF2B5EF4-FFF2-40B4-BE49-F238E27FC236}">
                <a16:creationId xmlns:a16="http://schemas.microsoft.com/office/drawing/2014/main" id="{96CE78AC-DEAD-41F2-B15D-A128CADD7122}"/>
              </a:ext>
            </a:extLst>
          </p:cNvPr>
          <p:cNvSpPr>
            <a:spLocks noGrp="1"/>
          </p:cNvSpPr>
          <p:nvPr>
            <p:ph type="title"/>
          </p:nvPr>
        </p:nvSpPr>
        <p:spPr/>
        <p:txBody>
          <a:bodyPr/>
          <a:lstStyle/>
          <a:p>
            <a:r>
              <a:rPr lang="en-US" dirty="0"/>
              <a:t>Hands on example:</a:t>
            </a:r>
            <a:br>
              <a:rPr lang="en-US" dirty="0"/>
            </a:br>
            <a:r>
              <a:rPr lang="en-US" dirty="0"/>
              <a:t>Paying with apps</a:t>
            </a:r>
          </a:p>
        </p:txBody>
      </p:sp>
      <p:pic>
        <p:nvPicPr>
          <p:cNvPr id="13" name="Picture 12" descr="Illustration of a group of 3 hands holding ice cream cones">
            <a:extLst>
              <a:ext uri="{FF2B5EF4-FFF2-40B4-BE49-F238E27FC236}">
                <a16:creationId xmlns:a16="http://schemas.microsoft.com/office/drawing/2014/main" id="{CD815340-DE0C-14E9-A1FB-358FF8A9B769}"/>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Tree>
    <p:extLst>
      <p:ext uri="{BB962C8B-B14F-4D97-AF65-F5344CB8AC3E}">
        <p14:creationId xmlns:p14="http://schemas.microsoft.com/office/powerpoint/2010/main" val="1878143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par>
                                <p:cTn id="10" presetID="53" presetClass="entr" presetSubtype="16"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500" fill="hold"/>
                                        <p:tgtEl>
                                          <p:spTgt spid="26"/>
                                        </p:tgtEl>
                                        <p:attrNameLst>
                                          <p:attrName>ppt_w</p:attrName>
                                        </p:attrNameLst>
                                      </p:cBhvr>
                                      <p:tavLst>
                                        <p:tav tm="0">
                                          <p:val>
                                            <p:fltVal val="0"/>
                                          </p:val>
                                        </p:tav>
                                        <p:tav tm="100000">
                                          <p:val>
                                            <p:strVal val="#ppt_w"/>
                                          </p:val>
                                        </p:tav>
                                      </p:tavLst>
                                    </p:anim>
                                    <p:anim calcmode="lin" valueType="num">
                                      <p:cBhvr>
                                        <p:cTn id="13" dur="500" fill="hold"/>
                                        <p:tgtEl>
                                          <p:spTgt spid="26"/>
                                        </p:tgtEl>
                                        <p:attrNameLst>
                                          <p:attrName>ppt_h</p:attrName>
                                        </p:attrNameLst>
                                      </p:cBhvr>
                                      <p:tavLst>
                                        <p:tav tm="0">
                                          <p:val>
                                            <p:fltVal val="0"/>
                                          </p:val>
                                        </p:tav>
                                        <p:tav tm="100000">
                                          <p:val>
                                            <p:strVal val="#ppt_h"/>
                                          </p:val>
                                        </p:tav>
                                      </p:tavLst>
                                    </p:anim>
                                    <p:animEffect transition="in" filter="fade">
                                      <p:cBhvr>
                                        <p:cTn id="14" dur="500"/>
                                        <p:tgtEl>
                                          <p:spTgt spid="26"/>
                                        </p:tgtEl>
                                      </p:cBhvr>
                                    </p:animEffect>
                                  </p:childTnLst>
                                </p:cTn>
                              </p:par>
                            </p:childTnLst>
                          </p:cTn>
                        </p:par>
                        <p:par>
                          <p:cTn id="15" fill="hold">
                            <p:stCondLst>
                              <p:cond delay="500"/>
                            </p:stCondLst>
                            <p:childTnLst>
                              <p:par>
                                <p:cTn id="16" presetID="10" presetClass="entr" presetSubtype="0" fill="hold" grpId="0" nodeType="after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par>
                          <p:cTn id="19" fill="hold">
                            <p:stCondLst>
                              <p:cond delay="1000"/>
                            </p:stCondLst>
                            <p:childTnLst>
                              <p:par>
                                <p:cTn id="20" presetID="47" presetClass="entr" presetSubtype="0" fill="hold" nodeType="afterEffect">
                                  <p:stCondLst>
                                    <p:cond delay="15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3000"/>
                                        <p:tgtEl>
                                          <p:spTgt spid="13"/>
                                        </p:tgtEl>
                                      </p:cBhvr>
                                    </p:animEffect>
                                    <p:anim calcmode="lin" valueType="num">
                                      <p:cBhvr>
                                        <p:cTn id="23" dur="3000" fill="hold"/>
                                        <p:tgtEl>
                                          <p:spTgt spid="13"/>
                                        </p:tgtEl>
                                        <p:attrNameLst>
                                          <p:attrName>ppt_x</p:attrName>
                                        </p:attrNameLst>
                                      </p:cBhvr>
                                      <p:tavLst>
                                        <p:tav tm="0">
                                          <p:val>
                                            <p:strVal val="#ppt_x"/>
                                          </p:val>
                                        </p:tav>
                                        <p:tav tm="100000">
                                          <p:val>
                                            <p:strVal val="#ppt_x"/>
                                          </p:val>
                                        </p:tav>
                                      </p:tavLst>
                                    </p:anim>
                                    <p:anim calcmode="lin" valueType="num">
                                      <p:cBhvr>
                                        <p:cTn id="24" dur="3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2 people running outdoors">
            <a:extLst>
              <a:ext uri="{FF2B5EF4-FFF2-40B4-BE49-F238E27FC236}">
                <a16:creationId xmlns:a16="http://schemas.microsoft.com/office/drawing/2014/main" id="{95699511-CFB1-52A2-93B0-E2E6796EE7DA}"/>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8690375" y="1789361"/>
            <a:ext cx="3134948" cy="3134089"/>
          </a:xfrm>
        </p:spPr>
      </p:pic>
      <p:pic>
        <p:nvPicPr>
          <p:cNvPr id="8" name="Picture Placeholder 7" descr="A person smiling wearing glasses and a striped shirt&#10;">
            <a:extLst>
              <a:ext uri="{FF2B5EF4-FFF2-40B4-BE49-F238E27FC236}">
                <a16:creationId xmlns:a16="http://schemas.microsoft.com/office/drawing/2014/main" id="{C428D7AD-21E8-83C9-812A-764BE714BD55}"/>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p:blipFill>
        <p:spPr>
          <a:xfrm>
            <a:off x="7045712" y="4325938"/>
            <a:ext cx="1196975" cy="1195387"/>
          </a:xfrm>
        </p:spPr>
      </p:pic>
      <p:sp>
        <p:nvSpPr>
          <p:cNvPr id="5" name="Content Placeholder 4">
            <a:extLst>
              <a:ext uri="{FF2B5EF4-FFF2-40B4-BE49-F238E27FC236}">
                <a16:creationId xmlns:a16="http://schemas.microsoft.com/office/drawing/2014/main" id="{B98FD8B4-099E-1C2F-20B3-FB7D24AD0B65}"/>
              </a:ext>
            </a:extLst>
          </p:cNvPr>
          <p:cNvSpPr>
            <a:spLocks noGrp="1"/>
          </p:cNvSpPr>
          <p:nvPr>
            <p:ph idx="12"/>
          </p:nvPr>
        </p:nvSpPr>
        <p:spPr>
          <a:xfrm>
            <a:off x="952500" y="2856753"/>
            <a:ext cx="5353707" cy="2958353"/>
          </a:xfrm>
        </p:spPr>
        <p:txBody>
          <a:bodyPr/>
          <a:lstStyle/>
          <a:p>
            <a:pPr marL="0" indent="0">
              <a:spcBef>
                <a:spcPts val="1800"/>
              </a:spcBef>
              <a:buNone/>
            </a:pPr>
            <a:r>
              <a:rPr lang="en-US" dirty="0">
                <a:highlight>
                  <a:srgbClr val="DFE96C"/>
                </a:highlight>
              </a:rPr>
              <a:t>Interest</a:t>
            </a:r>
            <a:r>
              <a:rPr lang="en-US" dirty="0"/>
              <a:t> is money a bank pays you in exchange for keeping your money in a savings account. </a:t>
            </a:r>
          </a:p>
          <a:p>
            <a:pPr marL="0" indent="0">
              <a:spcBef>
                <a:spcPts val="1800"/>
              </a:spcBef>
              <a:buNone/>
            </a:pPr>
            <a:r>
              <a:rPr lang="en-US" dirty="0"/>
              <a:t>Keeping your savings in an account where you earn interest helps you stay financially healthy. </a:t>
            </a:r>
          </a:p>
        </p:txBody>
      </p:sp>
      <p:sp>
        <p:nvSpPr>
          <p:cNvPr id="6" name="Text Placeholder 5">
            <a:extLst>
              <a:ext uri="{FF2B5EF4-FFF2-40B4-BE49-F238E27FC236}">
                <a16:creationId xmlns:a16="http://schemas.microsoft.com/office/drawing/2014/main" id="{5CC16831-DEEC-504A-0202-F9EA5E265944}"/>
              </a:ext>
            </a:extLst>
          </p:cNvPr>
          <p:cNvSpPr>
            <a:spLocks noGrp="1"/>
          </p:cNvSpPr>
          <p:nvPr>
            <p:ph type="body" sz="quarter" idx="14"/>
          </p:nvPr>
        </p:nvSpPr>
        <p:spPr/>
        <p:txBody>
          <a:bodyPr/>
          <a:lstStyle/>
          <a:p>
            <a:r>
              <a:rPr lang="en-US" dirty="0"/>
              <a:t>Earning interest</a:t>
            </a:r>
          </a:p>
        </p:txBody>
      </p:sp>
      <p:sp>
        <p:nvSpPr>
          <p:cNvPr id="3" name="Title 2">
            <a:extLst>
              <a:ext uri="{FF2B5EF4-FFF2-40B4-BE49-F238E27FC236}">
                <a16:creationId xmlns:a16="http://schemas.microsoft.com/office/drawing/2014/main" id="{C7721F9E-0749-2629-CADE-0A043C4D9B15}"/>
              </a:ext>
            </a:extLst>
          </p:cNvPr>
          <p:cNvSpPr>
            <a:spLocks noGrp="1"/>
          </p:cNvSpPr>
          <p:nvPr>
            <p:ph type="title"/>
          </p:nvPr>
        </p:nvSpPr>
        <p:spPr/>
        <p:txBody>
          <a:bodyPr/>
          <a:lstStyle/>
          <a:p>
            <a:r>
              <a:rPr lang="en-US" dirty="0"/>
              <a:t>Other ways banks can help you</a:t>
            </a:r>
          </a:p>
        </p:txBody>
      </p:sp>
    </p:spTree>
    <p:extLst>
      <p:ext uri="{BB962C8B-B14F-4D97-AF65-F5344CB8AC3E}">
        <p14:creationId xmlns:p14="http://schemas.microsoft.com/office/powerpoint/2010/main" val="3769234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teen sitting in a car being handed car keys">
            <a:extLst>
              <a:ext uri="{FF2B5EF4-FFF2-40B4-BE49-F238E27FC236}">
                <a16:creationId xmlns:a16="http://schemas.microsoft.com/office/drawing/2014/main" id="{4B6C60B8-861E-2614-9815-64E9EF6171D5}"/>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8690375" y="1789361"/>
            <a:ext cx="3134948" cy="3134089"/>
          </a:xfrm>
        </p:spPr>
      </p:pic>
      <p:pic>
        <p:nvPicPr>
          <p:cNvPr id="8" name="Picture Placeholder 7" descr="A person in a graduation cap hugging another graduate">
            <a:extLst>
              <a:ext uri="{FF2B5EF4-FFF2-40B4-BE49-F238E27FC236}">
                <a16:creationId xmlns:a16="http://schemas.microsoft.com/office/drawing/2014/main" id="{7E69DB03-EF77-6885-D3B7-E530FDB3475E}"/>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p:blipFill>
        <p:spPr>
          <a:xfrm>
            <a:off x="7149187" y="1664457"/>
            <a:ext cx="1195949" cy="1195621"/>
          </a:xfrm>
        </p:spPr>
      </p:pic>
      <p:sp>
        <p:nvSpPr>
          <p:cNvPr id="5" name="Content Placeholder 4">
            <a:extLst>
              <a:ext uri="{FF2B5EF4-FFF2-40B4-BE49-F238E27FC236}">
                <a16:creationId xmlns:a16="http://schemas.microsoft.com/office/drawing/2014/main" id="{D00AAA9C-32B6-CF6E-74AB-5AAFEF9EB759}"/>
              </a:ext>
            </a:extLst>
          </p:cNvPr>
          <p:cNvSpPr>
            <a:spLocks noGrp="1"/>
          </p:cNvSpPr>
          <p:nvPr>
            <p:ph idx="12"/>
          </p:nvPr>
        </p:nvSpPr>
        <p:spPr>
          <a:xfrm>
            <a:off x="952500" y="2856753"/>
            <a:ext cx="5214620" cy="2958353"/>
          </a:xfrm>
        </p:spPr>
        <p:txBody>
          <a:bodyPr/>
          <a:lstStyle/>
          <a:p>
            <a:pPr marL="0" indent="0">
              <a:spcBef>
                <a:spcPts val="1800"/>
              </a:spcBef>
              <a:buNone/>
            </a:pPr>
            <a:r>
              <a:rPr lang="en-US" dirty="0">
                <a:highlight>
                  <a:srgbClr val="DFE96C"/>
                </a:highlight>
              </a:rPr>
              <a:t>Personal loans</a:t>
            </a:r>
            <a:r>
              <a:rPr lang="en-US" dirty="0"/>
              <a:t>, </a:t>
            </a:r>
            <a:r>
              <a:rPr lang="en-US" dirty="0">
                <a:highlight>
                  <a:srgbClr val="DFE96C"/>
                </a:highlight>
              </a:rPr>
              <a:t>car loans</a:t>
            </a:r>
            <a:r>
              <a:rPr lang="en-US" dirty="0"/>
              <a:t>, </a:t>
            </a:r>
            <a:r>
              <a:rPr lang="en-US" dirty="0">
                <a:highlight>
                  <a:srgbClr val="DFE96C"/>
                </a:highlight>
              </a:rPr>
              <a:t>mortgages</a:t>
            </a:r>
            <a:r>
              <a:rPr lang="en-US" dirty="0"/>
              <a:t> (house loans) — most banks offer all of these, where you borrow money and pay it back over time. </a:t>
            </a:r>
          </a:p>
          <a:p>
            <a:pPr marL="0" indent="0">
              <a:spcBef>
                <a:spcPts val="1800"/>
              </a:spcBef>
              <a:buNone/>
            </a:pPr>
            <a:r>
              <a:rPr lang="en-US" dirty="0"/>
              <a:t>Although you earn interest on savings accounts, you pay interest on loans.</a:t>
            </a:r>
          </a:p>
        </p:txBody>
      </p:sp>
      <p:sp>
        <p:nvSpPr>
          <p:cNvPr id="6" name="Text Placeholder 5">
            <a:extLst>
              <a:ext uri="{FF2B5EF4-FFF2-40B4-BE49-F238E27FC236}">
                <a16:creationId xmlns:a16="http://schemas.microsoft.com/office/drawing/2014/main" id="{06A09068-789C-DBCC-D5BD-0075A52CAA91}"/>
              </a:ext>
            </a:extLst>
          </p:cNvPr>
          <p:cNvSpPr>
            <a:spLocks noGrp="1"/>
          </p:cNvSpPr>
          <p:nvPr>
            <p:ph type="body" sz="quarter" idx="14"/>
          </p:nvPr>
        </p:nvSpPr>
        <p:spPr/>
        <p:txBody>
          <a:bodyPr/>
          <a:lstStyle/>
          <a:p>
            <a:r>
              <a:rPr lang="en-US" dirty="0"/>
              <a:t>Borrowing for big things</a:t>
            </a:r>
          </a:p>
        </p:txBody>
      </p:sp>
      <p:sp>
        <p:nvSpPr>
          <p:cNvPr id="3" name="Title 2">
            <a:extLst>
              <a:ext uri="{FF2B5EF4-FFF2-40B4-BE49-F238E27FC236}">
                <a16:creationId xmlns:a16="http://schemas.microsoft.com/office/drawing/2014/main" id="{C4893992-5448-8351-B093-8A079540334B}"/>
              </a:ext>
            </a:extLst>
          </p:cNvPr>
          <p:cNvSpPr>
            <a:spLocks noGrp="1"/>
          </p:cNvSpPr>
          <p:nvPr>
            <p:ph type="title"/>
          </p:nvPr>
        </p:nvSpPr>
        <p:spPr/>
        <p:txBody>
          <a:bodyPr/>
          <a:lstStyle/>
          <a:p>
            <a:r>
              <a:rPr lang="en-US" dirty="0"/>
              <a:t>Other ways banks can help you</a:t>
            </a:r>
          </a:p>
        </p:txBody>
      </p:sp>
    </p:spTree>
    <p:extLst>
      <p:ext uri="{BB962C8B-B14F-4D97-AF65-F5344CB8AC3E}">
        <p14:creationId xmlns:p14="http://schemas.microsoft.com/office/powerpoint/2010/main" val="25467395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23D2F-8FC9-282C-6059-D49D7A017CA2}"/>
            </a:ext>
          </a:extLst>
        </p:cNvPr>
        <p:cNvGrpSpPr/>
        <p:nvPr/>
      </p:nvGrpSpPr>
      <p:grpSpPr>
        <a:xfrm>
          <a:off x="0" y="0"/>
          <a:ext cx="0" cy="0"/>
          <a:chOff x="0" y="0"/>
          <a:chExt cx="0" cy="0"/>
        </a:xfrm>
      </p:grpSpPr>
      <p:pic>
        <p:nvPicPr>
          <p:cNvPr id="10" name="Picture Placeholder 9" descr="A person holding a credit card">
            <a:extLst>
              <a:ext uri="{FF2B5EF4-FFF2-40B4-BE49-F238E27FC236}">
                <a16:creationId xmlns:a16="http://schemas.microsoft.com/office/drawing/2014/main" id="{888D604A-40D2-7415-6F3B-D8C6C348AB05}"/>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8690375" y="1789361"/>
            <a:ext cx="3134948" cy="3134089"/>
          </a:xfrm>
        </p:spPr>
      </p:pic>
      <p:pic>
        <p:nvPicPr>
          <p:cNvPr id="8" name="Picture Placeholder 7" descr="A group of women walking down the street holding shopping bags">
            <a:extLst>
              <a:ext uri="{FF2B5EF4-FFF2-40B4-BE49-F238E27FC236}">
                <a16:creationId xmlns:a16="http://schemas.microsoft.com/office/drawing/2014/main" id="{CB044934-8AC0-EC4A-74E6-F5DB32E6EFC6}"/>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t="-1"/>
          <a:stretch/>
        </p:blipFill>
        <p:spPr>
          <a:xfrm>
            <a:off x="7045712" y="4325938"/>
            <a:ext cx="1196975" cy="1195387"/>
          </a:xfrm>
        </p:spPr>
      </p:pic>
      <p:sp>
        <p:nvSpPr>
          <p:cNvPr id="5" name="Content Placeholder 4">
            <a:extLst>
              <a:ext uri="{FF2B5EF4-FFF2-40B4-BE49-F238E27FC236}">
                <a16:creationId xmlns:a16="http://schemas.microsoft.com/office/drawing/2014/main" id="{256297FF-40EC-8A3D-206A-19C378978F02}"/>
              </a:ext>
            </a:extLst>
          </p:cNvPr>
          <p:cNvSpPr>
            <a:spLocks noGrp="1"/>
          </p:cNvSpPr>
          <p:nvPr>
            <p:ph idx="12"/>
          </p:nvPr>
        </p:nvSpPr>
        <p:spPr>
          <a:xfrm>
            <a:off x="952500" y="2856753"/>
            <a:ext cx="5353707" cy="2958353"/>
          </a:xfrm>
        </p:spPr>
        <p:txBody>
          <a:bodyPr/>
          <a:lstStyle/>
          <a:p>
            <a:pPr marL="0" indent="0">
              <a:spcBef>
                <a:spcPts val="1800"/>
              </a:spcBef>
              <a:buNone/>
            </a:pPr>
            <a:r>
              <a:rPr lang="en-US" dirty="0"/>
              <a:t>Many banks offer </a:t>
            </a:r>
            <a:r>
              <a:rPr lang="en-US" dirty="0">
                <a:highlight>
                  <a:srgbClr val="DFE96C"/>
                </a:highlight>
              </a:rPr>
              <a:t>credit cards</a:t>
            </a:r>
            <a:r>
              <a:rPr lang="en-US" dirty="0"/>
              <a:t> as a way to borrow money to pay for things. This can be a good way to build credit history, but you’ll be charged a fee (interest) if you don’t pay it off each month.</a:t>
            </a:r>
          </a:p>
          <a:p>
            <a:pPr marL="0" indent="0">
              <a:spcBef>
                <a:spcPts val="1800"/>
              </a:spcBef>
              <a:buNone/>
            </a:pPr>
            <a:endParaRPr lang="en-US" dirty="0"/>
          </a:p>
        </p:txBody>
      </p:sp>
      <p:sp>
        <p:nvSpPr>
          <p:cNvPr id="6" name="Text Placeholder 5">
            <a:extLst>
              <a:ext uri="{FF2B5EF4-FFF2-40B4-BE49-F238E27FC236}">
                <a16:creationId xmlns:a16="http://schemas.microsoft.com/office/drawing/2014/main" id="{C15C85AA-8009-0E95-8023-6C24E15D6673}"/>
              </a:ext>
            </a:extLst>
          </p:cNvPr>
          <p:cNvSpPr>
            <a:spLocks noGrp="1"/>
          </p:cNvSpPr>
          <p:nvPr>
            <p:ph type="body" sz="quarter" idx="14"/>
          </p:nvPr>
        </p:nvSpPr>
        <p:spPr/>
        <p:txBody>
          <a:bodyPr/>
          <a:lstStyle/>
          <a:p>
            <a:r>
              <a:rPr lang="en-US" dirty="0"/>
              <a:t>Building credit</a:t>
            </a:r>
          </a:p>
        </p:txBody>
      </p:sp>
      <p:sp>
        <p:nvSpPr>
          <p:cNvPr id="3" name="Title 2">
            <a:extLst>
              <a:ext uri="{FF2B5EF4-FFF2-40B4-BE49-F238E27FC236}">
                <a16:creationId xmlns:a16="http://schemas.microsoft.com/office/drawing/2014/main" id="{954E872F-F0B4-6174-06A5-4DE3A4E28B3F}"/>
              </a:ext>
            </a:extLst>
          </p:cNvPr>
          <p:cNvSpPr>
            <a:spLocks noGrp="1"/>
          </p:cNvSpPr>
          <p:nvPr>
            <p:ph type="title"/>
          </p:nvPr>
        </p:nvSpPr>
        <p:spPr/>
        <p:txBody>
          <a:bodyPr/>
          <a:lstStyle/>
          <a:p>
            <a:r>
              <a:rPr lang="en-US" dirty="0"/>
              <a:t>Other ways banks can help you</a:t>
            </a:r>
          </a:p>
        </p:txBody>
      </p:sp>
    </p:spTree>
    <p:extLst>
      <p:ext uri="{BB962C8B-B14F-4D97-AF65-F5344CB8AC3E}">
        <p14:creationId xmlns:p14="http://schemas.microsoft.com/office/powerpoint/2010/main" val="850247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Illustration of a hand with money being placed on another hand">
            <a:extLst>
              <a:ext uri="{FF2B5EF4-FFF2-40B4-BE49-F238E27FC236}">
                <a16:creationId xmlns:a16="http://schemas.microsoft.com/office/drawing/2014/main" id="{B950900F-9D78-0937-F386-799FC2B12DAC}"/>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11296013" y="2574871"/>
            <a:ext cx="895987" cy="1373450"/>
          </a:xfrm>
          <a:custGeom>
            <a:avLst/>
            <a:gdLst>
              <a:gd name="connsiteX0" fmla="*/ 162286 w 895987"/>
              <a:gd name="connsiteY0" fmla="*/ 0 h 1373450"/>
              <a:gd name="connsiteX1" fmla="*/ 895987 w 895987"/>
              <a:gd name="connsiteY1" fmla="*/ 0 h 1373450"/>
              <a:gd name="connsiteX2" fmla="*/ 895987 w 895987"/>
              <a:gd name="connsiteY2" fmla="*/ 1373450 h 1373450"/>
              <a:gd name="connsiteX3" fmla="*/ 646661 w 895987"/>
              <a:gd name="connsiteY3" fmla="*/ 1373450 h 1373450"/>
              <a:gd name="connsiteX4" fmla="*/ 629548 w 895987"/>
              <a:gd name="connsiteY4" fmla="*/ 1369050 h 1373450"/>
              <a:gd name="connsiteX5" fmla="*/ 0 w 895987"/>
              <a:gd name="connsiteY5" fmla="*/ 513345 h 1373450"/>
              <a:gd name="connsiteX6" fmla="*/ 153021 w 895987"/>
              <a:gd name="connsiteY6" fmla="*/ 12391 h 137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5987" h="1373450">
                <a:moveTo>
                  <a:pt x="162286" y="0"/>
                </a:moveTo>
                <a:lnTo>
                  <a:pt x="895987" y="0"/>
                </a:lnTo>
                <a:lnTo>
                  <a:pt x="895987" y="1373450"/>
                </a:lnTo>
                <a:lnTo>
                  <a:pt x="646661" y="1373450"/>
                </a:lnTo>
                <a:lnTo>
                  <a:pt x="629548" y="1369050"/>
                </a:lnTo>
                <a:cubicBezTo>
                  <a:pt x="264820" y="1255608"/>
                  <a:pt x="0" y="915403"/>
                  <a:pt x="0" y="513345"/>
                </a:cubicBezTo>
                <a:cubicBezTo>
                  <a:pt x="0" y="327781"/>
                  <a:pt x="56411" y="155391"/>
                  <a:pt x="153021" y="12391"/>
                </a:cubicBezTo>
                <a:close/>
              </a:path>
            </a:pathLst>
          </a:custGeom>
        </p:spPr>
      </p:pic>
      <p:grpSp>
        <p:nvGrpSpPr>
          <p:cNvPr id="18" name="Group 17">
            <a:extLst>
              <a:ext uri="{FF2B5EF4-FFF2-40B4-BE49-F238E27FC236}">
                <a16:creationId xmlns:a16="http://schemas.microsoft.com/office/drawing/2014/main" id="{46FE326A-3347-D424-97BE-E99F85E8521C}"/>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9" name="Oval 18">
              <a:extLst>
                <a:ext uri="{FF2B5EF4-FFF2-40B4-BE49-F238E27FC236}">
                  <a16:creationId xmlns:a16="http://schemas.microsoft.com/office/drawing/2014/main" id="{53A2478A-7DF0-8AA4-ACF1-31FF941988AE}"/>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0" name="Oval 19">
              <a:extLst>
                <a:ext uri="{FF2B5EF4-FFF2-40B4-BE49-F238E27FC236}">
                  <a16:creationId xmlns:a16="http://schemas.microsoft.com/office/drawing/2014/main" id="{0E46E01C-5A7D-38A2-4CF0-8E0F1548E122}"/>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1" name="Oval 20">
              <a:extLst>
                <a:ext uri="{FF2B5EF4-FFF2-40B4-BE49-F238E27FC236}">
                  <a16:creationId xmlns:a16="http://schemas.microsoft.com/office/drawing/2014/main" id="{6E0299A2-641A-14D0-89D3-CDBB89D4B5D4}"/>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3" name="Picture 22" descr="Illustration of a bank building with stacks of coins and money">
            <a:extLst>
              <a:ext uri="{FF2B5EF4-FFF2-40B4-BE49-F238E27FC236}">
                <a16:creationId xmlns:a16="http://schemas.microsoft.com/office/drawing/2014/main" id="{2F9FE36B-470E-5266-77A5-5DD46B189CDC}"/>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l="11606" t="8333" r="11481" b="8334"/>
          <a:stretch/>
        </p:blipFill>
        <p:spPr>
          <a:xfrm>
            <a:off x="8814359" y="2630626"/>
            <a:ext cx="1075984" cy="1165805"/>
          </a:xfrm>
          <a:prstGeom prst="rect">
            <a:avLst/>
          </a:prstGeom>
        </p:spPr>
      </p:pic>
      <p:grpSp>
        <p:nvGrpSpPr>
          <p:cNvPr id="14" name="Group 13">
            <a:extLst>
              <a:ext uri="{FF2B5EF4-FFF2-40B4-BE49-F238E27FC236}">
                <a16:creationId xmlns:a16="http://schemas.microsoft.com/office/drawing/2014/main" id="{57F98532-E643-531F-214D-8725478246D7}"/>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5" name="Oval 14">
              <a:extLst>
                <a:ext uri="{FF2B5EF4-FFF2-40B4-BE49-F238E27FC236}">
                  <a16:creationId xmlns:a16="http://schemas.microsoft.com/office/drawing/2014/main" id="{3D89D7DE-9A87-665C-8712-513D03D3AC4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6" name="Oval 15">
              <a:extLst>
                <a:ext uri="{FF2B5EF4-FFF2-40B4-BE49-F238E27FC236}">
                  <a16:creationId xmlns:a16="http://schemas.microsoft.com/office/drawing/2014/main" id="{3B039EBA-0CB7-88F6-2DCB-AF8F9FA31ABC}"/>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7" name="Oval 16">
              <a:extLst>
                <a:ext uri="{FF2B5EF4-FFF2-40B4-BE49-F238E27FC236}">
                  <a16:creationId xmlns:a16="http://schemas.microsoft.com/office/drawing/2014/main" id="{C4A44EBA-8326-E501-FC99-CB8C46815F3C}"/>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6C75615D-2A29-8764-417B-D25FEA28C1DE}"/>
              </a:ext>
            </a:extLst>
          </p:cNvPr>
          <p:cNvSpPr>
            <a:spLocks noGrp="1"/>
          </p:cNvSpPr>
          <p:nvPr>
            <p:ph idx="1"/>
          </p:nvPr>
        </p:nvSpPr>
        <p:spPr/>
        <p:txBody>
          <a:bodyPr/>
          <a:lstStyle/>
          <a:p>
            <a:r>
              <a:rPr lang="en-US" dirty="0"/>
              <a:t>The truth is, interest payments can mean </a:t>
            </a:r>
            <a:r>
              <a:rPr lang="en-US" dirty="0">
                <a:highlight>
                  <a:srgbClr val="DFE96C"/>
                </a:highlight>
              </a:rPr>
              <a:t>money you earn </a:t>
            </a:r>
            <a:br>
              <a:rPr lang="en-US" dirty="0"/>
            </a:br>
            <a:r>
              <a:rPr lang="en-US" dirty="0"/>
              <a:t>or a </a:t>
            </a:r>
            <a:r>
              <a:rPr lang="en-US" dirty="0">
                <a:highlight>
                  <a:srgbClr val="DFE96C"/>
                </a:highlight>
              </a:rPr>
              <a:t>cost you pay</a:t>
            </a:r>
            <a:r>
              <a:rPr lang="en-US" dirty="0"/>
              <a:t>, depending on the situation. </a:t>
            </a:r>
          </a:p>
        </p:txBody>
      </p:sp>
      <p:pic>
        <p:nvPicPr>
          <p:cNvPr id="5" name="Picture 4" descr="A person holding a stack of coins&#10;&#10;AI-generated content may be incorrect.">
            <a:extLst>
              <a:ext uri="{FF2B5EF4-FFF2-40B4-BE49-F238E27FC236}">
                <a16:creationId xmlns:a16="http://schemas.microsoft.com/office/drawing/2014/main" id="{AFFE8280-5989-AEE5-7AD1-90A59DAE28F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836207" y="2154930"/>
            <a:ext cx="2519584" cy="1905394"/>
          </a:xfrm>
          <a:prstGeom prst="rect">
            <a:avLst/>
          </a:prstGeom>
        </p:spPr>
      </p:pic>
      <p:sp>
        <p:nvSpPr>
          <p:cNvPr id="2" name="Title 1">
            <a:extLst>
              <a:ext uri="{FF2B5EF4-FFF2-40B4-BE49-F238E27FC236}">
                <a16:creationId xmlns:a16="http://schemas.microsoft.com/office/drawing/2014/main" id="{043CC284-5AD9-449B-5D0B-E22F6165324C}"/>
              </a:ext>
            </a:extLst>
          </p:cNvPr>
          <p:cNvSpPr>
            <a:spLocks noGrp="1"/>
          </p:cNvSpPr>
          <p:nvPr>
            <p:ph type="title"/>
          </p:nvPr>
        </p:nvSpPr>
        <p:spPr/>
        <p:txBody>
          <a:bodyPr/>
          <a:lstStyle/>
          <a:p>
            <a:r>
              <a:rPr lang="en-US" dirty="0"/>
              <a:t>Hands on example: </a:t>
            </a:r>
            <a:br>
              <a:rPr lang="en-US" dirty="0"/>
            </a:br>
            <a:r>
              <a:rPr lang="en-US" dirty="0"/>
              <a:t>Exploring interest</a:t>
            </a:r>
          </a:p>
        </p:txBody>
      </p:sp>
    </p:spTree>
    <p:extLst>
      <p:ext uri="{BB962C8B-B14F-4D97-AF65-F5344CB8AC3E}">
        <p14:creationId xmlns:p14="http://schemas.microsoft.com/office/powerpoint/2010/main" val="3201264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1851C-F024-679F-0392-CC70E0EE45AB}"/>
            </a:ext>
          </a:extLst>
        </p:cNvPr>
        <p:cNvGrpSpPr/>
        <p:nvPr/>
      </p:nvGrpSpPr>
      <p:grpSpPr>
        <a:xfrm>
          <a:off x="0" y="0"/>
          <a:ext cx="0" cy="0"/>
          <a:chOff x="0" y="0"/>
          <a:chExt cx="0" cy="0"/>
        </a:xfrm>
      </p:grpSpPr>
      <p:pic>
        <p:nvPicPr>
          <p:cNvPr id="24" name="Picture 23" descr="Illustration of a person holding a credit card">
            <a:extLst>
              <a:ext uri="{FF2B5EF4-FFF2-40B4-BE49-F238E27FC236}">
                <a16:creationId xmlns:a16="http://schemas.microsoft.com/office/drawing/2014/main" id="{5DEE8CF4-7353-7BA7-FDC7-7BCD7FE22B99}"/>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p:blipFill>
        <p:spPr>
          <a:xfrm>
            <a:off x="11390981" y="2669444"/>
            <a:ext cx="801019" cy="1121664"/>
          </a:xfrm>
          <a:prstGeom prst="rect">
            <a:avLst/>
          </a:prstGeom>
        </p:spPr>
      </p:pic>
      <p:grpSp>
        <p:nvGrpSpPr>
          <p:cNvPr id="17" name="Group 16">
            <a:extLst>
              <a:ext uri="{FF2B5EF4-FFF2-40B4-BE49-F238E27FC236}">
                <a16:creationId xmlns:a16="http://schemas.microsoft.com/office/drawing/2014/main" id="{80F3C35E-E719-089B-0454-AD0935D8A7E5}"/>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8" name="Oval 17">
              <a:extLst>
                <a:ext uri="{FF2B5EF4-FFF2-40B4-BE49-F238E27FC236}">
                  <a16:creationId xmlns:a16="http://schemas.microsoft.com/office/drawing/2014/main" id="{2FB8B8CD-D341-3A6F-3B6B-9080BD866341}"/>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774DF2D0-192B-2011-C44A-CF8947E88F6C}"/>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0" name="Oval 19">
              <a:extLst>
                <a:ext uri="{FF2B5EF4-FFF2-40B4-BE49-F238E27FC236}">
                  <a16:creationId xmlns:a16="http://schemas.microsoft.com/office/drawing/2014/main" id="{11FEEFD5-E136-F951-E5FC-2C282E88B12E}"/>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3" name="Picture 22" descr="Illustration of a hand with money being placed on another hand">
            <a:extLst>
              <a:ext uri="{FF2B5EF4-FFF2-40B4-BE49-F238E27FC236}">
                <a16:creationId xmlns:a16="http://schemas.microsoft.com/office/drawing/2014/main" id="{4778F493-F201-8D29-AF2B-1044486A4786}"/>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a:off x="8690594" y="2574871"/>
            <a:ext cx="1791973" cy="1373450"/>
          </a:xfrm>
          <a:custGeom>
            <a:avLst/>
            <a:gdLst>
              <a:gd name="connsiteX0" fmla="*/ 314681 w 3474720"/>
              <a:gd name="connsiteY0" fmla="*/ 0 h 2663185"/>
              <a:gd name="connsiteX1" fmla="*/ 3160039 w 3474720"/>
              <a:gd name="connsiteY1" fmla="*/ 0 h 2663185"/>
              <a:gd name="connsiteX2" fmla="*/ 3178006 w 3474720"/>
              <a:gd name="connsiteY2" fmla="*/ 24027 h 2663185"/>
              <a:gd name="connsiteX3" fmla="*/ 3474720 w 3474720"/>
              <a:gd name="connsiteY3" fmla="*/ 995401 h 2663185"/>
              <a:gd name="connsiteX4" fmla="*/ 2253998 w 3474720"/>
              <a:gd name="connsiteY4" fmla="*/ 2654653 h 2663185"/>
              <a:gd name="connsiteX5" fmla="*/ 2220814 w 3474720"/>
              <a:gd name="connsiteY5" fmla="*/ 2663185 h 2663185"/>
              <a:gd name="connsiteX6" fmla="*/ 1253906 w 3474720"/>
              <a:gd name="connsiteY6" fmla="*/ 2663185 h 2663185"/>
              <a:gd name="connsiteX7" fmla="*/ 1220723 w 3474720"/>
              <a:gd name="connsiteY7" fmla="*/ 2654653 h 2663185"/>
              <a:gd name="connsiteX8" fmla="*/ 0 w 3474720"/>
              <a:gd name="connsiteY8" fmla="*/ 995401 h 2663185"/>
              <a:gd name="connsiteX9" fmla="*/ 296714 w 3474720"/>
              <a:gd name="connsiteY9" fmla="*/ 24027 h 2663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4720" h="2663185">
                <a:moveTo>
                  <a:pt x="314681" y="0"/>
                </a:moveTo>
                <a:lnTo>
                  <a:pt x="3160039" y="0"/>
                </a:lnTo>
                <a:lnTo>
                  <a:pt x="3178006" y="24027"/>
                </a:lnTo>
                <a:cubicBezTo>
                  <a:pt x="3365336" y="301311"/>
                  <a:pt x="3474720" y="635582"/>
                  <a:pt x="3474720" y="995401"/>
                </a:cubicBezTo>
                <a:cubicBezTo>
                  <a:pt x="3474720" y="1775009"/>
                  <a:pt x="2961222" y="2434683"/>
                  <a:pt x="2253998" y="2654653"/>
                </a:cubicBezTo>
                <a:lnTo>
                  <a:pt x="2220814" y="2663185"/>
                </a:lnTo>
                <a:lnTo>
                  <a:pt x="1253906" y="2663185"/>
                </a:lnTo>
                <a:lnTo>
                  <a:pt x="1220723" y="2654653"/>
                </a:lnTo>
                <a:cubicBezTo>
                  <a:pt x="513498" y="2434683"/>
                  <a:pt x="0" y="1775009"/>
                  <a:pt x="0" y="995401"/>
                </a:cubicBezTo>
                <a:cubicBezTo>
                  <a:pt x="0" y="635582"/>
                  <a:pt x="109384" y="301311"/>
                  <a:pt x="296714" y="24027"/>
                </a:cubicBezTo>
                <a:close/>
              </a:path>
            </a:pathLst>
          </a:custGeom>
        </p:spPr>
      </p:pic>
      <p:grpSp>
        <p:nvGrpSpPr>
          <p:cNvPr id="13" name="Group 12">
            <a:extLst>
              <a:ext uri="{FF2B5EF4-FFF2-40B4-BE49-F238E27FC236}">
                <a16:creationId xmlns:a16="http://schemas.microsoft.com/office/drawing/2014/main" id="{663754CF-3DFE-352C-5602-9B96D0666902}"/>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4" name="Oval 13">
              <a:extLst>
                <a:ext uri="{FF2B5EF4-FFF2-40B4-BE49-F238E27FC236}">
                  <a16:creationId xmlns:a16="http://schemas.microsoft.com/office/drawing/2014/main" id="{DC9190BA-51F3-556E-A86C-19745136A5D4}"/>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A94E4E5E-5BC7-BC22-B14B-7FB9288F2777}"/>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6" name="Oval 15">
              <a:extLst>
                <a:ext uri="{FF2B5EF4-FFF2-40B4-BE49-F238E27FC236}">
                  <a16:creationId xmlns:a16="http://schemas.microsoft.com/office/drawing/2014/main" id="{08519F98-1A2C-DC69-1FB6-BC0DA0021CBC}"/>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9253C742-7345-0612-BE64-E2300CD67CF7}"/>
              </a:ext>
            </a:extLst>
          </p:cNvPr>
          <p:cNvSpPr>
            <a:spLocks noGrp="1"/>
          </p:cNvSpPr>
          <p:nvPr>
            <p:ph idx="1"/>
          </p:nvPr>
        </p:nvSpPr>
        <p:spPr/>
        <p:txBody>
          <a:bodyPr/>
          <a:lstStyle/>
          <a:p>
            <a:r>
              <a:rPr lang="en-US" dirty="0"/>
              <a:t>A </a:t>
            </a:r>
            <a:r>
              <a:rPr lang="en-US" dirty="0">
                <a:highlight>
                  <a:srgbClr val="DFE96C"/>
                </a:highlight>
              </a:rPr>
              <a:t>savings account</a:t>
            </a:r>
            <a:r>
              <a:rPr lang="en-US" dirty="0"/>
              <a:t> is an example of interest</a:t>
            </a:r>
            <a:br>
              <a:rPr lang="en-US" dirty="0"/>
            </a:br>
            <a:r>
              <a:rPr lang="en-US" dirty="0"/>
              <a:t>working for you. </a:t>
            </a:r>
          </a:p>
        </p:txBody>
      </p:sp>
      <p:pic>
        <p:nvPicPr>
          <p:cNvPr id="4" name="Picture 3" descr="Illustration of a bank building with stacks of coins and money">
            <a:extLst>
              <a:ext uri="{FF2B5EF4-FFF2-40B4-BE49-F238E27FC236}">
                <a16:creationId xmlns:a16="http://schemas.microsoft.com/office/drawing/2014/main" id="{141DB21D-5798-956D-3DF1-EE5D31561211}"/>
              </a:ext>
            </a:extLst>
          </p:cNvPr>
          <p:cNvPicPr>
            <a:picLocks noChangeAspect="1"/>
          </p:cNvPicPr>
          <p:nvPr/>
        </p:nvPicPr>
        <p:blipFill>
          <a:blip r:embed="rId5" cstate="screen">
            <a:extLst>
              <a:ext uri="{28A0092B-C50C-407E-A947-70E740481C1C}">
                <a14:useLocalDpi xmlns:a14="http://schemas.microsoft.com/office/drawing/2010/main"/>
              </a:ext>
            </a:extLst>
          </a:blip>
          <a:srcRect l="-3882" t="-6226" r="-3256" b="-3346"/>
          <a:stretch/>
        </p:blipFill>
        <p:spPr>
          <a:xfrm>
            <a:off x="5017325" y="1993392"/>
            <a:ext cx="2173143" cy="2381181"/>
          </a:xfrm>
          <a:prstGeom prst="rect">
            <a:avLst/>
          </a:prstGeom>
        </p:spPr>
      </p:pic>
      <p:grpSp>
        <p:nvGrpSpPr>
          <p:cNvPr id="9" name="Group 8">
            <a:extLst>
              <a:ext uri="{FF2B5EF4-FFF2-40B4-BE49-F238E27FC236}">
                <a16:creationId xmlns:a16="http://schemas.microsoft.com/office/drawing/2014/main" id="{2FED00EE-F62A-35E9-19A2-A26A2894A743}"/>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10" name="Oval 9">
              <a:extLst>
                <a:ext uri="{FF2B5EF4-FFF2-40B4-BE49-F238E27FC236}">
                  <a16:creationId xmlns:a16="http://schemas.microsoft.com/office/drawing/2014/main" id="{FDA4CCAD-44CC-9937-E0EC-FAC498554CC6}"/>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4F089CB6-B119-65DD-DC5D-258B047A23B7}"/>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2" name="Oval 11">
              <a:extLst>
                <a:ext uri="{FF2B5EF4-FFF2-40B4-BE49-F238E27FC236}">
                  <a16:creationId xmlns:a16="http://schemas.microsoft.com/office/drawing/2014/main" id="{73A9CA2D-B922-4D4A-7EB1-7C8328492AE2}"/>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2" name="Picture 21" descr="A person holding a stack of coins&#10;&#10;AI-generated content may be incorrect.">
            <a:extLst>
              <a:ext uri="{FF2B5EF4-FFF2-40B4-BE49-F238E27FC236}">
                <a16:creationId xmlns:a16="http://schemas.microsoft.com/office/drawing/2014/main" id="{0F51BEE0-CAAF-4212-0D53-5B9FE7532EC4}"/>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2216562" y="2810107"/>
            <a:ext cx="1227549" cy="927826"/>
          </a:xfrm>
          <a:prstGeom prst="rect">
            <a:avLst/>
          </a:prstGeom>
        </p:spPr>
      </p:pic>
      <p:sp>
        <p:nvSpPr>
          <p:cNvPr id="2" name="Title 1">
            <a:extLst>
              <a:ext uri="{FF2B5EF4-FFF2-40B4-BE49-F238E27FC236}">
                <a16:creationId xmlns:a16="http://schemas.microsoft.com/office/drawing/2014/main" id="{00A44D83-AAB6-FBA1-AF24-3EB4AC227DE3}"/>
              </a:ext>
            </a:extLst>
          </p:cNvPr>
          <p:cNvSpPr>
            <a:spLocks noGrp="1"/>
          </p:cNvSpPr>
          <p:nvPr>
            <p:ph type="title"/>
          </p:nvPr>
        </p:nvSpPr>
        <p:spPr/>
        <p:txBody>
          <a:bodyPr/>
          <a:lstStyle/>
          <a:p>
            <a:r>
              <a:rPr lang="en-US" dirty="0"/>
              <a:t>Hands on example: </a:t>
            </a:r>
            <a:br>
              <a:rPr lang="en-US" dirty="0"/>
            </a:br>
            <a:r>
              <a:rPr lang="en-US" dirty="0"/>
              <a:t>Exploring interest</a:t>
            </a:r>
          </a:p>
        </p:txBody>
      </p:sp>
    </p:spTree>
    <p:extLst>
      <p:ext uri="{BB962C8B-B14F-4D97-AF65-F5344CB8AC3E}">
        <p14:creationId xmlns:p14="http://schemas.microsoft.com/office/powerpoint/2010/main" val="1580109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500"/>
                            </p:stCondLst>
                            <p:childTnLst>
                              <p:par>
                                <p:cTn id="16" presetID="10" presetClass="entr" presetSubtype="0" fill="hold" grpId="0" nodeType="after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BA0D5AE-A478-CB82-F5D3-0997E396AD5E}"/>
              </a:ext>
            </a:extLst>
          </p:cNvPr>
          <p:cNvGraphicFramePr>
            <a:graphicFrameLocks noGrp="1"/>
          </p:cNvGraphicFramePr>
          <p:nvPr>
            <p:extLst>
              <p:ext uri="{D42A27DB-BD31-4B8C-83A1-F6EECF244321}">
                <p14:modId xmlns:p14="http://schemas.microsoft.com/office/powerpoint/2010/main" val="861951862"/>
              </p:ext>
            </p:extLst>
          </p:nvPr>
        </p:nvGraphicFramePr>
        <p:xfrm>
          <a:off x="6223248" y="2237536"/>
          <a:ext cx="5452951" cy="2204191"/>
        </p:xfrm>
        <a:graphic>
          <a:graphicData uri="http://schemas.openxmlformats.org/drawingml/2006/table">
            <a:tbl>
              <a:tblPr firstRow="1" bandRow="1">
                <a:tableStyleId>{5C22544A-7EE6-4342-B048-85BDC9FD1C3A}</a:tableStyleId>
              </a:tblPr>
              <a:tblGrid>
                <a:gridCol w="1277147">
                  <a:extLst>
                    <a:ext uri="{9D8B030D-6E8A-4147-A177-3AD203B41FA5}">
                      <a16:colId xmlns:a16="http://schemas.microsoft.com/office/drawing/2014/main" val="2957023674"/>
                    </a:ext>
                  </a:extLst>
                </a:gridCol>
                <a:gridCol w="2280213">
                  <a:extLst>
                    <a:ext uri="{9D8B030D-6E8A-4147-A177-3AD203B41FA5}">
                      <a16:colId xmlns:a16="http://schemas.microsoft.com/office/drawing/2014/main" val="3418381077"/>
                    </a:ext>
                  </a:extLst>
                </a:gridCol>
                <a:gridCol w="1895591">
                  <a:extLst>
                    <a:ext uri="{9D8B030D-6E8A-4147-A177-3AD203B41FA5}">
                      <a16:colId xmlns:a16="http://schemas.microsoft.com/office/drawing/2014/main" val="1492166582"/>
                    </a:ext>
                  </a:extLst>
                </a:gridCol>
              </a:tblGrid>
              <a:tr h="624940">
                <a:tc>
                  <a:txBody>
                    <a:bodyPr/>
                    <a:lstStyle/>
                    <a:p>
                      <a:r>
                        <a:rPr lang="en-US" b="0" dirty="0">
                          <a:solidFill>
                            <a:schemeClr val="accent1"/>
                          </a:solidFill>
                          <a:latin typeface="DM Sans 14pt" pitchFamily="2" charset="77"/>
                        </a:rPr>
                        <a:t>Year</a:t>
                      </a:r>
                    </a:p>
                  </a:txBody>
                  <a:tcPr marL="274320" marR="274320" anchor="ctr">
                    <a:lnL w="12700" cmpd="sng">
                      <a:noFill/>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D8E8E5"/>
                    </a:solidFill>
                  </a:tcPr>
                </a:tc>
                <a:tc>
                  <a:txBody>
                    <a:bodyPr/>
                    <a:lstStyle/>
                    <a:p>
                      <a:pPr algn="l"/>
                      <a:r>
                        <a:rPr lang="en-US" b="0" dirty="0">
                          <a:solidFill>
                            <a:schemeClr val="accent1"/>
                          </a:solidFill>
                          <a:latin typeface="DM Sans 14pt" pitchFamily="2" charset="77"/>
                        </a:rPr>
                        <a:t>Interest earned</a:t>
                      </a:r>
                    </a:p>
                  </a:txBody>
                  <a:tcPr marL="274320" marR="2743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D8E8E5"/>
                    </a:solidFill>
                  </a:tcPr>
                </a:tc>
                <a:tc>
                  <a:txBody>
                    <a:bodyPr/>
                    <a:lstStyle/>
                    <a:p>
                      <a:pPr algn="l"/>
                      <a:r>
                        <a:rPr lang="en-US" b="0" dirty="0">
                          <a:solidFill>
                            <a:schemeClr val="accent1"/>
                          </a:solidFill>
                          <a:latin typeface="DM Sans 14pt" pitchFamily="2" charset="77"/>
                        </a:rPr>
                        <a:t>Total</a:t>
                      </a:r>
                    </a:p>
                  </a:txBody>
                  <a:tcPr marL="274320" marR="274320" anchor="ctr">
                    <a:lnL w="6350"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D8E8E5"/>
                    </a:solidFill>
                  </a:tcPr>
                </a:tc>
                <a:extLst>
                  <a:ext uri="{0D108BD9-81ED-4DB2-BD59-A6C34878D82A}">
                    <a16:rowId xmlns:a16="http://schemas.microsoft.com/office/drawing/2014/main" val="2157204707"/>
                  </a:ext>
                </a:extLst>
              </a:tr>
              <a:tr h="516834">
                <a:tc>
                  <a:txBody>
                    <a:bodyPr/>
                    <a:lstStyle/>
                    <a:p>
                      <a:r>
                        <a:rPr lang="en-US" b="0" dirty="0">
                          <a:solidFill>
                            <a:schemeClr val="accent1"/>
                          </a:solidFill>
                          <a:latin typeface="DM Sans 14pt" pitchFamily="2" charset="77"/>
                        </a:rPr>
                        <a:t>Start</a:t>
                      </a:r>
                    </a:p>
                  </a:txBody>
                  <a:tcPr marL="274320" marR="274320" anchor="ctr">
                    <a:lnL w="6350" cap="flat" cmpd="sng" algn="ctr">
                      <a:solidFill>
                        <a:srgbClr val="DDDAD6"/>
                      </a:solidFill>
                      <a:prstDash val="solid"/>
                      <a:round/>
                      <a:headEnd type="none" w="med" len="med"/>
                      <a:tailEnd type="none" w="med" len="med"/>
                    </a:lnL>
                    <a:lnR w="6350" cap="flat" cmpd="sng" algn="ctr">
                      <a:solidFill>
                        <a:srgbClr val="D5D2CE"/>
                      </a:solidFill>
                      <a:prstDash val="solid"/>
                      <a:round/>
                      <a:headEnd type="none" w="med" len="med"/>
                      <a:tailEnd type="none" w="med" len="med"/>
                    </a:lnR>
                    <a:lnT w="38100" cmpd="sng">
                      <a:noFill/>
                    </a:lnT>
                    <a:lnB w="6350" cap="flat" cmpd="sng" algn="ctr">
                      <a:solidFill>
                        <a:srgbClr val="D5D2CE"/>
                      </a:solidFill>
                      <a:prstDash val="solid"/>
                      <a:round/>
                      <a:headEnd type="none" w="med" len="med"/>
                      <a:tailEnd type="none" w="med" len="med"/>
                    </a:lnB>
                    <a:lnTlToBr w="12700" cmpd="sng">
                      <a:noFill/>
                      <a:prstDash val="solid"/>
                    </a:lnTlToBr>
                    <a:lnBlToTr w="12700" cmpd="sng">
                      <a:noFill/>
                      <a:prstDash val="solid"/>
                    </a:lnBlToTr>
                    <a:solidFill>
                      <a:srgbClr val="F9F8F5"/>
                    </a:solidFill>
                  </a:tcPr>
                </a:tc>
                <a:tc>
                  <a:txBody>
                    <a:bodyPr/>
                    <a:lstStyle/>
                    <a:p>
                      <a:pPr algn="l"/>
                      <a:r>
                        <a:rPr lang="en-US" b="0" dirty="0">
                          <a:solidFill>
                            <a:schemeClr val="accent1"/>
                          </a:solidFill>
                          <a:latin typeface="DM Sans 14pt" pitchFamily="2" charset="77"/>
                        </a:rPr>
                        <a:t>0</a:t>
                      </a:r>
                    </a:p>
                  </a:txBody>
                  <a:tcPr marL="274320" marR="274320" anchor="ctr">
                    <a:lnL w="6350" cap="flat" cmpd="sng" algn="ctr">
                      <a:solidFill>
                        <a:srgbClr val="D5D2CE"/>
                      </a:solidFill>
                      <a:prstDash val="solid"/>
                      <a:round/>
                      <a:headEnd type="none" w="med" len="med"/>
                      <a:tailEnd type="none" w="med" len="med"/>
                    </a:lnL>
                    <a:lnR w="6350" cap="flat" cmpd="sng" algn="ctr">
                      <a:solidFill>
                        <a:srgbClr val="D5D2CE"/>
                      </a:solidFill>
                      <a:prstDash val="solid"/>
                      <a:round/>
                      <a:headEnd type="none" w="med" len="med"/>
                      <a:tailEnd type="none" w="med" len="med"/>
                    </a:lnR>
                    <a:lnT w="38100" cmpd="sng">
                      <a:noFill/>
                    </a:lnT>
                    <a:lnB w="6350" cap="flat" cmpd="sng" algn="ctr">
                      <a:solidFill>
                        <a:srgbClr val="D5D2CE"/>
                      </a:solidFill>
                      <a:prstDash val="solid"/>
                      <a:round/>
                      <a:headEnd type="none" w="med" len="med"/>
                      <a:tailEnd type="none" w="med" len="med"/>
                    </a:lnB>
                    <a:lnTlToBr w="12700" cmpd="sng">
                      <a:noFill/>
                      <a:prstDash val="solid"/>
                    </a:lnTlToBr>
                    <a:lnBlToTr w="12700" cmpd="sng">
                      <a:noFill/>
                      <a:prstDash val="solid"/>
                    </a:lnBlToTr>
                    <a:solidFill>
                      <a:srgbClr val="F9F8F5"/>
                    </a:solidFill>
                  </a:tcPr>
                </a:tc>
                <a:tc>
                  <a:txBody>
                    <a:bodyPr/>
                    <a:lstStyle/>
                    <a:p>
                      <a:pPr algn="l"/>
                      <a:r>
                        <a:rPr lang="en-US" b="0" dirty="0">
                          <a:solidFill>
                            <a:schemeClr val="accent1"/>
                          </a:solidFill>
                          <a:latin typeface="DM Sans 14pt" pitchFamily="2" charset="77"/>
                        </a:rPr>
                        <a:t>$5,000</a:t>
                      </a:r>
                    </a:p>
                  </a:txBody>
                  <a:tcPr marL="274320" marR="274320" anchor="ctr">
                    <a:lnL w="6350" cap="flat" cmpd="sng" algn="ctr">
                      <a:solidFill>
                        <a:srgbClr val="D5D2CE"/>
                      </a:solidFill>
                      <a:prstDash val="solid"/>
                      <a:round/>
                      <a:headEnd type="none" w="med" len="med"/>
                      <a:tailEnd type="none" w="med" len="med"/>
                    </a:lnL>
                    <a:lnR w="6350" cap="flat" cmpd="sng" algn="ctr">
                      <a:solidFill>
                        <a:srgbClr val="DDDAD6"/>
                      </a:solidFill>
                      <a:prstDash val="solid"/>
                      <a:round/>
                      <a:headEnd type="none" w="med" len="med"/>
                      <a:tailEnd type="none" w="med" len="med"/>
                    </a:lnR>
                    <a:lnT w="38100" cmpd="sng">
                      <a:noFill/>
                    </a:lnT>
                    <a:lnB w="6350" cap="flat" cmpd="sng" algn="ctr">
                      <a:solidFill>
                        <a:srgbClr val="D5D2CE"/>
                      </a:solidFill>
                      <a:prstDash val="solid"/>
                      <a:round/>
                      <a:headEnd type="none" w="med" len="med"/>
                      <a:tailEnd type="none" w="med" len="med"/>
                    </a:lnB>
                    <a:lnTlToBr w="12700" cmpd="sng">
                      <a:noFill/>
                      <a:prstDash val="solid"/>
                    </a:lnTlToBr>
                    <a:lnBlToTr w="12700" cmpd="sng">
                      <a:noFill/>
                      <a:prstDash val="solid"/>
                    </a:lnBlToTr>
                    <a:solidFill>
                      <a:srgbClr val="F9F8F5"/>
                    </a:solidFill>
                  </a:tcPr>
                </a:tc>
                <a:extLst>
                  <a:ext uri="{0D108BD9-81ED-4DB2-BD59-A6C34878D82A}">
                    <a16:rowId xmlns:a16="http://schemas.microsoft.com/office/drawing/2014/main" val="3464029363"/>
                  </a:ext>
                </a:extLst>
              </a:tr>
              <a:tr h="516835">
                <a:tc>
                  <a:txBody>
                    <a:bodyPr/>
                    <a:lstStyle/>
                    <a:p>
                      <a:r>
                        <a:rPr lang="en-US" b="0" dirty="0">
                          <a:solidFill>
                            <a:schemeClr val="accent1"/>
                          </a:solidFill>
                          <a:latin typeface="DM Sans 14pt" pitchFamily="2" charset="77"/>
                        </a:rPr>
                        <a:t>5</a:t>
                      </a:r>
                    </a:p>
                  </a:txBody>
                  <a:tcPr marL="274320" marR="274320" anchor="ctr">
                    <a:lnL w="6350" cap="flat" cmpd="sng" algn="ctr">
                      <a:solidFill>
                        <a:srgbClr val="DDDAD6"/>
                      </a:solidFill>
                      <a:prstDash val="solid"/>
                      <a:round/>
                      <a:headEnd type="none" w="med" len="med"/>
                      <a:tailEnd type="none" w="med" len="med"/>
                    </a:lnL>
                    <a:lnR w="6350" cap="flat" cmpd="sng" algn="ctr">
                      <a:solidFill>
                        <a:srgbClr val="D5D2CE"/>
                      </a:solidFill>
                      <a:prstDash val="solid"/>
                      <a:round/>
                      <a:headEnd type="none" w="med" len="med"/>
                      <a:tailEnd type="none" w="med" len="med"/>
                    </a:lnR>
                    <a:lnT w="6350" cap="flat" cmpd="sng" algn="ctr">
                      <a:solidFill>
                        <a:srgbClr val="D5D2CE"/>
                      </a:solidFill>
                      <a:prstDash val="solid"/>
                      <a:round/>
                      <a:headEnd type="none" w="med" len="med"/>
                      <a:tailEnd type="none" w="med" len="med"/>
                    </a:lnT>
                    <a:lnB w="6350" cap="flat" cmpd="sng" algn="ctr">
                      <a:solidFill>
                        <a:srgbClr val="D5D2CE"/>
                      </a:solidFill>
                      <a:prstDash val="solid"/>
                      <a:round/>
                      <a:headEnd type="none" w="med" len="med"/>
                      <a:tailEnd type="none" w="med" len="med"/>
                    </a:lnB>
                    <a:lnTlToBr w="12700" cmpd="sng">
                      <a:noFill/>
                      <a:prstDash val="solid"/>
                    </a:lnTlToBr>
                    <a:lnBlToTr w="12700" cmpd="sng">
                      <a:noFill/>
                      <a:prstDash val="solid"/>
                    </a:lnBlToTr>
                    <a:solidFill>
                      <a:srgbClr val="F1F0ED"/>
                    </a:solidFill>
                  </a:tcPr>
                </a:tc>
                <a:tc>
                  <a:txBody>
                    <a:bodyPr/>
                    <a:lstStyle/>
                    <a:p>
                      <a:pPr algn="l"/>
                      <a:r>
                        <a:rPr lang="en-US" b="0" dirty="0">
                          <a:solidFill>
                            <a:schemeClr val="accent1"/>
                          </a:solidFill>
                          <a:latin typeface="DM Sans 14pt" pitchFamily="2" charset="77"/>
                        </a:rPr>
                        <a:t>$1,381.41</a:t>
                      </a:r>
                    </a:p>
                  </a:txBody>
                  <a:tcPr marL="274320" marR="274320" anchor="ctr">
                    <a:lnL w="6350" cap="flat" cmpd="sng" algn="ctr">
                      <a:solidFill>
                        <a:srgbClr val="D5D2CE"/>
                      </a:solidFill>
                      <a:prstDash val="solid"/>
                      <a:round/>
                      <a:headEnd type="none" w="med" len="med"/>
                      <a:tailEnd type="none" w="med" len="med"/>
                    </a:lnL>
                    <a:lnR w="6350" cap="flat" cmpd="sng" algn="ctr">
                      <a:solidFill>
                        <a:srgbClr val="D5D2CE"/>
                      </a:solidFill>
                      <a:prstDash val="solid"/>
                      <a:round/>
                      <a:headEnd type="none" w="med" len="med"/>
                      <a:tailEnd type="none" w="med" len="med"/>
                    </a:lnR>
                    <a:lnT w="6350" cap="flat" cmpd="sng" algn="ctr">
                      <a:solidFill>
                        <a:srgbClr val="D5D2CE"/>
                      </a:solidFill>
                      <a:prstDash val="solid"/>
                      <a:round/>
                      <a:headEnd type="none" w="med" len="med"/>
                      <a:tailEnd type="none" w="med" len="med"/>
                    </a:lnT>
                    <a:lnB w="6350" cap="flat" cmpd="sng" algn="ctr">
                      <a:solidFill>
                        <a:srgbClr val="D5D2CE"/>
                      </a:solidFill>
                      <a:prstDash val="solid"/>
                      <a:round/>
                      <a:headEnd type="none" w="med" len="med"/>
                      <a:tailEnd type="none" w="med" len="med"/>
                    </a:lnB>
                    <a:lnTlToBr w="12700" cmpd="sng">
                      <a:noFill/>
                      <a:prstDash val="solid"/>
                    </a:lnTlToBr>
                    <a:lnBlToTr w="12700" cmpd="sng">
                      <a:noFill/>
                      <a:prstDash val="solid"/>
                    </a:lnBlToTr>
                    <a:solidFill>
                      <a:srgbClr val="F1F0ED"/>
                    </a:solidFill>
                  </a:tcPr>
                </a:tc>
                <a:tc>
                  <a:txBody>
                    <a:bodyPr/>
                    <a:lstStyle/>
                    <a:p>
                      <a:pPr algn="l"/>
                      <a:r>
                        <a:rPr lang="en-US" b="0" dirty="0">
                          <a:solidFill>
                            <a:schemeClr val="accent1"/>
                          </a:solidFill>
                          <a:latin typeface="DM Sans 14pt" pitchFamily="2" charset="77"/>
                        </a:rPr>
                        <a:t>$6,381.41</a:t>
                      </a:r>
                    </a:p>
                  </a:txBody>
                  <a:tcPr marL="274320" marR="274320" anchor="ctr">
                    <a:lnL w="6350" cap="flat" cmpd="sng" algn="ctr">
                      <a:solidFill>
                        <a:srgbClr val="D5D2CE"/>
                      </a:solidFill>
                      <a:prstDash val="solid"/>
                      <a:round/>
                      <a:headEnd type="none" w="med" len="med"/>
                      <a:tailEnd type="none" w="med" len="med"/>
                    </a:lnL>
                    <a:lnR w="6350" cap="flat" cmpd="sng" algn="ctr">
                      <a:solidFill>
                        <a:srgbClr val="DDDAD6"/>
                      </a:solidFill>
                      <a:prstDash val="solid"/>
                      <a:round/>
                      <a:headEnd type="none" w="med" len="med"/>
                      <a:tailEnd type="none" w="med" len="med"/>
                    </a:lnR>
                    <a:lnT w="6350" cap="flat" cmpd="sng" algn="ctr">
                      <a:solidFill>
                        <a:srgbClr val="D5D2CE"/>
                      </a:solidFill>
                      <a:prstDash val="solid"/>
                      <a:round/>
                      <a:headEnd type="none" w="med" len="med"/>
                      <a:tailEnd type="none" w="med" len="med"/>
                    </a:lnT>
                    <a:lnB w="6350" cap="flat" cmpd="sng" algn="ctr">
                      <a:solidFill>
                        <a:srgbClr val="D5D2CE"/>
                      </a:solidFill>
                      <a:prstDash val="solid"/>
                      <a:round/>
                      <a:headEnd type="none" w="med" len="med"/>
                      <a:tailEnd type="none" w="med" len="med"/>
                    </a:lnB>
                    <a:lnTlToBr w="12700" cmpd="sng">
                      <a:noFill/>
                      <a:prstDash val="solid"/>
                    </a:lnTlToBr>
                    <a:lnBlToTr w="12700" cmpd="sng">
                      <a:noFill/>
                      <a:prstDash val="solid"/>
                    </a:lnBlToTr>
                    <a:solidFill>
                      <a:srgbClr val="F1F0ED"/>
                    </a:solidFill>
                  </a:tcPr>
                </a:tc>
                <a:extLst>
                  <a:ext uri="{0D108BD9-81ED-4DB2-BD59-A6C34878D82A}">
                    <a16:rowId xmlns:a16="http://schemas.microsoft.com/office/drawing/2014/main" val="2224589655"/>
                  </a:ext>
                </a:extLst>
              </a:tr>
              <a:tr h="545582">
                <a:tc>
                  <a:txBody>
                    <a:bodyPr/>
                    <a:lstStyle/>
                    <a:p>
                      <a:r>
                        <a:rPr lang="en-US" b="0" dirty="0">
                          <a:solidFill>
                            <a:schemeClr val="accent1"/>
                          </a:solidFill>
                          <a:latin typeface="DM Sans 14pt" pitchFamily="2" charset="77"/>
                        </a:rPr>
                        <a:t>10</a:t>
                      </a:r>
                    </a:p>
                  </a:txBody>
                  <a:tcPr marL="274320" marR="274320" anchor="ctr">
                    <a:lnL w="6350" cap="flat" cmpd="sng" algn="ctr">
                      <a:solidFill>
                        <a:srgbClr val="DDDAD6"/>
                      </a:solidFill>
                      <a:prstDash val="solid"/>
                      <a:round/>
                      <a:headEnd type="none" w="med" len="med"/>
                      <a:tailEnd type="none" w="med" len="med"/>
                    </a:lnL>
                    <a:lnR w="6350" cap="flat" cmpd="sng" algn="ctr">
                      <a:solidFill>
                        <a:srgbClr val="D5D2CE"/>
                      </a:solidFill>
                      <a:prstDash val="solid"/>
                      <a:round/>
                      <a:headEnd type="none" w="med" len="med"/>
                      <a:tailEnd type="none" w="med" len="med"/>
                    </a:lnR>
                    <a:lnT w="6350" cap="flat" cmpd="sng" algn="ctr">
                      <a:solidFill>
                        <a:srgbClr val="D5D2CE"/>
                      </a:solidFill>
                      <a:prstDash val="solid"/>
                      <a:round/>
                      <a:headEnd type="none" w="med" len="med"/>
                      <a:tailEnd type="none" w="med" len="med"/>
                    </a:lnT>
                    <a:lnB w="6350" cap="flat" cmpd="sng" algn="ctr">
                      <a:solidFill>
                        <a:srgbClr val="DDDAD6"/>
                      </a:solidFill>
                      <a:prstDash val="solid"/>
                      <a:round/>
                      <a:headEnd type="none" w="med" len="med"/>
                      <a:tailEnd type="none" w="med" len="med"/>
                    </a:lnB>
                    <a:lnTlToBr w="12700" cmpd="sng">
                      <a:noFill/>
                      <a:prstDash val="solid"/>
                    </a:lnTlToBr>
                    <a:lnBlToTr w="12700" cmpd="sng">
                      <a:noFill/>
                      <a:prstDash val="solid"/>
                    </a:lnBlToTr>
                    <a:solidFill>
                      <a:srgbClr val="F9F8F5"/>
                    </a:solidFill>
                  </a:tcPr>
                </a:tc>
                <a:tc>
                  <a:txBody>
                    <a:bodyPr/>
                    <a:lstStyle/>
                    <a:p>
                      <a:pPr algn="l"/>
                      <a:r>
                        <a:rPr lang="en-US" b="0" dirty="0">
                          <a:solidFill>
                            <a:schemeClr val="accent1"/>
                          </a:solidFill>
                          <a:latin typeface="DM Sans 14pt" pitchFamily="2" charset="77"/>
                        </a:rPr>
                        <a:t>$3,144.47</a:t>
                      </a:r>
                    </a:p>
                  </a:txBody>
                  <a:tcPr marL="274320" marR="274320" anchor="ctr">
                    <a:lnL w="6350" cap="flat" cmpd="sng" algn="ctr">
                      <a:solidFill>
                        <a:srgbClr val="D5D2CE"/>
                      </a:solidFill>
                      <a:prstDash val="solid"/>
                      <a:round/>
                      <a:headEnd type="none" w="med" len="med"/>
                      <a:tailEnd type="none" w="med" len="med"/>
                    </a:lnL>
                    <a:lnR w="6350" cap="flat" cmpd="sng" algn="ctr">
                      <a:solidFill>
                        <a:srgbClr val="D5D2CE"/>
                      </a:solidFill>
                      <a:prstDash val="solid"/>
                      <a:round/>
                      <a:headEnd type="none" w="med" len="med"/>
                      <a:tailEnd type="none" w="med" len="med"/>
                    </a:lnR>
                    <a:lnT w="6350" cap="flat" cmpd="sng" algn="ctr">
                      <a:solidFill>
                        <a:srgbClr val="D5D2CE"/>
                      </a:solidFill>
                      <a:prstDash val="solid"/>
                      <a:round/>
                      <a:headEnd type="none" w="med" len="med"/>
                      <a:tailEnd type="none" w="med" len="med"/>
                    </a:lnT>
                    <a:lnB w="6350" cap="flat" cmpd="sng" algn="ctr">
                      <a:solidFill>
                        <a:srgbClr val="DDDAD6"/>
                      </a:solidFill>
                      <a:prstDash val="solid"/>
                      <a:round/>
                      <a:headEnd type="none" w="med" len="med"/>
                      <a:tailEnd type="none" w="med" len="med"/>
                    </a:lnB>
                    <a:lnTlToBr w="12700" cmpd="sng">
                      <a:noFill/>
                      <a:prstDash val="solid"/>
                    </a:lnTlToBr>
                    <a:lnBlToTr w="12700" cmpd="sng">
                      <a:noFill/>
                      <a:prstDash val="solid"/>
                    </a:lnBlToTr>
                    <a:solidFill>
                      <a:srgbClr val="F9F8F5"/>
                    </a:solidFill>
                  </a:tcPr>
                </a:tc>
                <a:tc>
                  <a:txBody>
                    <a:bodyPr/>
                    <a:lstStyle/>
                    <a:p>
                      <a:pPr algn="l"/>
                      <a:r>
                        <a:rPr lang="en-US" b="0" dirty="0">
                          <a:solidFill>
                            <a:schemeClr val="accent1"/>
                          </a:solidFill>
                          <a:latin typeface="DM Sans 14pt" pitchFamily="2" charset="77"/>
                        </a:rPr>
                        <a:t>$8,144.47</a:t>
                      </a:r>
                    </a:p>
                  </a:txBody>
                  <a:tcPr marL="274320" marR="274320" anchor="ctr">
                    <a:lnL w="6350" cap="flat" cmpd="sng" algn="ctr">
                      <a:solidFill>
                        <a:srgbClr val="D5D2CE"/>
                      </a:solidFill>
                      <a:prstDash val="solid"/>
                      <a:round/>
                      <a:headEnd type="none" w="med" len="med"/>
                      <a:tailEnd type="none" w="med" len="med"/>
                    </a:lnL>
                    <a:lnR w="6350" cap="flat" cmpd="sng" algn="ctr">
                      <a:solidFill>
                        <a:srgbClr val="DDDAD6"/>
                      </a:solidFill>
                      <a:prstDash val="solid"/>
                      <a:round/>
                      <a:headEnd type="none" w="med" len="med"/>
                      <a:tailEnd type="none" w="med" len="med"/>
                    </a:lnR>
                    <a:lnT w="6350" cap="flat" cmpd="sng" algn="ctr">
                      <a:solidFill>
                        <a:srgbClr val="D5D2CE"/>
                      </a:solidFill>
                      <a:prstDash val="solid"/>
                      <a:round/>
                      <a:headEnd type="none" w="med" len="med"/>
                      <a:tailEnd type="none" w="med" len="med"/>
                    </a:lnT>
                    <a:lnB w="6350" cap="flat" cmpd="sng" algn="ctr">
                      <a:solidFill>
                        <a:srgbClr val="DDDAD6"/>
                      </a:solidFill>
                      <a:prstDash val="solid"/>
                      <a:round/>
                      <a:headEnd type="none" w="med" len="med"/>
                      <a:tailEnd type="none" w="med" len="med"/>
                    </a:lnB>
                    <a:lnTlToBr w="12700" cmpd="sng">
                      <a:noFill/>
                      <a:prstDash val="solid"/>
                    </a:lnTlToBr>
                    <a:lnBlToTr w="12700" cmpd="sng">
                      <a:noFill/>
                      <a:prstDash val="solid"/>
                    </a:lnBlToTr>
                    <a:solidFill>
                      <a:srgbClr val="F9F8F5"/>
                    </a:solidFill>
                  </a:tcPr>
                </a:tc>
                <a:extLst>
                  <a:ext uri="{0D108BD9-81ED-4DB2-BD59-A6C34878D82A}">
                    <a16:rowId xmlns:a16="http://schemas.microsoft.com/office/drawing/2014/main" val="829566896"/>
                  </a:ext>
                </a:extLst>
              </a:tr>
            </a:tbl>
          </a:graphicData>
        </a:graphic>
      </p:graphicFrame>
      <p:sp>
        <p:nvSpPr>
          <p:cNvPr id="3" name="Content Placeholder 2">
            <a:extLst>
              <a:ext uri="{FF2B5EF4-FFF2-40B4-BE49-F238E27FC236}">
                <a16:creationId xmlns:a16="http://schemas.microsoft.com/office/drawing/2014/main" id="{1A6C300C-7531-A73F-45C7-F2B73081E0AC}"/>
              </a:ext>
            </a:extLst>
          </p:cNvPr>
          <p:cNvSpPr>
            <a:spLocks noGrp="1"/>
          </p:cNvSpPr>
          <p:nvPr>
            <p:ph idx="1"/>
          </p:nvPr>
        </p:nvSpPr>
        <p:spPr>
          <a:xfrm>
            <a:off x="952500" y="2164466"/>
            <a:ext cx="4614923" cy="2895214"/>
          </a:xfrm>
        </p:spPr>
        <p:txBody>
          <a:bodyPr/>
          <a:lstStyle/>
          <a:p>
            <a:pPr marL="0" indent="0">
              <a:lnSpc>
                <a:spcPct val="130000"/>
              </a:lnSpc>
              <a:buNone/>
            </a:pPr>
            <a:r>
              <a:rPr lang="en-US" dirty="0"/>
              <a:t>If you have $</a:t>
            </a:r>
            <a:r>
              <a:rPr lang="en-US" dirty="0">
                <a:highlight>
                  <a:srgbClr val="DFE96C"/>
                </a:highlight>
              </a:rPr>
              <a:t>5,000</a:t>
            </a:r>
            <a:r>
              <a:rPr lang="en-US" dirty="0"/>
              <a:t> in a savings account with a </a:t>
            </a:r>
            <a:r>
              <a:rPr lang="en-US" dirty="0">
                <a:highlight>
                  <a:srgbClr val="DFE96C"/>
                </a:highlight>
              </a:rPr>
              <a:t>5% interest rate</a:t>
            </a:r>
            <a:r>
              <a:rPr lang="en-US" dirty="0"/>
              <a:t>, after 10 years it will grow to more than </a:t>
            </a:r>
            <a:r>
              <a:rPr lang="en-US" dirty="0">
                <a:highlight>
                  <a:srgbClr val="DFE96C"/>
                </a:highlight>
              </a:rPr>
              <a:t>$8,144</a:t>
            </a:r>
            <a:r>
              <a:rPr lang="en-US" dirty="0"/>
              <a:t>.</a:t>
            </a:r>
          </a:p>
        </p:txBody>
      </p:sp>
      <p:sp>
        <p:nvSpPr>
          <p:cNvPr id="2" name="Title 1">
            <a:extLst>
              <a:ext uri="{FF2B5EF4-FFF2-40B4-BE49-F238E27FC236}">
                <a16:creationId xmlns:a16="http://schemas.microsoft.com/office/drawing/2014/main" id="{1D8747FE-B029-5AAE-A341-CE910F9A1616}"/>
              </a:ext>
            </a:extLst>
          </p:cNvPr>
          <p:cNvSpPr>
            <a:spLocks noGrp="1"/>
          </p:cNvSpPr>
          <p:nvPr>
            <p:ph type="title"/>
          </p:nvPr>
        </p:nvSpPr>
        <p:spPr/>
        <p:txBody>
          <a:bodyPr/>
          <a:lstStyle/>
          <a:p>
            <a:r>
              <a:rPr lang="en-US" dirty="0"/>
              <a:t>Hands on example: </a:t>
            </a:r>
            <a:br>
              <a:rPr lang="en-US" dirty="0"/>
            </a:br>
            <a:r>
              <a:rPr lang="en-US" dirty="0"/>
              <a:t>Exploring interest</a:t>
            </a:r>
          </a:p>
        </p:txBody>
      </p:sp>
    </p:spTree>
    <p:extLst>
      <p:ext uri="{BB962C8B-B14F-4D97-AF65-F5344CB8AC3E}">
        <p14:creationId xmlns:p14="http://schemas.microsoft.com/office/powerpoint/2010/main" val="28262049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0BD3623E-0B25-E775-9FF4-A40C13D7ED0F}"/>
              </a:ext>
              <a:ext uri="{C183D7F6-B498-43B3-948B-1728B52AA6E4}">
                <adec:decorative xmlns:adec="http://schemas.microsoft.com/office/drawing/2017/decorative" val="1"/>
              </a:ext>
            </a:extLst>
          </p:cNvPr>
          <p:cNvSpPr/>
          <p:nvPr/>
        </p:nvSpPr>
        <p:spPr>
          <a:xfrm>
            <a:off x="7280533" y="1269590"/>
            <a:ext cx="3851781" cy="385178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DM Sans 14pt" pitchFamily="2" charset="77"/>
            </a:endParaRPr>
          </a:p>
        </p:txBody>
      </p:sp>
      <p:grpSp>
        <p:nvGrpSpPr>
          <p:cNvPr id="10" name="Group 9">
            <a:extLst>
              <a:ext uri="{FF2B5EF4-FFF2-40B4-BE49-F238E27FC236}">
                <a16:creationId xmlns:a16="http://schemas.microsoft.com/office/drawing/2014/main" id="{D095BDC5-4AD4-0601-27BA-8DF4A26EA64A}"/>
              </a:ext>
            </a:extLst>
          </p:cNvPr>
          <p:cNvGrpSpPr/>
          <p:nvPr/>
        </p:nvGrpSpPr>
        <p:grpSpPr>
          <a:xfrm>
            <a:off x="7812911" y="4201208"/>
            <a:ext cx="2703218" cy="1080475"/>
            <a:chOff x="7812911" y="4201208"/>
            <a:chExt cx="2703218" cy="1080475"/>
          </a:xfrm>
        </p:grpSpPr>
        <p:sp>
          <p:nvSpPr>
            <p:cNvPr id="7" name="TextBox 6">
              <a:extLst>
                <a:ext uri="{FF2B5EF4-FFF2-40B4-BE49-F238E27FC236}">
                  <a16:creationId xmlns:a16="http://schemas.microsoft.com/office/drawing/2014/main" id="{DEF8328A-C834-44EF-5729-B2536E3DD131}"/>
                </a:ext>
              </a:extLst>
            </p:cNvPr>
            <p:cNvSpPr txBox="1"/>
            <p:nvPr/>
          </p:nvSpPr>
          <p:spPr>
            <a:xfrm>
              <a:off x="7812911" y="4543019"/>
              <a:ext cx="2703218" cy="738664"/>
            </a:xfrm>
            <a:prstGeom prst="rect">
              <a:avLst/>
            </a:prstGeom>
            <a:noFill/>
          </p:spPr>
          <p:txBody>
            <a:bodyPr wrap="square" lIns="0" tIns="0" rIns="0" bIns="0" rtlCol="0">
              <a:spAutoFit/>
            </a:bodyPr>
            <a:lstStyle/>
            <a:p>
              <a:pPr algn="ctr"/>
              <a:r>
                <a:rPr lang="en-US" sz="4800" b="1" dirty="0">
                  <a:solidFill>
                    <a:schemeClr val="accent1"/>
                  </a:solidFill>
                  <a:latin typeface="DM Sans 14pt" pitchFamily="2" charset="77"/>
                </a:rPr>
                <a:t>$23,580</a:t>
              </a:r>
            </a:p>
          </p:txBody>
        </p:sp>
        <p:sp>
          <p:nvSpPr>
            <p:cNvPr id="8" name="TextBox 7">
              <a:extLst>
                <a:ext uri="{FF2B5EF4-FFF2-40B4-BE49-F238E27FC236}">
                  <a16:creationId xmlns:a16="http://schemas.microsoft.com/office/drawing/2014/main" id="{029C5818-A0C3-9C09-030D-E4B508BC8CF5}"/>
                </a:ext>
              </a:extLst>
            </p:cNvPr>
            <p:cNvSpPr txBox="1"/>
            <p:nvPr/>
          </p:nvSpPr>
          <p:spPr>
            <a:xfrm>
              <a:off x="7896718" y="4201208"/>
              <a:ext cx="2619411" cy="369332"/>
            </a:xfrm>
            <a:prstGeom prst="rect">
              <a:avLst/>
            </a:prstGeom>
            <a:noFill/>
          </p:spPr>
          <p:txBody>
            <a:bodyPr wrap="square" lIns="0" tIns="0" rIns="0" bIns="0" rtlCol="0">
              <a:spAutoFit/>
            </a:bodyPr>
            <a:lstStyle/>
            <a:p>
              <a:pPr algn="ctr"/>
              <a:r>
                <a:rPr lang="en-US" sz="2400" b="1" dirty="0">
                  <a:solidFill>
                    <a:schemeClr val="accent4"/>
                  </a:solidFill>
                  <a:latin typeface="DM Sans 14pt" pitchFamily="2" charset="77"/>
                </a:rPr>
                <a:t>10-year total</a:t>
              </a:r>
            </a:p>
          </p:txBody>
        </p:sp>
      </p:grpSp>
      <p:pic>
        <p:nvPicPr>
          <p:cNvPr id="9" name="Picture 8" descr="Illustration of a stack of bills and gold coins">
            <a:extLst>
              <a:ext uri="{FF2B5EF4-FFF2-40B4-BE49-F238E27FC236}">
                <a16:creationId xmlns:a16="http://schemas.microsoft.com/office/drawing/2014/main" id="{99A7FC5F-DCCE-A3E5-60B4-2D16E1EDF3B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93592" y="1522281"/>
            <a:ext cx="4064725" cy="2508022"/>
          </a:xfrm>
          <a:prstGeom prst="rect">
            <a:avLst/>
          </a:prstGeom>
        </p:spPr>
      </p:pic>
      <p:sp>
        <p:nvSpPr>
          <p:cNvPr id="3" name="Content Placeholder 2">
            <a:extLst>
              <a:ext uri="{FF2B5EF4-FFF2-40B4-BE49-F238E27FC236}">
                <a16:creationId xmlns:a16="http://schemas.microsoft.com/office/drawing/2014/main" id="{039CE36E-1CC0-D9D1-0BD7-5B5295F698C3}"/>
              </a:ext>
            </a:extLst>
          </p:cNvPr>
          <p:cNvSpPr>
            <a:spLocks noGrp="1"/>
          </p:cNvSpPr>
          <p:nvPr>
            <p:ph idx="1"/>
          </p:nvPr>
        </p:nvSpPr>
        <p:spPr>
          <a:xfrm>
            <a:off x="952500" y="2083443"/>
            <a:ext cx="3816270" cy="2650603"/>
          </a:xfrm>
        </p:spPr>
        <p:txBody>
          <a:bodyPr/>
          <a:lstStyle/>
          <a:p>
            <a:pPr marL="0" indent="0">
              <a:lnSpc>
                <a:spcPct val="130000"/>
              </a:lnSpc>
              <a:buNone/>
            </a:pPr>
            <a:r>
              <a:rPr lang="en-US" dirty="0"/>
              <a:t>And if you were to add $100 a month over those 10 years, you’d end with </a:t>
            </a:r>
            <a:r>
              <a:rPr lang="en-US" dirty="0">
                <a:highlight>
                  <a:srgbClr val="DFE96C"/>
                </a:highlight>
              </a:rPr>
              <a:t>$23,580</a:t>
            </a:r>
            <a:r>
              <a:rPr lang="en-US" dirty="0"/>
              <a:t>, including </a:t>
            </a:r>
            <a:r>
              <a:rPr lang="en-US" dirty="0">
                <a:highlight>
                  <a:srgbClr val="DFE96C"/>
                </a:highlight>
              </a:rPr>
              <a:t>$6,580 in interest</a:t>
            </a:r>
            <a:r>
              <a:rPr lang="en-US" dirty="0"/>
              <a:t>!</a:t>
            </a:r>
          </a:p>
          <a:p>
            <a:pPr>
              <a:lnSpc>
                <a:spcPct val="130000"/>
              </a:lnSpc>
            </a:pPr>
            <a:endParaRPr lang="en-US" dirty="0"/>
          </a:p>
          <a:p>
            <a:pPr>
              <a:lnSpc>
                <a:spcPct val="130000"/>
              </a:lnSpc>
            </a:pPr>
            <a:endParaRPr lang="en-US" dirty="0"/>
          </a:p>
        </p:txBody>
      </p:sp>
      <p:sp>
        <p:nvSpPr>
          <p:cNvPr id="2" name="Title 1">
            <a:extLst>
              <a:ext uri="{FF2B5EF4-FFF2-40B4-BE49-F238E27FC236}">
                <a16:creationId xmlns:a16="http://schemas.microsoft.com/office/drawing/2014/main" id="{42C7E8DC-B279-D062-0393-AC721114AE98}"/>
              </a:ext>
            </a:extLst>
          </p:cNvPr>
          <p:cNvSpPr>
            <a:spLocks noGrp="1"/>
          </p:cNvSpPr>
          <p:nvPr>
            <p:ph type="title"/>
          </p:nvPr>
        </p:nvSpPr>
        <p:spPr/>
        <p:txBody>
          <a:bodyPr/>
          <a:lstStyle/>
          <a:p>
            <a:r>
              <a:rPr lang="en-US" dirty="0"/>
              <a:t>Hands on example: </a:t>
            </a:r>
            <a:br>
              <a:rPr lang="en-US" dirty="0"/>
            </a:br>
            <a:r>
              <a:rPr lang="en-US" dirty="0"/>
              <a:t>Exploring interest</a:t>
            </a:r>
          </a:p>
        </p:txBody>
      </p:sp>
    </p:spTree>
    <p:extLst>
      <p:ext uri="{BB962C8B-B14F-4D97-AF65-F5344CB8AC3E}">
        <p14:creationId xmlns:p14="http://schemas.microsoft.com/office/powerpoint/2010/main" val="4281183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972F7-FA4F-687B-DE73-DE46B66EA145}"/>
            </a:ext>
          </a:extLst>
        </p:cNvPr>
        <p:cNvGrpSpPr/>
        <p:nvPr/>
      </p:nvGrpSpPr>
      <p:grpSpPr>
        <a:xfrm>
          <a:off x="0" y="0"/>
          <a:ext cx="0" cy="0"/>
          <a:chOff x="0" y="0"/>
          <a:chExt cx="0" cy="0"/>
        </a:xfrm>
      </p:grpSpPr>
      <p:pic>
        <p:nvPicPr>
          <p:cNvPr id="42" name="Picture 41" descr="Illustration of a person holding a credit card">
            <a:extLst>
              <a:ext uri="{FF2B5EF4-FFF2-40B4-BE49-F238E27FC236}">
                <a16:creationId xmlns:a16="http://schemas.microsoft.com/office/drawing/2014/main" id="{C268BF2A-A941-E306-89AD-BCFC7EA4A894}"/>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8861196" y="2669444"/>
            <a:ext cx="886897" cy="1121664"/>
          </a:xfrm>
          <a:prstGeom prst="rect">
            <a:avLst/>
          </a:prstGeom>
        </p:spPr>
      </p:pic>
      <p:grpSp>
        <p:nvGrpSpPr>
          <p:cNvPr id="32" name="Group 31">
            <a:extLst>
              <a:ext uri="{FF2B5EF4-FFF2-40B4-BE49-F238E27FC236}">
                <a16:creationId xmlns:a16="http://schemas.microsoft.com/office/drawing/2014/main" id="{2493DA7F-531F-8E1E-3F27-7DE058A062C7}"/>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33" name="Oval 32">
              <a:extLst>
                <a:ext uri="{FF2B5EF4-FFF2-40B4-BE49-F238E27FC236}">
                  <a16:creationId xmlns:a16="http://schemas.microsoft.com/office/drawing/2014/main" id="{71255CD1-3EC8-41D3-90E8-4F68096AD4CE}"/>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34" name="Oval 33">
              <a:extLst>
                <a:ext uri="{FF2B5EF4-FFF2-40B4-BE49-F238E27FC236}">
                  <a16:creationId xmlns:a16="http://schemas.microsoft.com/office/drawing/2014/main" id="{AFBF7B62-7064-341E-D3F5-8AD92FCC8C91}"/>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35" name="Oval 34">
              <a:extLst>
                <a:ext uri="{FF2B5EF4-FFF2-40B4-BE49-F238E27FC236}">
                  <a16:creationId xmlns:a16="http://schemas.microsoft.com/office/drawing/2014/main" id="{8E7C12A4-0E1B-AF8E-0411-D3091EBF9B73}"/>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3E2FC6F7-F23D-6EA6-7F16-6F6B4FD858FD}"/>
              </a:ext>
            </a:extLst>
          </p:cNvPr>
          <p:cNvSpPr>
            <a:spLocks noGrp="1"/>
          </p:cNvSpPr>
          <p:nvPr>
            <p:ph idx="1"/>
          </p:nvPr>
        </p:nvSpPr>
        <p:spPr/>
        <p:txBody>
          <a:bodyPr/>
          <a:lstStyle/>
          <a:p>
            <a:r>
              <a:rPr lang="en-US" dirty="0"/>
              <a:t>However, when you borrow money, interest</a:t>
            </a:r>
            <a:br>
              <a:rPr lang="en-US" dirty="0"/>
            </a:br>
            <a:r>
              <a:rPr lang="en-US" dirty="0"/>
              <a:t>is a </a:t>
            </a:r>
            <a:r>
              <a:rPr lang="en-US" dirty="0">
                <a:highlight>
                  <a:srgbClr val="DFE96C"/>
                </a:highlight>
              </a:rPr>
              <a:t>cost you might pay</a:t>
            </a:r>
            <a:r>
              <a:rPr lang="en-US" dirty="0"/>
              <a:t>. </a:t>
            </a:r>
          </a:p>
        </p:txBody>
      </p:sp>
      <p:pic>
        <p:nvPicPr>
          <p:cNvPr id="23" name="Picture 22" descr="Illustration of a hand with money being placed on another hand">
            <a:extLst>
              <a:ext uri="{FF2B5EF4-FFF2-40B4-BE49-F238E27FC236}">
                <a16:creationId xmlns:a16="http://schemas.microsoft.com/office/drawing/2014/main" id="{514696AD-CE4F-255D-D8DF-699EBC7EC1D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600022" y="1724797"/>
            <a:ext cx="3474720" cy="2663185"/>
          </a:xfrm>
          <a:custGeom>
            <a:avLst/>
            <a:gdLst>
              <a:gd name="connsiteX0" fmla="*/ 314681 w 3474720"/>
              <a:gd name="connsiteY0" fmla="*/ 0 h 2663185"/>
              <a:gd name="connsiteX1" fmla="*/ 3160039 w 3474720"/>
              <a:gd name="connsiteY1" fmla="*/ 0 h 2663185"/>
              <a:gd name="connsiteX2" fmla="*/ 3178006 w 3474720"/>
              <a:gd name="connsiteY2" fmla="*/ 24027 h 2663185"/>
              <a:gd name="connsiteX3" fmla="*/ 3474720 w 3474720"/>
              <a:gd name="connsiteY3" fmla="*/ 995401 h 2663185"/>
              <a:gd name="connsiteX4" fmla="*/ 2253998 w 3474720"/>
              <a:gd name="connsiteY4" fmla="*/ 2654653 h 2663185"/>
              <a:gd name="connsiteX5" fmla="*/ 2220814 w 3474720"/>
              <a:gd name="connsiteY5" fmla="*/ 2663185 h 2663185"/>
              <a:gd name="connsiteX6" fmla="*/ 1253906 w 3474720"/>
              <a:gd name="connsiteY6" fmla="*/ 2663185 h 2663185"/>
              <a:gd name="connsiteX7" fmla="*/ 1220723 w 3474720"/>
              <a:gd name="connsiteY7" fmla="*/ 2654653 h 2663185"/>
              <a:gd name="connsiteX8" fmla="*/ 0 w 3474720"/>
              <a:gd name="connsiteY8" fmla="*/ 995401 h 2663185"/>
              <a:gd name="connsiteX9" fmla="*/ 296714 w 3474720"/>
              <a:gd name="connsiteY9" fmla="*/ 24027 h 2663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4720" h="2663185">
                <a:moveTo>
                  <a:pt x="314681" y="0"/>
                </a:moveTo>
                <a:lnTo>
                  <a:pt x="3160039" y="0"/>
                </a:lnTo>
                <a:lnTo>
                  <a:pt x="3178006" y="24027"/>
                </a:lnTo>
                <a:cubicBezTo>
                  <a:pt x="3365336" y="301311"/>
                  <a:pt x="3474720" y="635582"/>
                  <a:pt x="3474720" y="995401"/>
                </a:cubicBezTo>
                <a:cubicBezTo>
                  <a:pt x="3474720" y="1775009"/>
                  <a:pt x="2961222" y="2434683"/>
                  <a:pt x="2253998" y="2654653"/>
                </a:cubicBezTo>
                <a:lnTo>
                  <a:pt x="2220814" y="2663185"/>
                </a:lnTo>
                <a:lnTo>
                  <a:pt x="1253906" y="2663185"/>
                </a:lnTo>
                <a:lnTo>
                  <a:pt x="1220723" y="2654653"/>
                </a:lnTo>
                <a:cubicBezTo>
                  <a:pt x="513498" y="2434683"/>
                  <a:pt x="0" y="1775009"/>
                  <a:pt x="0" y="995401"/>
                </a:cubicBezTo>
                <a:cubicBezTo>
                  <a:pt x="0" y="635582"/>
                  <a:pt x="109384" y="301311"/>
                  <a:pt x="296714" y="24027"/>
                </a:cubicBezTo>
                <a:close/>
              </a:path>
            </a:pathLst>
          </a:custGeom>
        </p:spPr>
      </p:pic>
      <p:grpSp>
        <p:nvGrpSpPr>
          <p:cNvPr id="28" name="Group 27">
            <a:extLst>
              <a:ext uri="{FF2B5EF4-FFF2-40B4-BE49-F238E27FC236}">
                <a16:creationId xmlns:a16="http://schemas.microsoft.com/office/drawing/2014/main" id="{2A8E174C-6290-012E-16A2-8E5EC99EAEED}"/>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29" name="Oval 28">
              <a:extLst>
                <a:ext uri="{FF2B5EF4-FFF2-40B4-BE49-F238E27FC236}">
                  <a16:creationId xmlns:a16="http://schemas.microsoft.com/office/drawing/2014/main" id="{724EB0C8-A750-057F-92D2-66E5B6E9C98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30" name="Oval 29">
              <a:extLst>
                <a:ext uri="{FF2B5EF4-FFF2-40B4-BE49-F238E27FC236}">
                  <a16:creationId xmlns:a16="http://schemas.microsoft.com/office/drawing/2014/main" id="{6DA27EDC-0BB3-2F78-DACA-A0180C0A731D}"/>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31" name="Oval 30">
              <a:extLst>
                <a:ext uri="{FF2B5EF4-FFF2-40B4-BE49-F238E27FC236}">
                  <a16:creationId xmlns:a16="http://schemas.microsoft.com/office/drawing/2014/main" id="{680C436C-39D3-799A-9993-5BB8AFB543E7}"/>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40" name="Picture 39" descr="Illustration of a bank building with stacks of coins and money">
            <a:extLst>
              <a:ext uri="{FF2B5EF4-FFF2-40B4-BE49-F238E27FC236}">
                <a16:creationId xmlns:a16="http://schemas.microsoft.com/office/drawing/2014/main" id="{EC744F38-0A44-82FC-5D8D-0A05806013C6}"/>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rcRect l="11606" t="8333" r="11481" b="8334"/>
          <a:stretch/>
        </p:blipFill>
        <p:spPr>
          <a:xfrm>
            <a:off x="2384021" y="2630626"/>
            <a:ext cx="1075984" cy="1165805"/>
          </a:xfrm>
          <a:prstGeom prst="rect">
            <a:avLst/>
          </a:prstGeom>
        </p:spPr>
      </p:pic>
      <p:grpSp>
        <p:nvGrpSpPr>
          <p:cNvPr id="24" name="Group 23">
            <a:extLst>
              <a:ext uri="{FF2B5EF4-FFF2-40B4-BE49-F238E27FC236}">
                <a16:creationId xmlns:a16="http://schemas.microsoft.com/office/drawing/2014/main" id="{397867DB-16CC-7588-D129-443BC4B1E26B}"/>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25" name="Oval 24">
              <a:extLst>
                <a:ext uri="{FF2B5EF4-FFF2-40B4-BE49-F238E27FC236}">
                  <a16:creationId xmlns:a16="http://schemas.microsoft.com/office/drawing/2014/main" id="{9D093D2D-3DBF-E4A5-770A-742C3614D2D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6" name="Oval 25">
              <a:extLst>
                <a:ext uri="{FF2B5EF4-FFF2-40B4-BE49-F238E27FC236}">
                  <a16:creationId xmlns:a16="http://schemas.microsoft.com/office/drawing/2014/main" id="{EA503A75-E0B8-8E86-0D3C-B68375BAEFE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7" name="Oval 26">
              <a:extLst>
                <a:ext uri="{FF2B5EF4-FFF2-40B4-BE49-F238E27FC236}">
                  <a16:creationId xmlns:a16="http://schemas.microsoft.com/office/drawing/2014/main" id="{0EC93D8E-1A0B-62BB-0E28-C35D842A3A18}"/>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41" name="Picture 40" descr="A person holding a stack of coins&#10;&#10;AI-generated content may be incorrect.">
            <a:extLst>
              <a:ext uri="{FF2B5EF4-FFF2-40B4-BE49-F238E27FC236}">
                <a16:creationId xmlns:a16="http://schemas.microsoft.com/office/drawing/2014/main" id="{3A545F7B-B6C9-5BD3-5669-9580307BC393}"/>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336440" y="2810107"/>
            <a:ext cx="1227549" cy="927826"/>
          </a:xfrm>
          <a:prstGeom prst="rect">
            <a:avLst/>
          </a:prstGeom>
        </p:spPr>
      </p:pic>
      <p:sp>
        <p:nvSpPr>
          <p:cNvPr id="2" name="Title 1">
            <a:extLst>
              <a:ext uri="{FF2B5EF4-FFF2-40B4-BE49-F238E27FC236}">
                <a16:creationId xmlns:a16="http://schemas.microsoft.com/office/drawing/2014/main" id="{3320572E-1042-A012-CF7F-5580B2FE8AD4}"/>
              </a:ext>
            </a:extLst>
          </p:cNvPr>
          <p:cNvSpPr>
            <a:spLocks noGrp="1"/>
          </p:cNvSpPr>
          <p:nvPr>
            <p:ph type="title"/>
          </p:nvPr>
        </p:nvSpPr>
        <p:spPr/>
        <p:txBody>
          <a:bodyPr/>
          <a:lstStyle/>
          <a:p>
            <a:r>
              <a:rPr lang="en-US" dirty="0"/>
              <a:t>Hands on example: </a:t>
            </a:r>
            <a:br>
              <a:rPr lang="en-US" dirty="0"/>
            </a:br>
            <a:r>
              <a:rPr lang="en-US" dirty="0"/>
              <a:t>Exploring interest</a:t>
            </a:r>
          </a:p>
        </p:txBody>
      </p:sp>
    </p:spTree>
    <p:extLst>
      <p:ext uri="{BB962C8B-B14F-4D97-AF65-F5344CB8AC3E}">
        <p14:creationId xmlns:p14="http://schemas.microsoft.com/office/powerpoint/2010/main" val="182547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088EA-A634-3DA3-56A4-C3853557063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8BCD1A-2E46-0FAC-E580-46B6E0160EEC}"/>
              </a:ext>
            </a:extLst>
          </p:cNvPr>
          <p:cNvSpPr>
            <a:spLocks noGrp="1"/>
          </p:cNvSpPr>
          <p:nvPr>
            <p:ph idx="1"/>
          </p:nvPr>
        </p:nvSpPr>
        <p:spPr/>
        <p:txBody>
          <a:bodyPr/>
          <a:lstStyle/>
          <a:p>
            <a:r>
              <a:rPr lang="en-US" dirty="0"/>
              <a:t>For example, </a:t>
            </a:r>
            <a:r>
              <a:rPr lang="en-US" dirty="0">
                <a:highlight>
                  <a:srgbClr val="DFE96C"/>
                </a:highlight>
              </a:rPr>
              <a:t>interest</a:t>
            </a:r>
            <a:r>
              <a:rPr lang="en-US" dirty="0"/>
              <a:t> is basically the cost of borrowing from a credit card company — it’s the </a:t>
            </a:r>
            <a:r>
              <a:rPr lang="en-US" dirty="0">
                <a:highlight>
                  <a:srgbClr val="DFE96C"/>
                </a:highlight>
              </a:rPr>
              <a:t>money you pay </a:t>
            </a:r>
            <a:br>
              <a:rPr lang="en-US" dirty="0"/>
            </a:br>
            <a:r>
              <a:rPr lang="en-US" dirty="0"/>
              <a:t>if you carry a balance after your billing period ends. </a:t>
            </a:r>
          </a:p>
        </p:txBody>
      </p:sp>
      <p:pic>
        <p:nvPicPr>
          <p:cNvPr id="4" name="Picture 3" descr="Illustration of a person holding a credit card">
            <a:extLst>
              <a:ext uri="{FF2B5EF4-FFF2-40B4-BE49-F238E27FC236}">
                <a16:creationId xmlns:a16="http://schemas.microsoft.com/office/drawing/2014/main" id="{8355A908-86E0-ED8A-764F-F03A3FC7E6C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98377" y="1993392"/>
            <a:ext cx="1938937" cy="2452185"/>
          </a:xfrm>
          <a:prstGeom prst="rect">
            <a:avLst/>
          </a:prstGeom>
        </p:spPr>
      </p:pic>
      <p:grpSp>
        <p:nvGrpSpPr>
          <p:cNvPr id="9" name="Group 8">
            <a:extLst>
              <a:ext uri="{FF2B5EF4-FFF2-40B4-BE49-F238E27FC236}">
                <a16:creationId xmlns:a16="http://schemas.microsoft.com/office/drawing/2014/main" id="{229D3EEB-539F-694B-4B87-C77C45733698}"/>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10" name="Oval 9">
              <a:extLst>
                <a:ext uri="{FF2B5EF4-FFF2-40B4-BE49-F238E27FC236}">
                  <a16:creationId xmlns:a16="http://schemas.microsoft.com/office/drawing/2014/main" id="{76D41484-09ED-953A-585A-03A0C7F473E5}"/>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1ADFD0FD-DD28-5BE5-F72A-3BADBF2FF0F2}"/>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2" name="Oval 11">
              <a:extLst>
                <a:ext uri="{FF2B5EF4-FFF2-40B4-BE49-F238E27FC236}">
                  <a16:creationId xmlns:a16="http://schemas.microsoft.com/office/drawing/2014/main" id="{77DF6CDB-D4DE-12AB-8221-30127914241D}"/>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2" name="Picture 21" descr="Illustration of a hand with money being placed on another hand">
            <a:extLst>
              <a:ext uri="{FF2B5EF4-FFF2-40B4-BE49-F238E27FC236}">
                <a16:creationId xmlns:a16="http://schemas.microsoft.com/office/drawing/2014/main" id="{C9EF1374-B42A-1298-0F86-233992AB30A1}"/>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a:off x="2108454" y="2574871"/>
            <a:ext cx="1791973" cy="1373450"/>
          </a:xfrm>
          <a:custGeom>
            <a:avLst/>
            <a:gdLst>
              <a:gd name="connsiteX0" fmla="*/ 314681 w 3474720"/>
              <a:gd name="connsiteY0" fmla="*/ 0 h 2663185"/>
              <a:gd name="connsiteX1" fmla="*/ 3160039 w 3474720"/>
              <a:gd name="connsiteY1" fmla="*/ 0 h 2663185"/>
              <a:gd name="connsiteX2" fmla="*/ 3178006 w 3474720"/>
              <a:gd name="connsiteY2" fmla="*/ 24027 h 2663185"/>
              <a:gd name="connsiteX3" fmla="*/ 3474720 w 3474720"/>
              <a:gd name="connsiteY3" fmla="*/ 995401 h 2663185"/>
              <a:gd name="connsiteX4" fmla="*/ 2253998 w 3474720"/>
              <a:gd name="connsiteY4" fmla="*/ 2654653 h 2663185"/>
              <a:gd name="connsiteX5" fmla="*/ 2220814 w 3474720"/>
              <a:gd name="connsiteY5" fmla="*/ 2663185 h 2663185"/>
              <a:gd name="connsiteX6" fmla="*/ 1253906 w 3474720"/>
              <a:gd name="connsiteY6" fmla="*/ 2663185 h 2663185"/>
              <a:gd name="connsiteX7" fmla="*/ 1220723 w 3474720"/>
              <a:gd name="connsiteY7" fmla="*/ 2654653 h 2663185"/>
              <a:gd name="connsiteX8" fmla="*/ 0 w 3474720"/>
              <a:gd name="connsiteY8" fmla="*/ 995401 h 2663185"/>
              <a:gd name="connsiteX9" fmla="*/ 296714 w 3474720"/>
              <a:gd name="connsiteY9" fmla="*/ 24027 h 2663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4720" h="2663185">
                <a:moveTo>
                  <a:pt x="314681" y="0"/>
                </a:moveTo>
                <a:lnTo>
                  <a:pt x="3160039" y="0"/>
                </a:lnTo>
                <a:lnTo>
                  <a:pt x="3178006" y="24027"/>
                </a:lnTo>
                <a:cubicBezTo>
                  <a:pt x="3365336" y="301311"/>
                  <a:pt x="3474720" y="635582"/>
                  <a:pt x="3474720" y="995401"/>
                </a:cubicBezTo>
                <a:cubicBezTo>
                  <a:pt x="3474720" y="1775009"/>
                  <a:pt x="2961222" y="2434683"/>
                  <a:pt x="2253998" y="2654653"/>
                </a:cubicBezTo>
                <a:lnTo>
                  <a:pt x="2220814" y="2663185"/>
                </a:lnTo>
                <a:lnTo>
                  <a:pt x="1253906" y="2663185"/>
                </a:lnTo>
                <a:lnTo>
                  <a:pt x="1220723" y="2654653"/>
                </a:lnTo>
                <a:cubicBezTo>
                  <a:pt x="513498" y="2434683"/>
                  <a:pt x="0" y="1775009"/>
                  <a:pt x="0" y="995401"/>
                </a:cubicBezTo>
                <a:cubicBezTo>
                  <a:pt x="0" y="635582"/>
                  <a:pt x="109384" y="301311"/>
                  <a:pt x="296714" y="24027"/>
                </a:cubicBezTo>
                <a:close/>
              </a:path>
            </a:pathLst>
          </a:custGeom>
        </p:spPr>
      </p:pic>
      <p:grpSp>
        <p:nvGrpSpPr>
          <p:cNvPr id="5" name="Group 4">
            <a:extLst>
              <a:ext uri="{FF2B5EF4-FFF2-40B4-BE49-F238E27FC236}">
                <a16:creationId xmlns:a16="http://schemas.microsoft.com/office/drawing/2014/main" id="{D7756CC1-5A1A-F292-3A75-B1018B886192}"/>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6" name="Oval 5">
              <a:extLst>
                <a:ext uri="{FF2B5EF4-FFF2-40B4-BE49-F238E27FC236}">
                  <a16:creationId xmlns:a16="http://schemas.microsoft.com/office/drawing/2014/main" id="{95AD1E2F-F3B3-FF4B-A4F8-2E5563E90F5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C21A6BEF-5B27-0268-4FE8-4457F9470E7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8" name="Oval 7">
              <a:extLst>
                <a:ext uri="{FF2B5EF4-FFF2-40B4-BE49-F238E27FC236}">
                  <a16:creationId xmlns:a16="http://schemas.microsoft.com/office/drawing/2014/main" id="{613B7A8D-B0AE-F68E-0938-83FD0D813969}"/>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a bank building with stacks of coins and money">
            <a:extLst>
              <a:ext uri="{FF2B5EF4-FFF2-40B4-BE49-F238E27FC236}">
                <a16:creationId xmlns:a16="http://schemas.microsoft.com/office/drawing/2014/main" id="{810D48DF-0DAF-534E-D9A8-856F5C3A9F08}"/>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rcRect l="11606" t="8333" r="11481" b="8334"/>
          <a:stretch/>
        </p:blipFill>
        <p:spPr>
          <a:xfrm>
            <a:off x="-178819" y="2630626"/>
            <a:ext cx="1075984" cy="1165805"/>
          </a:xfrm>
          <a:prstGeom prst="rect">
            <a:avLst/>
          </a:prstGeom>
        </p:spPr>
      </p:pic>
      <p:sp>
        <p:nvSpPr>
          <p:cNvPr id="2" name="Title 1">
            <a:extLst>
              <a:ext uri="{FF2B5EF4-FFF2-40B4-BE49-F238E27FC236}">
                <a16:creationId xmlns:a16="http://schemas.microsoft.com/office/drawing/2014/main" id="{87B9193C-6CFD-0135-03D2-EDCBAF7DE019}"/>
              </a:ext>
            </a:extLst>
          </p:cNvPr>
          <p:cNvSpPr>
            <a:spLocks noGrp="1"/>
          </p:cNvSpPr>
          <p:nvPr>
            <p:ph type="title"/>
          </p:nvPr>
        </p:nvSpPr>
        <p:spPr/>
        <p:txBody>
          <a:bodyPr/>
          <a:lstStyle/>
          <a:p>
            <a:r>
              <a:rPr lang="en-US" dirty="0"/>
              <a:t>Hands on example: </a:t>
            </a:r>
            <a:br>
              <a:rPr lang="en-US" dirty="0"/>
            </a:br>
            <a:r>
              <a:rPr lang="en-US" dirty="0"/>
              <a:t>Exploring interest</a:t>
            </a:r>
          </a:p>
        </p:txBody>
      </p:sp>
    </p:spTree>
    <p:extLst>
      <p:ext uri="{BB962C8B-B14F-4D97-AF65-F5344CB8AC3E}">
        <p14:creationId xmlns:p14="http://schemas.microsoft.com/office/powerpoint/2010/main" val="1462465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CAD82A-DBDD-0F90-ED7F-9EABDC19B55C}"/>
              </a:ext>
            </a:extLst>
          </p:cNvPr>
          <p:cNvSpPr>
            <a:spLocks noGrp="1"/>
          </p:cNvSpPr>
          <p:nvPr>
            <p:ph idx="1"/>
          </p:nvPr>
        </p:nvSpPr>
        <p:spPr/>
        <p:txBody>
          <a:bodyPr/>
          <a:lstStyle/>
          <a:p>
            <a:pPr marL="0" indent="0">
              <a:spcBef>
                <a:spcPts val="1800"/>
              </a:spcBef>
              <a:buNone/>
            </a:pPr>
            <a:r>
              <a:rPr lang="en-US" b="1" dirty="0"/>
              <a:t>Banks are licensed institutions that:</a:t>
            </a:r>
          </a:p>
          <a:p>
            <a:pPr>
              <a:spcBef>
                <a:spcPts val="1800"/>
              </a:spcBef>
            </a:pPr>
            <a:r>
              <a:rPr lang="en-US" dirty="0"/>
              <a:t>Keep your money safe.</a:t>
            </a:r>
          </a:p>
          <a:p>
            <a:pPr>
              <a:spcBef>
                <a:spcPts val="1800"/>
              </a:spcBef>
            </a:pPr>
            <a:r>
              <a:rPr lang="en-US" dirty="0"/>
              <a:t>Protect your money through </a:t>
            </a:r>
            <a:r>
              <a:rPr lang="en-US" dirty="0">
                <a:highlight>
                  <a:srgbClr val="DFE96C"/>
                </a:highlight>
              </a:rPr>
              <a:t>government insurance</a:t>
            </a:r>
            <a:r>
              <a:rPr lang="en-US" dirty="0"/>
              <a:t>.</a:t>
            </a:r>
          </a:p>
          <a:p>
            <a:pPr>
              <a:spcBef>
                <a:spcPts val="1800"/>
              </a:spcBef>
            </a:pPr>
            <a:r>
              <a:rPr lang="en-US" dirty="0"/>
              <a:t>Help you keep </a:t>
            </a:r>
            <a:r>
              <a:rPr lang="en-US" dirty="0">
                <a:highlight>
                  <a:srgbClr val="DFE96C"/>
                </a:highlight>
              </a:rPr>
              <a:t>track</a:t>
            </a:r>
            <a:r>
              <a:rPr lang="en-US" dirty="0"/>
              <a:t> of your money.</a:t>
            </a:r>
          </a:p>
          <a:p>
            <a:pPr>
              <a:spcBef>
                <a:spcPts val="1800"/>
              </a:spcBef>
            </a:pPr>
            <a:r>
              <a:rPr lang="en-US" dirty="0"/>
              <a:t>Let you add (</a:t>
            </a:r>
            <a:r>
              <a:rPr lang="en-US" dirty="0">
                <a:highlight>
                  <a:srgbClr val="DFE96C"/>
                </a:highlight>
              </a:rPr>
              <a:t>deposit</a:t>
            </a:r>
            <a:r>
              <a:rPr lang="en-US" dirty="0"/>
              <a:t>) money and take away </a:t>
            </a:r>
            <a:br>
              <a:rPr lang="en-US" dirty="0"/>
            </a:br>
            <a:r>
              <a:rPr lang="en-US" dirty="0"/>
              <a:t>(</a:t>
            </a:r>
            <a:r>
              <a:rPr lang="en-US" dirty="0">
                <a:highlight>
                  <a:srgbClr val="DFE96C"/>
                </a:highlight>
              </a:rPr>
              <a:t>withdraw</a:t>
            </a:r>
            <a:r>
              <a:rPr lang="en-US" dirty="0"/>
              <a:t>) money as needed.</a:t>
            </a:r>
          </a:p>
          <a:p>
            <a:pPr>
              <a:spcBef>
                <a:spcPts val="1800"/>
              </a:spcBef>
            </a:pPr>
            <a:endParaRPr lang="en-US" dirty="0"/>
          </a:p>
          <a:p>
            <a:pPr>
              <a:spcBef>
                <a:spcPts val="1800"/>
              </a:spcBef>
            </a:pPr>
            <a:endParaRPr lang="en-US" dirty="0"/>
          </a:p>
        </p:txBody>
      </p:sp>
      <p:sp>
        <p:nvSpPr>
          <p:cNvPr id="2" name="Title 1">
            <a:extLst>
              <a:ext uri="{FF2B5EF4-FFF2-40B4-BE49-F238E27FC236}">
                <a16:creationId xmlns:a16="http://schemas.microsoft.com/office/drawing/2014/main" id="{E4EF120B-1698-DFA6-09D2-7B64B68D129C}"/>
              </a:ext>
            </a:extLst>
          </p:cNvPr>
          <p:cNvSpPr>
            <a:spLocks noGrp="1"/>
          </p:cNvSpPr>
          <p:nvPr>
            <p:ph type="title"/>
          </p:nvPr>
        </p:nvSpPr>
        <p:spPr/>
        <p:txBody>
          <a:bodyPr/>
          <a:lstStyle/>
          <a:p>
            <a:r>
              <a:rPr lang="en-US" sz="4400" b="1" dirty="0">
                <a:solidFill>
                  <a:srgbClr val="335B6F"/>
                </a:solidFill>
                <a:latin typeface="PT Serif" panose="020A0603040505020204" pitchFamily="18" charset="77"/>
              </a:rPr>
              <a:t>What is a bank?</a:t>
            </a:r>
            <a:endParaRPr lang="en-US" dirty="0"/>
          </a:p>
        </p:txBody>
      </p:sp>
    </p:spTree>
    <p:extLst>
      <p:ext uri="{BB962C8B-B14F-4D97-AF65-F5344CB8AC3E}">
        <p14:creationId xmlns:p14="http://schemas.microsoft.com/office/powerpoint/2010/main" val="3650581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D7642-2530-DB74-2676-5FA2BB28E0EF}"/>
            </a:ext>
          </a:extLst>
        </p:cNvPr>
        <p:cNvGrpSpPr/>
        <p:nvPr/>
      </p:nvGrpSpPr>
      <p:grpSpPr>
        <a:xfrm>
          <a:off x="0" y="0"/>
          <a:ext cx="0" cy="0"/>
          <a:chOff x="0" y="0"/>
          <a:chExt cx="0" cy="0"/>
        </a:xfrm>
      </p:grpSpPr>
      <p:sp>
        <p:nvSpPr>
          <p:cNvPr id="6" name="Oval 5">
            <a:extLst>
              <a:ext uri="{FF2B5EF4-FFF2-40B4-BE49-F238E27FC236}">
                <a16:creationId xmlns:a16="http://schemas.microsoft.com/office/drawing/2014/main" id="{31F7B1F4-BEA6-FE98-8BD0-6E1C0D247F56}"/>
              </a:ext>
              <a:ext uri="{C183D7F6-B498-43B3-948B-1728B52AA6E4}">
                <adec:decorative xmlns:adec="http://schemas.microsoft.com/office/drawing/2017/decorative" val="1"/>
              </a:ext>
            </a:extLst>
          </p:cNvPr>
          <p:cNvSpPr/>
          <p:nvPr/>
        </p:nvSpPr>
        <p:spPr>
          <a:xfrm>
            <a:off x="7280533" y="1269590"/>
            <a:ext cx="3851781" cy="385178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DM Sans 14pt" pitchFamily="2" charset="77"/>
            </a:endParaRPr>
          </a:p>
        </p:txBody>
      </p:sp>
      <p:grpSp>
        <p:nvGrpSpPr>
          <p:cNvPr id="11" name="Group 10">
            <a:extLst>
              <a:ext uri="{FF2B5EF4-FFF2-40B4-BE49-F238E27FC236}">
                <a16:creationId xmlns:a16="http://schemas.microsoft.com/office/drawing/2014/main" id="{078CC985-0AE0-4BF8-BF67-4200A70A02DA}"/>
              </a:ext>
            </a:extLst>
          </p:cNvPr>
          <p:cNvGrpSpPr/>
          <p:nvPr/>
        </p:nvGrpSpPr>
        <p:grpSpPr>
          <a:xfrm>
            <a:off x="7812911" y="4201208"/>
            <a:ext cx="2703218" cy="1080475"/>
            <a:chOff x="7812911" y="4201208"/>
            <a:chExt cx="2703218" cy="1080475"/>
          </a:xfrm>
        </p:grpSpPr>
        <p:sp>
          <p:nvSpPr>
            <p:cNvPr id="7" name="TextBox 6">
              <a:extLst>
                <a:ext uri="{FF2B5EF4-FFF2-40B4-BE49-F238E27FC236}">
                  <a16:creationId xmlns:a16="http://schemas.microsoft.com/office/drawing/2014/main" id="{DF06FC2F-8FD9-D1FD-31B4-3D4EC69318B0}"/>
                </a:ext>
              </a:extLst>
            </p:cNvPr>
            <p:cNvSpPr txBox="1"/>
            <p:nvPr/>
          </p:nvSpPr>
          <p:spPr>
            <a:xfrm>
              <a:off x="7812911" y="4543019"/>
              <a:ext cx="2703218" cy="738664"/>
            </a:xfrm>
            <a:prstGeom prst="rect">
              <a:avLst/>
            </a:prstGeom>
            <a:noFill/>
          </p:spPr>
          <p:txBody>
            <a:bodyPr wrap="square" lIns="0" tIns="0" rIns="0" bIns="0" rtlCol="0">
              <a:spAutoFit/>
            </a:bodyPr>
            <a:lstStyle/>
            <a:p>
              <a:pPr algn="ctr"/>
              <a:r>
                <a:rPr lang="en-US" sz="4800" b="1" dirty="0">
                  <a:solidFill>
                    <a:schemeClr val="accent1"/>
                  </a:solidFill>
                  <a:latin typeface="DM Sans 14pt" pitchFamily="2" charset="77"/>
                </a:rPr>
                <a:t>39 years</a:t>
              </a:r>
            </a:p>
          </p:txBody>
        </p:sp>
        <p:sp>
          <p:nvSpPr>
            <p:cNvPr id="8" name="TextBox 7">
              <a:extLst>
                <a:ext uri="{FF2B5EF4-FFF2-40B4-BE49-F238E27FC236}">
                  <a16:creationId xmlns:a16="http://schemas.microsoft.com/office/drawing/2014/main" id="{2B4EB8CB-0BE6-AF8D-F118-52F784A283D4}"/>
                </a:ext>
              </a:extLst>
            </p:cNvPr>
            <p:cNvSpPr txBox="1"/>
            <p:nvPr/>
          </p:nvSpPr>
          <p:spPr>
            <a:xfrm>
              <a:off x="7896718" y="4201208"/>
              <a:ext cx="2619411" cy="369332"/>
            </a:xfrm>
            <a:prstGeom prst="rect">
              <a:avLst/>
            </a:prstGeom>
            <a:noFill/>
          </p:spPr>
          <p:txBody>
            <a:bodyPr wrap="square" lIns="0" tIns="0" rIns="0" bIns="0" rtlCol="0">
              <a:spAutoFit/>
            </a:bodyPr>
            <a:lstStyle/>
            <a:p>
              <a:pPr algn="ctr"/>
              <a:r>
                <a:rPr lang="en-US" sz="2400" b="1" dirty="0">
                  <a:solidFill>
                    <a:schemeClr val="accent4"/>
                  </a:solidFill>
                  <a:latin typeface="DM Sans 14pt" pitchFamily="2" charset="77"/>
                </a:rPr>
                <a:t>Paid off in</a:t>
              </a:r>
            </a:p>
          </p:txBody>
        </p:sp>
      </p:grpSp>
      <p:pic>
        <p:nvPicPr>
          <p:cNvPr id="10" name="Picture 9" descr="Illustration of a 2025 calendar with a 2064 calendar page underneath">
            <a:extLst>
              <a:ext uri="{FF2B5EF4-FFF2-40B4-BE49-F238E27FC236}">
                <a16:creationId xmlns:a16="http://schemas.microsoft.com/office/drawing/2014/main" id="{2378C684-9B95-4851-0469-149D703D37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98632" y="926281"/>
            <a:ext cx="3349203" cy="3195521"/>
          </a:xfrm>
          <a:prstGeom prst="rect">
            <a:avLst/>
          </a:prstGeom>
        </p:spPr>
      </p:pic>
      <p:sp>
        <p:nvSpPr>
          <p:cNvPr id="3" name="Content Placeholder 2">
            <a:extLst>
              <a:ext uri="{FF2B5EF4-FFF2-40B4-BE49-F238E27FC236}">
                <a16:creationId xmlns:a16="http://schemas.microsoft.com/office/drawing/2014/main" id="{270AFABA-238D-6125-50BF-FF740C1845E5}"/>
              </a:ext>
            </a:extLst>
          </p:cNvPr>
          <p:cNvSpPr>
            <a:spLocks noGrp="1"/>
          </p:cNvSpPr>
          <p:nvPr>
            <p:ph idx="1"/>
          </p:nvPr>
        </p:nvSpPr>
        <p:spPr>
          <a:xfrm>
            <a:off x="952499" y="2083443"/>
            <a:ext cx="4341395" cy="3727810"/>
          </a:xfrm>
        </p:spPr>
        <p:txBody>
          <a:bodyPr/>
          <a:lstStyle/>
          <a:p>
            <a:pPr marL="0" indent="0">
              <a:lnSpc>
                <a:spcPct val="130000"/>
              </a:lnSpc>
              <a:buNone/>
            </a:pPr>
            <a:r>
              <a:rPr lang="en-US" dirty="0"/>
              <a:t>Let’s say you have a credit card bill of </a:t>
            </a:r>
            <a:r>
              <a:rPr lang="en-US" dirty="0">
                <a:highlight>
                  <a:srgbClr val="DFE96C"/>
                </a:highlight>
              </a:rPr>
              <a:t>$5,000</a:t>
            </a:r>
            <a:r>
              <a:rPr lang="en-US" dirty="0"/>
              <a:t> and make only the minimum payments (around </a:t>
            </a:r>
            <a:r>
              <a:rPr lang="en-US" dirty="0">
                <a:highlight>
                  <a:srgbClr val="DFE96C"/>
                </a:highlight>
              </a:rPr>
              <a:t>$100</a:t>
            </a:r>
            <a:r>
              <a:rPr lang="en-US" dirty="0"/>
              <a:t> to start). </a:t>
            </a:r>
          </a:p>
          <a:p>
            <a:pPr marL="0" indent="0">
              <a:lnSpc>
                <a:spcPct val="130000"/>
              </a:lnSpc>
              <a:spcBef>
                <a:spcPts val="2400"/>
              </a:spcBef>
              <a:buNone/>
            </a:pPr>
            <a:r>
              <a:rPr lang="en-US" dirty="0"/>
              <a:t>If your interest rate is 18%, it will take </a:t>
            </a:r>
            <a:r>
              <a:rPr lang="en-US" dirty="0">
                <a:highlight>
                  <a:srgbClr val="DFE96C"/>
                </a:highlight>
              </a:rPr>
              <a:t>472 months</a:t>
            </a:r>
            <a:r>
              <a:rPr lang="en-US" dirty="0"/>
              <a:t> (39 years!) to clear the debt. </a:t>
            </a:r>
          </a:p>
          <a:p>
            <a:pPr marL="0" indent="0">
              <a:lnSpc>
                <a:spcPct val="130000"/>
              </a:lnSpc>
              <a:buNone/>
            </a:pPr>
            <a:endParaRPr lang="en-US" dirty="0"/>
          </a:p>
          <a:p>
            <a:pPr>
              <a:lnSpc>
                <a:spcPct val="130000"/>
              </a:lnSpc>
            </a:pPr>
            <a:endParaRPr lang="en-US" dirty="0"/>
          </a:p>
        </p:txBody>
      </p:sp>
      <p:sp>
        <p:nvSpPr>
          <p:cNvPr id="2" name="Title 1">
            <a:extLst>
              <a:ext uri="{FF2B5EF4-FFF2-40B4-BE49-F238E27FC236}">
                <a16:creationId xmlns:a16="http://schemas.microsoft.com/office/drawing/2014/main" id="{4B1CA668-625B-9ADD-BC94-0E69959EE82B}"/>
              </a:ext>
            </a:extLst>
          </p:cNvPr>
          <p:cNvSpPr>
            <a:spLocks noGrp="1"/>
          </p:cNvSpPr>
          <p:nvPr>
            <p:ph type="title"/>
          </p:nvPr>
        </p:nvSpPr>
        <p:spPr/>
        <p:txBody>
          <a:bodyPr/>
          <a:lstStyle/>
          <a:p>
            <a:r>
              <a:rPr lang="en-US" dirty="0"/>
              <a:t>Hands on example: </a:t>
            </a:r>
            <a:br>
              <a:rPr lang="en-US" dirty="0"/>
            </a:br>
            <a:r>
              <a:rPr lang="en-US" dirty="0"/>
              <a:t>Exploring interest</a:t>
            </a:r>
          </a:p>
        </p:txBody>
      </p:sp>
    </p:spTree>
    <p:extLst>
      <p:ext uri="{BB962C8B-B14F-4D97-AF65-F5344CB8AC3E}">
        <p14:creationId xmlns:p14="http://schemas.microsoft.com/office/powerpoint/2010/main" val="4051990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67F9F-B07B-BE19-A3AC-A5F99FC6CEE6}"/>
            </a:ext>
          </a:extLst>
        </p:cNvPr>
        <p:cNvGrpSpPr/>
        <p:nvPr/>
      </p:nvGrpSpPr>
      <p:grpSpPr>
        <a:xfrm>
          <a:off x="0" y="0"/>
          <a:ext cx="0" cy="0"/>
          <a:chOff x="0" y="0"/>
          <a:chExt cx="0" cy="0"/>
        </a:xfrm>
      </p:grpSpPr>
      <p:sp>
        <p:nvSpPr>
          <p:cNvPr id="6" name="Oval 5">
            <a:extLst>
              <a:ext uri="{FF2B5EF4-FFF2-40B4-BE49-F238E27FC236}">
                <a16:creationId xmlns:a16="http://schemas.microsoft.com/office/drawing/2014/main" id="{30261D17-0E2B-D8CC-577A-A2B3A0DE2332}"/>
              </a:ext>
              <a:ext uri="{C183D7F6-B498-43B3-948B-1728B52AA6E4}">
                <adec:decorative xmlns:adec="http://schemas.microsoft.com/office/drawing/2017/decorative" val="1"/>
              </a:ext>
            </a:extLst>
          </p:cNvPr>
          <p:cNvSpPr/>
          <p:nvPr/>
        </p:nvSpPr>
        <p:spPr>
          <a:xfrm>
            <a:off x="7280533" y="1269590"/>
            <a:ext cx="3851781" cy="385178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DM Sans 14pt" pitchFamily="2" charset="77"/>
            </a:endParaRPr>
          </a:p>
        </p:txBody>
      </p:sp>
      <p:grpSp>
        <p:nvGrpSpPr>
          <p:cNvPr id="5" name="Group 4">
            <a:extLst>
              <a:ext uri="{FF2B5EF4-FFF2-40B4-BE49-F238E27FC236}">
                <a16:creationId xmlns:a16="http://schemas.microsoft.com/office/drawing/2014/main" id="{8FC48B1A-855E-CFB4-B410-58B038A1A9B0}"/>
              </a:ext>
            </a:extLst>
          </p:cNvPr>
          <p:cNvGrpSpPr/>
          <p:nvPr/>
        </p:nvGrpSpPr>
        <p:grpSpPr>
          <a:xfrm>
            <a:off x="7280534" y="4201208"/>
            <a:ext cx="3851780" cy="1080475"/>
            <a:chOff x="7280534" y="4201208"/>
            <a:chExt cx="3851780" cy="1080475"/>
          </a:xfrm>
        </p:grpSpPr>
        <p:sp>
          <p:nvSpPr>
            <p:cNvPr id="7" name="TextBox 6">
              <a:extLst>
                <a:ext uri="{FF2B5EF4-FFF2-40B4-BE49-F238E27FC236}">
                  <a16:creationId xmlns:a16="http://schemas.microsoft.com/office/drawing/2014/main" id="{FBE8F046-3210-488C-F674-81312FD63B99}"/>
                </a:ext>
              </a:extLst>
            </p:cNvPr>
            <p:cNvSpPr txBox="1"/>
            <p:nvPr/>
          </p:nvSpPr>
          <p:spPr>
            <a:xfrm>
              <a:off x="7812911" y="4543019"/>
              <a:ext cx="2703218" cy="738664"/>
            </a:xfrm>
            <a:prstGeom prst="rect">
              <a:avLst/>
            </a:prstGeom>
            <a:noFill/>
          </p:spPr>
          <p:txBody>
            <a:bodyPr wrap="square" lIns="0" tIns="0" rIns="0" bIns="0" rtlCol="0">
              <a:spAutoFit/>
            </a:bodyPr>
            <a:lstStyle/>
            <a:p>
              <a:pPr algn="ctr"/>
              <a:r>
                <a:rPr lang="en-US" sz="4800" b="1" dirty="0">
                  <a:solidFill>
                    <a:schemeClr val="accent1"/>
                  </a:solidFill>
                  <a:latin typeface="DM Sans 14pt" pitchFamily="2" charset="77"/>
                </a:rPr>
                <a:t>$13,396</a:t>
              </a:r>
            </a:p>
          </p:txBody>
        </p:sp>
        <p:sp>
          <p:nvSpPr>
            <p:cNvPr id="8" name="TextBox 7">
              <a:extLst>
                <a:ext uri="{FF2B5EF4-FFF2-40B4-BE49-F238E27FC236}">
                  <a16:creationId xmlns:a16="http://schemas.microsoft.com/office/drawing/2014/main" id="{39CB8655-AAFB-8EBA-DCAA-651BC6CF17A2}"/>
                </a:ext>
              </a:extLst>
            </p:cNvPr>
            <p:cNvSpPr txBox="1"/>
            <p:nvPr/>
          </p:nvSpPr>
          <p:spPr>
            <a:xfrm>
              <a:off x="7280534" y="4201208"/>
              <a:ext cx="3851780" cy="369332"/>
            </a:xfrm>
            <a:prstGeom prst="rect">
              <a:avLst/>
            </a:prstGeom>
            <a:noFill/>
          </p:spPr>
          <p:txBody>
            <a:bodyPr wrap="square" lIns="0" tIns="0" rIns="0" bIns="0" rtlCol="0">
              <a:spAutoFit/>
            </a:bodyPr>
            <a:lstStyle/>
            <a:p>
              <a:pPr algn="ctr"/>
              <a:r>
                <a:rPr lang="en-US" sz="2400" b="1" dirty="0">
                  <a:solidFill>
                    <a:schemeClr val="accent4"/>
                  </a:solidFill>
                  <a:latin typeface="DM Sans 14pt" pitchFamily="2" charset="77"/>
                </a:rPr>
                <a:t>Extra fees due to interest</a:t>
              </a:r>
            </a:p>
          </p:txBody>
        </p:sp>
      </p:grpSp>
      <p:pic>
        <p:nvPicPr>
          <p:cNvPr id="4" name="Picture 3" descr="Illustration of a stack of bills and gold coins">
            <a:extLst>
              <a:ext uri="{FF2B5EF4-FFF2-40B4-BE49-F238E27FC236}">
                <a16:creationId xmlns:a16="http://schemas.microsoft.com/office/drawing/2014/main" id="{282B2540-5812-BBD4-7AAB-0A7A768D7D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93592" y="1522281"/>
            <a:ext cx="4064725" cy="2508022"/>
          </a:xfrm>
          <a:prstGeom prst="rect">
            <a:avLst/>
          </a:prstGeom>
        </p:spPr>
      </p:pic>
      <p:sp>
        <p:nvSpPr>
          <p:cNvPr id="3" name="Content Placeholder 2">
            <a:extLst>
              <a:ext uri="{FF2B5EF4-FFF2-40B4-BE49-F238E27FC236}">
                <a16:creationId xmlns:a16="http://schemas.microsoft.com/office/drawing/2014/main" id="{E2198FE1-539C-51A0-0EED-B18175074E52}"/>
              </a:ext>
            </a:extLst>
          </p:cNvPr>
          <p:cNvSpPr>
            <a:spLocks noGrp="1"/>
          </p:cNvSpPr>
          <p:nvPr>
            <p:ph idx="1"/>
          </p:nvPr>
        </p:nvSpPr>
        <p:spPr>
          <a:xfrm>
            <a:off x="952499" y="2083443"/>
            <a:ext cx="4473743" cy="3727810"/>
          </a:xfrm>
        </p:spPr>
        <p:txBody>
          <a:bodyPr/>
          <a:lstStyle/>
          <a:p>
            <a:pPr marL="0" indent="0">
              <a:lnSpc>
                <a:spcPct val="130000"/>
              </a:lnSpc>
              <a:buNone/>
            </a:pPr>
            <a:r>
              <a:rPr lang="en-US" dirty="0"/>
              <a:t>On top of that, you will pay </a:t>
            </a:r>
            <a:r>
              <a:rPr lang="en-US" dirty="0">
                <a:highlight>
                  <a:srgbClr val="DFE96C"/>
                </a:highlight>
              </a:rPr>
              <a:t>$13,396</a:t>
            </a:r>
            <a:r>
              <a:rPr lang="en-US" dirty="0"/>
              <a:t> in interest — almost three times your initial debt.</a:t>
            </a:r>
          </a:p>
          <a:p>
            <a:pPr marL="0" indent="0">
              <a:lnSpc>
                <a:spcPct val="130000"/>
              </a:lnSpc>
              <a:spcBef>
                <a:spcPts val="2400"/>
              </a:spcBef>
              <a:buNone/>
            </a:pPr>
            <a:r>
              <a:rPr lang="en-US" dirty="0"/>
              <a:t>Even if you were to increase your payments to $250 per month, the debt would still take 24 months to pay and cost </a:t>
            </a:r>
            <a:r>
              <a:rPr lang="en-US" dirty="0">
                <a:highlight>
                  <a:srgbClr val="DFE96C"/>
                </a:highlight>
              </a:rPr>
              <a:t>$989</a:t>
            </a:r>
            <a:r>
              <a:rPr lang="en-US" dirty="0"/>
              <a:t> in interest.</a:t>
            </a:r>
          </a:p>
        </p:txBody>
      </p:sp>
      <p:sp>
        <p:nvSpPr>
          <p:cNvPr id="2" name="Title 1">
            <a:extLst>
              <a:ext uri="{FF2B5EF4-FFF2-40B4-BE49-F238E27FC236}">
                <a16:creationId xmlns:a16="http://schemas.microsoft.com/office/drawing/2014/main" id="{E2B7D979-7AD6-EF65-AFF0-27CF01D8F005}"/>
              </a:ext>
            </a:extLst>
          </p:cNvPr>
          <p:cNvSpPr>
            <a:spLocks noGrp="1"/>
          </p:cNvSpPr>
          <p:nvPr>
            <p:ph type="title"/>
          </p:nvPr>
        </p:nvSpPr>
        <p:spPr/>
        <p:txBody>
          <a:bodyPr/>
          <a:lstStyle/>
          <a:p>
            <a:r>
              <a:rPr lang="en-US" dirty="0"/>
              <a:t>Hands on example: </a:t>
            </a:r>
            <a:br>
              <a:rPr lang="en-US" dirty="0"/>
            </a:br>
            <a:r>
              <a:rPr lang="en-US" dirty="0"/>
              <a:t>Exploring interest</a:t>
            </a:r>
          </a:p>
        </p:txBody>
      </p:sp>
    </p:spTree>
    <p:extLst>
      <p:ext uri="{BB962C8B-B14F-4D97-AF65-F5344CB8AC3E}">
        <p14:creationId xmlns:p14="http://schemas.microsoft.com/office/powerpoint/2010/main" val="2343089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E61E70B-396B-9D77-3A80-C2F0E9199247}"/>
              </a:ext>
            </a:extLst>
          </p:cNvPr>
          <p:cNvSpPr>
            <a:spLocks noGrp="1"/>
          </p:cNvSpPr>
          <p:nvPr>
            <p:ph type="body" sz="quarter" idx="11"/>
          </p:nvPr>
        </p:nvSpPr>
        <p:spPr>
          <a:xfrm>
            <a:off x="1961322" y="4475748"/>
            <a:ext cx="8256104" cy="1421470"/>
          </a:xfrm>
        </p:spPr>
        <p:txBody>
          <a:bodyPr/>
          <a:lstStyle/>
          <a:p>
            <a:r>
              <a:rPr lang="en-US" sz="4200" b="1" u="sng" dirty="0"/>
              <a:t>False!</a:t>
            </a:r>
          </a:p>
        </p:txBody>
      </p:sp>
      <p:sp>
        <p:nvSpPr>
          <p:cNvPr id="3" name="Content Placeholder 2">
            <a:extLst>
              <a:ext uri="{FF2B5EF4-FFF2-40B4-BE49-F238E27FC236}">
                <a16:creationId xmlns:a16="http://schemas.microsoft.com/office/drawing/2014/main" id="{46DCA4C4-F0C3-1C1B-FA80-A5AE2BB7F640}"/>
              </a:ext>
            </a:extLst>
          </p:cNvPr>
          <p:cNvSpPr>
            <a:spLocks noGrp="1"/>
          </p:cNvSpPr>
          <p:nvPr>
            <p:ph idx="1"/>
          </p:nvPr>
        </p:nvSpPr>
        <p:spPr>
          <a:xfrm>
            <a:off x="1022685" y="2946952"/>
            <a:ext cx="10106526" cy="1028700"/>
          </a:xfrm>
        </p:spPr>
        <p:txBody>
          <a:bodyPr/>
          <a:lstStyle/>
          <a:p>
            <a:r>
              <a:rPr lang="en-US" b="1" dirty="0"/>
              <a:t>True or false:</a:t>
            </a:r>
          </a:p>
          <a:p>
            <a:r>
              <a:rPr lang="en-US" dirty="0"/>
              <a:t>A credit card is basically the same as a debit card.</a:t>
            </a:r>
          </a:p>
          <a:p>
            <a:endParaRPr lang="en-US" dirty="0"/>
          </a:p>
          <a:p>
            <a:endParaRPr lang="en-US" dirty="0"/>
          </a:p>
        </p:txBody>
      </p:sp>
      <p:sp>
        <p:nvSpPr>
          <p:cNvPr id="2" name="Title 1">
            <a:extLst>
              <a:ext uri="{FF2B5EF4-FFF2-40B4-BE49-F238E27FC236}">
                <a16:creationId xmlns:a16="http://schemas.microsoft.com/office/drawing/2014/main" id="{30A21DE5-7101-2B4C-BCFC-6137D1394FB3}"/>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308689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38AA96-A99D-7F7C-7AAB-6CA54166B349}"/>
              </a:ext>
            </a:extLst>
          </p:cNvPr>
          <p:cNvSpPr>
            <a:spLocks noGrp="1"/>
          </p:cNvSpPr>
          <p:nvPr>
            <p:ph idx="1"/>
          </p:nvPr>
        </p:nvSpPr>
        <p:spPr>
          <a:xfrm>
            <a:off x="952499" y="1714499"/>
            <a:ext cx="8612605" cy="4462463"/>
          </a:xfrm>
        </p:spPr>
        <p:txBody>
          <a:bodyPr/>
          <a:lstStyle/>
          <a:p>
            <a:pPr marL="0" indent="0">
              <a:spcBef>
                <a:spcPts val="1800"/>
              </a:spcBef>
              <a:buNone/>
            </a:pPr>
            <a:r>
              <a:rPr lang="en-US" b="1" dirty="0"/>
              <a:t>Debit card</a:t>
            </a:r>
            <a:br>
              <a:rPr lang="en-US" dirty="0"/>
            </a:br>
            <a:r>
              <a:rPr lang="en-US" dirty="0"/>
              <a:t>This card is linked to your checking account, so you can only spend what is in your account. It’s like using cash.</a:t>
            </a:r>
          </a:p>
          <a:p>
            <a:pPr marL="0" indent="0">
              <a:spcBef>
                <a:spcPts val="1800"/>
              </a:spcBef>
              <a:buNone/>
            </a:pPr>
            <a:r>
              <a:rPr lang="en-US" b="1" dirty="0"/>
              <a:t>Prepaid card </a:t>
            </a:r>
            <a:br>
              <a:rPr lang="en-US" dirty="0"/>
            </a:br>
            <a:r>
              <a:rPr lang="en-US" dirty="0"/>
              <a:t>This is not linked to a bank. You add money to it and then use what’s on the card. Examples: gift cards or SNAP benefits on an EBT card. </a:t>
            </a:r>
          </a:p>
          <a:p>
            <a:pPr marL="0" indent="0">
              <a:spcBef>
                <a:spcPts val="1800"/>
              </a:spcBef>
              <a:buNone/>
            </a:pPr>
            <a:r>
              <a:rPr lang="en-US" b="1" dirty="0"/>
              <a:t>Credit card</a:t>
            </a:r>
            <a:br>
              <a:rPr lang="en-US" dirty="0"/>
            </a:br>
            <a:r>
              <a:rPr lang="en-US" dirty="0"/>
              <a:t>With this card, the company basically loans you money that you pay back later (with interest if not paid back in full on time).</a:t>
            </a:r>
          </a:p>
          <a:p>
            <a:pPr marL="0" indent="0">
              <a:spcBef>
                <a:spcPts val="1800"/>
              </a:spcBef>
              <a:buNone/>
            </a:pPr>
            <a:endParaRPr lang="en-US" dirty="0"/>
          </a:p>
          <a:p>
            <a:pPr marL="0" indent="0">
              <a:spcBef>
                <a:spcPts val="1800"/>
              </a:spcBef>
              <a:buNone/>
            </a:pPr>
            <a:endParaRPr lang="en-US" dirty="0"/>
          </a:p>
          <a:p>
            <a:pPr marL="0" indent="0">
              <a:spcBef>
                <a:spcPts val="1800"/>
              </a:spcBef>
              <a:buNone/>
            </a:pPr>
            <a:endParaRPr lang="en-US" dirty="0"/>
          </a:p>
          <a:p>
            <a:pPr marL="0" indent="0">
              <a:spcBef>
                <a:spcPts val="1800"/>
              </a:spcBef>
              <a:buNone/>
            </a:pPr>
            <a:endParaRPr lang="en-US" dirty="0"/>
          </a:p>
        </p:txBody>
      </p:sp>
      <p:sp>
        <p:nvSpPr>
          <p:cNvPr id="2" name="Title 1">
            <a:extLst>
              <a:ext uri="{FF2B5EF4-FFF2-40B4-BE49-F238E27FC236}">
                <a16:creationId xmlns:a16="http://schemas.microsoft.com/office/drawing/2014/main" id="{7004F6A9-8277-D274-DA64-6CDAAD2E25ED}"/>
              </a:ext>
            </a:extLst>
          </p:cNvPr>
          <p:cNvSpPr>
            <a:spLocks noGrp="1"/>
          </p:cNvSpPr>
          <p:nvPr>
            <p:ph type="title"/>
          </p:nvPr>
        </p:nvSpPr>
        <p:spPr/>
        <p:txBody>
          <a:bodyPr/>
          <a:lstStyle/>
          <a:p>
            <a:r>
              <a:rPr lang="en-US" dirty="0"/>
              <a:t>Not all cards are the same</a:t>
            </a:r>
          </a:p>
        </p:txBody>
      </p:sp>
    </p:spTree>
    <p:extLst>
      <p:ext uri="{BB962C8B-B14F-4D97-AF65-F5344CB8AC3E}">
        <p14:creationId xmlns:p14="http://schemas.microsoft.com/office/powerpoint/2010/main" val="25114740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8A7E86-A040-9E56-1746-F9A8EA08A8E6}"/>
              </a:ext>
            </a:extLst>
          </p:cNvPr>
          <p:cNvSpPr>
            <a:spLocks noGrp="1"/>
          </p:cNvSpPr>
          <p:nvPr>
            <p:ph idx="1"/>
          </p:nvPr>
        </p:nvSpPr>
        <p:spPr>
          <a:xfrm>
            <a:off x="952500" y="2165684"/>
            <a:ext cx="7216942" cy="4011278"/>
          </a:xfrm>
        </p:spPr>
        <p:txBody>
          <a:bodyPr/>
          <a:lstStyle/>
          <a:p>
            <a:pPr>
              <a:spcBef>
                <a:spcPts val="1800"/>
              </a:spcBef>
            </a:pPr>
            <a:r>
              <a:rPr lang="en-US" dirty="0"/>
              <a:t>Most employers can deposit paychecks right into your checking account (this is called </a:t>
            </a:r>
            <a:r>
              <a:rPr lang="en-US" dirty="0">
                <a:highlight>
                  <a:srgbClr val="DFE96C"/>
                </a:highlight>
              </a:rPr>
              <a:t>direct deposit</a:t>
            </a:r>
            <a:r>
              <a:rPr lang="en-US" dirty="0"/>
              <a:t>).</a:t>
            </a:r>
          </a:p>
          <a:p>
            <a:pPr>
              <a:spcBef>
                <a:spcPts val="1800"/>
              </a:spcBef>
            </a:pPr>
            <a:r>
              <a:rPr lang="en-US" dirty="0"/>
              <a:t>You can also deposit checks with your phone </a:t>
            </a:r>
            <a:br>
              <a:rPr lang="en-US" dirty="0"/>
            </a:br>
            <a:r>
              <a:rPr lang="en-US" dirty="0"/>
              <a:t>using your bank’s app.</a:t>
            </a:r>
          </a:p>
          <a:p>
            <a:pPr>
              <a:spcBef>
                <a:spcPts val="1800"/>
              </a:spcBef>
            </a:pPr>
            <a:r>
              <a:rPr lang="en-US" dirty="0"/>
              <a:t>Use checking and savings accounts to organize </a:t>
            </a:r>
            <a:br>
              <a:rPr lang="en-US" dirty="0"/>
            </a:br>
            <a:r>
              <a:rPr lang="en-US" dirty="0"/>
              <a:t>and earn interest on your money.</a:t>
            </a:r>
          </a:p>
          <a:p>
            <a:pPr>
              <a:spcBef>
                <a:spcPts val="1800"/>
              </a:spcBef>
            </a:pPr>
            <a:endParaRPr lang="en-US" dirty="0"/>
          </a:p>
          <a:p>
            <a:pPr>
              <a:spcBef>
                <a:spcPts val="1800"/>
              </a:spcBef>
            </a:pPr>
            <a:endParaRPr lang="en-US" dirty="0"/>
          </a:p>
        </p:txBody>
      </p:sp>
      <p:sp>
        <p:nvSpPr>
          <p:cNvPr id="2" name="Title 1">
            <a:extLst>
              <a:ext uri="{FF2B5EF4-FFF2-40B4-BE49-F238E27FC236}">
                <a16:creationId xmlns:a16="http://schemas.microsoft.com/office/drawing/2014/main" id="{ADFAEEA7-1270-80A5-B4E3-C0C5265A6D44}"/>
              </a:ext>
            </a:extLst>
          </p:cNvPr>
          <p:cNvSpPr>
            <a:spLocks noGrp="1"/>
          </p:cNvSpPr>
          <p:nvPr>
            <p:ph type="title"/>
          </p:nvPr>
        </p:nvSpPr>
        <p:spPr/>
        <p:txBody>
          <a:bodyPr/>
          <a:lstStyle/>
          <a:p>
            <a:r>
              <a:rPr lang="en-US" dirty="0"/>
              <a:t>It’s easy to manage money with a bank</a:t>
            </a:r>
          </a:p>
        </p:txBody>
      </p:sp>
    </p:spTree>
    <p:extLst>
      <p:ext uri="{BB962C8B-B14F-4D97-AF65-F5344CB8AC3E}">
        <p14:creationId xmlns:p14="http://schemas.microsoft.com/office/powerpoint/2010/main" val="13571426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descr="Illustration of a hand with a money transfer app onscreen making a payment to another hand with money being deposited onscreen">
            <a:extLst>
              <a:ext uri="{FF2B5EF4-FFF2-40B4-BE49-F238E27FC236}">
                <a16:creationId xmlns:a16="http://schemas.microsoft.com/office/drawing/2014/main" id="{4FB0FEB3-3F10-0C6B-9B61-3C5F36171760}"/>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11220122" y="2464595"/>
            <a:ext cx="1280369" cy="1648049"/>
          </a:xfrm>
          <a:custGeom>
            <a:avLst/>
            <a:gdLst>
              <a:gd name="connsiteX0" fmla="*/ 265039 w 2291772"/>
              <a:gd name="connsiteY0" fmla="*/ 0 h 2949893"/>
              <a:gd name="connsiteX1" fmla="*/ 1971690 w 2291772"/>
              <a:gd name="connsiteY1" fmla="*/ 0 h 2949893"/>
              <a:gd name="connsiteX2" fmla="*/ 2040505 w 2291772"/>
              <a:gd name="connsiteY2" fmla="*/ 156426 h 2949893"/>
              <a:gd name="connsiteX3" fmla="*/ 2291772 w 2291772"/>
              <a:gd name="connsiteY3" fmla="*/ 1804261 h 2949893"/>
              <a:gd name="connsiteX4" fmla="*/ 1146140 w 2291772"/>
              <a:gd name="connsiteY4" fmla="*/ 2949893 h 2949893"/>
              <a:gd name="connsiteX5" fmla="*/ 508 w 2291772"/>
              <a:gd name="connsiteY5" fmla="*/ 1804261 h 2949893"/>
              <a:gd name="connsiteX6" fmla="*/ 206408 w 2291772"/>
              <a:gd name="connsiteY6" fmla="*/ 146966 h 2949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1772" h="2949893">
                <a:moveTo>
                  <a:pt x="265039" y="0"/>
                </a:moveTo>
                <a:lnTo>
                  <a:pt x="1971690" y="0"/>
                </a:lnTo>
                <a:lnTo>
                  <a:pt x="2040505" y="156426"/>
                </a:lnTo>
                <a:cubicBezTo>
                  <a:pt x="2260641" y="725311"/>
                  <a:pt x="2291772" y="1448359"/>
                  <a:pt x="2291772" y="1804261"/>
                </a:cubicBezTo>
                <a:cubicBezTo>
                  <a:pt x="2291772" y="2436976"/>
                  <a:pt x="1778855" y="2949893"/>
                  <a:pt x="1146140" y="2949893"/>
                </a:cubicBezTo>
                <a:cubicBezTo>
                  <a:pt x="513425" y="2949893"/>
                  <a:pt x="6604" y="2403562"/>
                  <a:pt x="508" y="1804261"/>
                </a:cubicBezTo>
                <a:cubicBezTo>
                  <a:pt x="-2921" y="1467154"/>
                  <a:pt x="5493" y="726326"/>
                  <a:pt x="206408" y="146966"/>
                </a:cubicBezTo>
                <a:close/>
              </a:path>
            </a:pathLst>
          </a:custGeom>
        </p:spPr>
      </p:pic>
      <p:grpSp>
        <p:nvGrpSpPr>
          <p:cNvPr id="16" name="Group 15">
            <a:extLst>
              <a:ext uri="{FF2B5EF4-FFF2-40B4-BE49-F238E27FC236}">
                <a16:creationId xmlns:a16="http://schemas.microsoft.com/office/drawing/2014/main" id="{1F15864A-035A-A09C-B02A-C469FDFE59CC}"/>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CA386128-30DD-8803-A99C-E4FDEA9E18C8}"/>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220767FE-04D1-9E45-00B9-DD48342B3F19}"/>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4B94ABF0-D073-9D57-F473-CF10D62FF7C6}"/>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40" name="Picture 39" descr="Illustration of a 2 people roasting marshmallows over a campfire">
            <a:extLst>
              <a:ext uri="{FF2B5EF4-FFF2-40B4-BE49-F238E27FC236}">
                <a16:creationId xmlns:a16="http://schemas.microsoft.com/office/drawing/2014/main" id="{1C41F4AD-EE69-C3E1-6D57-EBBAF3CD308B}"/>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669740" y="2559809"/>
            <a:ext cx="1352591" cy="1268710"/>
          </a:xfrm>
          <a:prstGeom prst="rect">
            <a:avLst/>
          </a:prstGeom>
        </p:spPr>
      </p:pic>
      <p:grpSp>
        <p:nvGrpSpPr>
          <p:cNvPr id="12" name="Group 11">
            <a:extLst>
              <a:ext uri="{FF2B5EF4-FFF2-40B4-BE49-F238E27FC236}">
                <a16:creationId xmlns:a16="http://schemas.microsoft.com/office/drawing/2014/main" id="{90878A20-B8AC-4D98-B746-DEDA7D65FE45}"/>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53B36B38-7F94-E50B-423F-7AFD7E962E2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98C9DC61-33B8-9F3E-FD10-48EEB344558C}"/>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7D67160D-BE0D-1741-C725-B63794D8EF0F}"/>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540F5FEC-B337-CF19-19DB-2F0B1EF0B86F}"/>
              </a:ext>
            </a:extLst>
          </p:cNvPr>
          <p:cNvSpPr>
            <a:spLocks noGrp="1"/>
          </p:cNvSpPr>
          <p:nvPr>
            <p:ph idx="1"/>
          </p:nvPr>
        </p:nvSpPr>
        <p:spPr/>
        <p:txBody>
          <a:bodyPr/>
          <a:lstStyle/>
          <a:p>
            <a:r>
              <a:rPr lang="en-US" dirty="0"/>
              <a:t>Here’s how you could save $3,600 from working a summer job.</a:t>
            </a:r>
          </a:p>
        </p:txBody>
      </p:sp>
      <p:pic>
        <p:nvPicPr>
          <p:cNvPr id="39" name="Picture 38" descr="Illustration of a hand holding money">
            <a:extLst>
              <a:ext uri="{FF2B5EF4-FFF2-40B4-BE49-F238E27FC236}">
                <a16:creationId xmlns:a16="http://schemas.microsoft.com/office/drawing/2014/main" id="{088EEEF7-2F18-8D75-679E-DC2B98DD1483}"/>
              </a:ext>
            </a:extLst>
          </p:cNvPr>
          <p:cNvPicPr>
            <a:picLocks noChangeAspect="1"/>
          </p:cNvPicPr>
          <p:nvPr/>
        </p:nvPicPr>
        <p:blipFill>
          <a:blip r:embed="rId5" cstate="screen">
            <a:extLst>
              <a:ext uri="{28A0092B-C50C-407E-A947-70E740481C1C}">
                <a14:useLocalDpi xmlns:a14="http://schemas.microsoft.com/office/drawing/2010/main"/>
              </a:ext>
            </a:extLst>
          </a:blip>
          <a:srcRect r="-2123"/>
          <a:stretch/>
        </p:blipFill>
        <p:spPr>
          <a:xfrm rot="938223">
            <a:off x="5520043" y="1700856"/>
            <a:ext cx="1608116" cy="2771728"/>
          </a:xfrm>
          <a:custGeom>
            <a:avLst/>
            <a:gdLst>
              <a:gd name="connsiteX0" fmla="*/ 0 w 1608116"/>
              <a:gd name="connsiteY0" fmla="*/ 0 h 2771728"/>
              <a:gd name="connsiteX1" fmla="*/ 1583782 w 1608116"/>
              <a:gd name="connsiteY1" fmla="*/ 0 h 2771728"/>
              <a:gd name="connsiteX2" fmla="*/ 1608116 w 1608116"/>
              <a:gd name="connsiteY2" fmla="*/ 88156 h 2771728"/>
              <a:gd name="connsiteX3" fmla="*/ 1608116 w 1608116"/>
              <a:gd name="connsiteY3" fmla="*/ 2211043 h 2771728"/>
              <a:gd name="connsiteX4" fmla="*/ 1495813 w 1608116"/>
              <a:gd name="connsiteY4" fmla="*/ 2372399 h 2771728"/>
              <a:gd name="connsiteX5" fmla="*/ 931724 w 1608116"/>
              <a:gd name="connsiteY5" fmla="*/ 2733464 h 2771728"/>
              <a:gd name="connsiteX6" fmla="*/ 60385 w 1608116"/>
              <a:gd name="connsiteY6" fmla="*/ 2603238 h 2771728"/>
              <a:gd name="connsiteX7" fmla="*/ 0 w 1608116"/>
              <a:gd name="connsiteY7" fmla="*/ 2563627 h 2771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8116" h="2771728">
                <a:moveTo>
                  <a:pt x="0" y="0"/>
                </a:moveTo>
                <a:lnTo>
                  <a:pt x="1583782" y="0"/>
                </a:lnTo>
                <a:lnTo>
                  <a:pt x="1608116" y="88156"/>
                </a:lnTo>
                <a:lnTo>
                  <a:pt x="1608116" y="2211043"/>
                </a:lnTo>
                <a:lnTo>
                  <a:pt x="1495813" y="2372399"/>
                </a:lnTo>
                <a:cubicBezTo>
                  <a:pt x="1353032" y="2540638"/>
                  <a:pt x="1160211" y="2669511"/>
                  <a:pt x="931724" y="2733464"/>
                </a:cubicBezTo>
                <a:cubicBezTo>
                  <a:pt x="627076" y="2818736"/>
                  <a:pt x="316176" y="2755485"/>
                  <a:pt x="60385" y="2603238"/>
                </a:cubicBezTo>
                <a:lnTo>
                  <a:pt x="0" y="2563627"/>
                </a:lnTo>
                <a:close/>
              </a:path>
            </a:pathLst>
          </a:custGeom>
        </p:spPr>
      </p:pic>
      <p:sp>
        <p:nvSpPr>
          <p:cNvPr id="2" name="Title 1">
            <a:extLst>
              <a:ext uri="{FF2B5EF4-FFF2-40B4-BE49-F238E27FC236}">
                <a16:creationId xmlns:a16="http://schemas.microsoft.com/office/drawing/2014/main" id="{5965DBD6-3D7D-B2A6-C5F4-9060CD3CBBD8}"/>
              </a:ext>
            </a:extLst>
          </p:cNvPr>
          <p:cNvSpPr>
            <a:spLocks noGrp="1"/>
          </p:cNvSpPr>
          <p:nvPr>
            <p:ph type="title"/>
          </p:nvPr>
        </p:nvSpPr>
        <p:spPr/>
        <p:txBody>
          <a:bodyPr/>
          <a:lstStyle/>
          <a:p>
            <a:r>
              <a:rPr lang="en-US" dirty="0"/>
              <a:t>Hands on example:</a:t>
            </a:r>
            <a:br>
              <a:rPr lang="en-US" dirty="0"/>
            </a:br>
            <a:r>
              <a:rPr lang="en-US" dirty="0"/>
              <a:t>Saving more</a:t>
            </a:r>
          </a:p>
        </p:txBody>
      </p:sp>
    </p:spTree>
    <p:extLst>
      <p:ext uri="{BB962C8B-B14F-4D97-AF65-F5344CB8AC3E}">
        <p14:creationId xmlns:p14="http://schemas.microsoft.com/office/powerpoint/2010/main" val="1223631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animEffect transition="in" filter="fade">
                                      <p:cBhvr>
                                        <p:cTn id="9" dur="500"/>
                                        <p:tgtEl>
                                          <p:spTgt spid="39"/>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87CA7-118D-1B56-0883-F8B4899EDDF4}"/>
            </a:ext>
          </a:extLst>
        </p:cNvPr>
        <p:cNvGrpSpPr/>
        <p:nvPr/>
      </p:nvGrpSpPr>
      <p:grpSpPr>
        <a:xfrm>
          <a:off x="0" y="0"/>
          <a:ext cx="0" cy="0"/>
          <a:chOff x="0" y="0"/>
          <a:chExt cx="0" cy="0"/>
        </a:xfrm>
      </p:grpSpPr>
      <p:pic>
        <p:nvPicPr>
          <p:cNvPr id="22" name="Picture 21" descr="Illustration of a hand with a money transfer app onscreen making a payment to another hand with money being deposited onscreen">
            <a:extLst>
              <a:ext uri="{FF2B5EF4-FFF2-40B4-BE49-F238E27FC236}">
                <a16:creationId xmlns:a16="http://schemas.microsoft.com/office/drawing/2014/main" id="{926EC05F-C07F-1B6A-8965-ECC9BF8CCFB6}"/>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8692944" y="2464595"/>
            <a:ext cx="1280369" cy="1648049"/>
          </a:xfrm>
          <a:custGeom>
            <a:avLst/>
            <a:gdLst>
              <a:gd name="connsiteX0" fmla="*/ 265039 w 2291772"/>
              <a:gd name="connsiteY0" fmla="*/ 0 h 2949893"/>
              <a:gd name="connsiteX1" fmla="*/ 1971690 w 2291772"/>
              <a:gd name="connsiteY1" fmla="*/ 0 h 2949893"/>
              <a:gd name="connsiteX2" fmla="*/ 2040505 w 2291772"/>
              <a:gd name="connsiteY2" fmla="*/ 156426 h 2949893"/>
              <a:gd name="connsiteX3" fmla="*/ 2291772 w 2291772"/>
              <a:gd name="connsiteY3" fmla="*/ 1804261 h 2949893"/>
              <a:gd name="connsiteX4" fmla="*/ 1146140 w 2291772"/>
              <a:gd name="connsiteY4" fmla="*/ 2949893 h 2949893"/>
              <a:gd name="connsiteX5" fmla="*/ 508 w 2291772"/>
              <a:gd name="connsiteY5" fmla="*/ 1804261 h 2949893"/>
              <a:gd name="connsiteX6" fmla="*/ 206408 w 2291772"/>
              <a:gd name="connsiteY6" fmla="*/ 146966 h 2949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1772" h="2949893">
                <a:moveTo>
                  <a:pt x="265039" y="0"/>
                </a:moveTo>
                <a:lnTo>
                  <a:pt x="1971690" y="0"/>
                </a:lnTo>
                <a:lnTo>
                  <a:pt x="2040505" y="156426"/>
                </a:lnTo>
                <a:cubicBezTo>
                  <a:pt x="2260641" y="725311"/>
                  <a:pt x="2291772" y="1448359"/>
                  <a:pt x="2291772" y="1804261"/>
                </a:cubicBezTo>
                <a:cubicBezTo>
                  <a:pt x="2291772" y="2436976"/>
                  <a:pt x="1778855" y="2949893"/>
                  <a:pt x="1146140" y="2949893"/>
                </a:cubicBezTo>
                <a:cubicBezTo>
                  <a:pt x="513425" y="2949893"/>
                  <a:pt x="6604" y="2403562"/>
                  <a:pt x="508" y="1804261"/>
                </a:cubicBezTo>
                <a:cubicBezTo>
                  <a:pt x="-2921" y="1467154"/>
                  <a:pt x="5493" y="726326"/>
                  <a:pt x="206408" y="146966"/>
                </a:cubicBezTo>
                <a:close/>
              </a:path>
            </a:pathLst>
          </a:custGeom>
        </p:spPr>
      </p:pic>
      <p:grpSp>
        <p:nvGrpSpPr>
          <p:cNvPr id="12" name="Group 11">
            <a:extLst>
              <a:ext uri="{FF2B5EF4-FFF2-40B4-BE49-F238E27FC236}">
                <a16:creationId xmlns:a16="http://schemas.microsoft.com/office/drawing/2014/main" id="{05258020-1C57-CF90-9FFE-5F223ADDCE87}"/>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455947CF-3CA9-2E3A-BD86-BAEC9FE0FA49}"/>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EAF1ED4C-709B-923D-D020-968C714CC428}"/>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3A6A2010-634E-3E6D-FC99-D259F8F39DA7}"/>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CD7FFA9A-6DBF-EC00-E501-2E1A9F89FBF2}"/>
              </a:ext>
            </a:extLst>
          </p:cNvPr>
          <p:cNvSpPr>
            <a:spLocks noGrp="1"/>
          </p:cNvSpPr>
          <p:nvPr>
            <p:ph idx="1"/>
          </p:nvPr>
        </p:nvSpPr>
        <p:spPr/>
        <p:txBody>
          <a:bodyPr/>
          <a:lstStyle/>
          <a:p>
            <a:r>
              <a:rPr lang="en-US" dirty="0"/>
              <a:t>Let’s say you work 6 hours per day as a camp counselor </a:t>
            </a:r>
            <a:br>
              <a:rPr lang="en-US" dirty="0"/>
            </a:br>
            <a:r>
              <a:rPr lang="en-US" dirty="0"/>
              <a:t>and make $15 an hour. That’s $450 a week.</a:t>
            </a:r>
          </a:p>
        </p:txBody>
      </p:sp>
      <p:pic>
        <p:nvPicPr>
          <p:cNvPr id="21" name="Picture 20" descr="Illustration of a 2 people roasting marshmallows over a campfire">
            <a:extLst>
              <a:ext uri="{FF2B5EF4-FFF2-40B4-BE49-F238E27FC236}">
                <a16:creationId xmlns:a16="http://schemas.microsoft.com/office/drawing/2014/main" id="{CF67E075-4DBE-AE44-9EF3-2263121A5FA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822706" y="1873334"/>
            <a:ext cx="2626606" cy="2463317"/>
          </a:xfrm>
          <a:prstGeom prst="rect">
            <a:avLst/>
          </a:prstGeom>
        </p:spPr>
      </p:pic>
      <p:grpSp>
        <p:nvGrpSpPr>
          <p:cNvPr id="8" name="Group 7">
            <a:extLst>
              <a:ext uri="{FF2B5EF4-FFF2-40B4-BE49-F238E27FC236}">
                <a16:creationId xmlns:a16="http://schemas.microsoft.com/office/drawing/2014/main" id="{4850886E-87AC-B719-813F-FD00914EA934}"/>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45923F11-5F23-438C-9797-57BEE2C59D5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67F11B7E-4E0D-D8A8-E2F5-12197FE9172E}"/>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7F57D04F-8B39-8AC3-1B5C-6E6D12647744}"/>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0" name="Picture 19" descr="Illustration of a hand holding money">
            <a:extLst>
              <a:ext uri="{FF2B5EF4-FFF2-40B4-BE49-F238E27FC236}">
                <a16:creationId xmlns:a16="http://schemas.microsoft.com/office/drawing/2014/main" id="{FF8F9353-B628-9CDF-5A0E-E373BD847342}"/>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rcRect/>
          <a:stretch>
            <a:fillRect/>
          </a:stretch>
        </p:blipFill>
        <p:spPr>
          <a:xfrm rot="938223">
            <a:off x="2363146" y="2512781"/>
            <a:ext cx="875936" cy="1509752"/>
          </a:xfrm>
          <a:custGeom>
            <a:avLst/>
            <a:gdLst>
              <a:gd name="connsiteX0" fmla="*/ 0 w 1608116"/>
              <a:gd name="connsiteY0" fmla="*/ 0 h 2771728"/>
              <a:gd name="connsiteX1" fmla="*/ 1583782 w 1608116"/>
              <a:gd name="connsiteY1" fmla="*/ 0 h 2771728"/>
              <a:gd name="connsiteX2" fmla="*/ 1608116 w 1608116"/>
              <a:gd name="connsiteY2" fmla="*/ 88156 h 2771728"/>
              <a:gd name="connsiteX3" fmla="*/ 1608116 w 1608116"/>
              <a:gd name="connsiteY3" fmla="*/ 2211043 h 2771728"/>
              <a:gd name="connsiteX4" fmla="*/ 1495813 w 1608116"/>
              <a:gd name="connsiteY4" fmla="*/ 2372399 h 2771728"/>
              <a:gd name="connsiteX5" fmla="*/ 931724 w 1608116"/>
              <a:gd name="connsiteY5" fmla="*/ 2733464 h 2771728"/>
              <a:gd name="connsiteX6" fmla="*/ 60385 w 1608116"/>
              <a:gd name="connsiteY6" fmla="*/ 2603238 h 2771728"/>
              <a:gd name="connsiteX7" fmla="*/ 0 w 1608116"/>
              <a:gd name="connsiteY7" fmla="*/ 2563627 h 2771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8116" h="2771728">
                <a:moveTo>
                  <a:pt x="0" y="0"/>
                </a:moveTo>
                <a:lnTo>
                  <a:pt x="1583782" y="0"/>
                </a:lnTo>
                <a:lnTo>
                  <a:pt x="1608116" y="88156"/>
                </a:lnTo>
                <a:lnTo>
                  <a:pt x="1608116" y="2211043"/>
                </a:lnTo>
                <a:lnTo>
                  <a:pt x="1495813" y="2372399"/>
                </a:lnTo>
                <a:cubicBezTo>
                  <a:pt x="1353032" y="2540638"/>
                  <a:pt x="1160211" y="2669511"/>
                  <a:pt x="931724" y="2733464"/>
                </a:cubicBezTo>
                <a:cubicBezTo>
                  <a:pt x="627076" y="2818736"/>
                  <a:pt x="316176" y="2755485"/>
                  <a:pt x="60385" y="2603238"/>
                </a:cubicBezTo>
                <a:lnTo>
                  <a:pt x="0" y="2563627"/>
                </a:lnTo>
                <a:close/>
              </a:path>
            </a:pathLst>
          </a:custGeom>
        </p:spPr>
      </p:pic>
      <p:sp>
        <p:nvSpPr>
          <p:cNvPr id="2" name="Title 1">
            <a:extLst>
              <a:ext uri="{FF2B5EF4-FFF2-40B4-BE49-F238E27FC236}">
                <a16:creationId xmlns:a16="http://schemas.microsoft.com/office/drawing/2014/main" id="{3D3EF2DE-B3B6-7175-0CE4-64C96FEA8698}"/>
              </a:ext>
            </a:extLst>
          </p:cNvPr>
          <p:cNvSpPr>
            <a:spLocks noGrp="1"/>
          </p:cNvSpPr>
          <p:nvPr>
            <p:ph type="title"/>
          </p:nvPr>
        </p:nvSpPr>
        <p:spPr/>
        <p:txBody>
          <a:bodyPr/>
          <a:lstStyle/>
          <a:p>
            <a:r>
              <a:rPr lang="en-US" dirty="0"/>
              <a:t>Hands on example:</a:t>
            </a:r>
            <a:br>
              <a:rPr lang="en-US" dirty="0"/>
            </a:br>
            <a:r>
              <a:rPr lang="en-US" dirty="0"/>
              <a:t>Saving more</a:t>
            </a:r>
          </a:p>
        </p:txBody>
      </p:sp>
    </p:spTree>
    <p:extLst>
      <p:ext uri="{BB962C8B-B14F-4D97-AF65-F5344CB8AC3E}">
        <p14:creationId xmlns:p14="http://schemas.microsoft.com/office/powerpoint/2010/main" val="1362484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4917A-600C-A974-9AA4-D7D39CA43BE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EA9DE1-20DE-97FC-B3C2-AF977D3ED4B5}"/>
              </a:ext>
            </a:extLst>
          </p:cNvPr>
          <p:cNvSpPr>
            <a:spLocks noGrp="1"/>
          </p:cNvSpPr>
          <p:nvPr>
            <p:ph idx="1"/>
          </p:nvPr>
        </p:nvSpPr>
        <p:spPr/>
        <p:txBody>
          <a:bodyPr/>
          <a:lstStyle/>
          <a:p>
            <a:r>
              <a:rPr lang="en-US" dirty="0"/>
              <a:t>You can set up an automatic transfer to move some of each paycheck into savings — let’s say $150 each week. </a:t>
            </a:r>
          </a:p>
        </p:txBody>
      </p:sp>
      <p:pic>
        <p:nvPicPr>
          <p:cNvPr id="33" name="Picture 32" descr="Illustration of a hand with a money transfer app onscreen making a payment to another hand with money being deposited onscreen">
            <a:extLst>
              <a:ext uri="{FF2B5EF4-FFF2-40B4-BE49-F238E27FC236}">
                <a16:creationId xmlns:a16="http://schemas.microsoft.com/office/drawing/2014/main" id="{A1EFBBA9-2B72-436E-7B94-4BCBA43D9576}"/>
              </a:ext>
            </a:extLst>
          </p:cNvPr>
          <p:cNvPicPr>
            <a:picLocks noChangeAspect="1"/>
          </p:cNvPicPr>
          <p:nvPr/>
        </p:nvPicPr>
        <p:blipFill>
          <a:blip r:embed="rId3" cstate="screen">
            <a:extLst>
              <a:ext uri="{28A0092B-C50C-407E-A947-70E740481C1C}">
                <a14:useLocalDpi xmlns:a14="http://schemas.microsoft.com/office/drawing/2010/main"/>
              </a:ext>
            </a:extLst>
          </a:blip>
          <a:srcRect l="789" r="718" b="3030"/>
          <a:stretch>
            <a:fillRect/>
          </a:stretch>
        </p:blipFill>
        <p:spPr>
          <a:xfrm>
            <a:off x="4937667" y="1468962"/>
            <a:ext cx="2291772" cy="2949893"/>
          </a:xfrm>
          <a:custGeom>
            <a:avLst/>
            <a:gdLst>
              <a:gd name="connsiteX0" fmla="*/ 265039 w 2291772"/>
              <a:gd name="connsiteY0" fmla="*/ 0 h 2949893"/>
              <a:gd name="connsiteX1" fmla="*/ 1971690 w 2291772"/>
              <a:gd name="connsiteY1" fmla="*/ 0 h 2949893"/>
              <a:gd name="connsiteX2" fmla="*/ 2040505 w 2291772"/>
              <a:gd name="connsiteY2" fmla="*/ 156426 h 2949893"/>
              <a:gd name="connsiteX3" fmla="*/ 2291772 w 2291772"/>
              <a:gd name="connsiteY3" fmla="*/ 1804261 h 2949893"/>
              <a:gd name="connsiteX4" fmla="*/ 1146140 w 2291772"/>
              <a:gd name="connsiteY4" fmla="*/ 2949893 h 2949893"/>
              <a:gd name="connsiteX5" fmla="*/ 508 w 2291772"/>
              <a:gd name="connsiteY5" fmla="*/ 1804261 h 2949893"/>
              <a:gd name="connsiteX6" fmla="*/ 206408 w 2291772"/>
              <a:gd name="connsiteY6" fmla="*/ 146966 h 2949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1772" h="2949893">
                <a:moveTo>
                  <a:pt x="265039" y="0"/>
                </a:moveTo>
                <a:lnTo>
                  <a:pt x="1971690" y="0"/>
                </a:lnTo>
                <a:lnTo>
                  <a:pt x="2040505" y="156426"/>
                </a:lnTo>
                <a:cubicBezTo>
                  <a:pt x="2260641" y="725311"/>
                  <a:pt x="2291772" y="1448359"/>
                  <a:pt x="2291772" y="1804261"/>
                </a:cubicBezTo>
                <a:cubicBezTo>
                  <a:pt x="2291772" y="2436976"/>
                  <a:pt x="1778855" y="2949893"/>
                  <a:pt x="1146140" y="2949893"/>
                </a:cubicBezTo>
                <a:cubicBezTo>
                  <a:pt x="513425" y="2949893"/>
                  <a:pt x="6604" y="2403562"/>
                  <a:pt x="508" y="1804261"/>
                </a:cubicBezTo>
                <a:cubicBezTo>
                  <a:pt x="-2921" y="1467154"/>
                  <a:pt x="5493" y="726326"/>
                  <a:pt x="206408" y="146966"/>
                </a:cubicBezTo>
                <a:close/>
              </a:path>
            </a:pathLst>
          </a:custGeom>
        </p:spPr>
      </p:pic>
      <p:grpSp>
        <p:nvGrpSpPr>
          <p:cNvPr id="8" name="Group 7">
            <a:extLst>
              <a:ext uri="{FF2B5EF4-FFF2-40B4-BE49-F238E27FC236}">
                <a16:creationId xmlns:a16="http://schemas.microsoft.com/office/drawing/2014/main" id="{1F7E81A4-52EA-2AB7-5D5C-460292C98A0A}"/>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DB0D956C-EF2F-8819-75D7-8BEAFD2C1A6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A5B962BE-44E3-47C6-27D0-DC4B5603B4FB}"/>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748FAFDE-7243-69DF-4049-AC7CD8F08871}"/>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3" name="Picture 22" descr="Illustration of a 2 people roasting marshmallows over a campfire">
            <a:extLst>
              <a:ext uri="{FF2B5EF4-FFF2-40B4-BE49-F238E27FC236}">
                <a16:creationId xmlns:a16="http://schemas.microsoft.com/office/drawing/2014/main" id="{3C24F8FB-8494-DCEC-FE75-4414C6CDD1DF}"/>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2114194" y="2559809"/>
            <a:ext cx="1352591" cy="1268710"/>
          </a:xfrm>
          <a:prstGeom prst="rect">
            <a:avLst/>
          </a:prstGeom>
        </p:spPr>
      </p:pic>
      <p:grpSp>
        <p:nvGrpSpPr>
          <p:cNvPr id="4" name="Group 3">
            <a:extLst>
              <a:ext uri="{FF2B5EF4-FFF2-40B4-BE49-F238E27FC236}">
                <a16:creationId xmlns:a16="http://schemas.microsoft.com/office/drawing/2014/main" id="{39B1D15E-5B09-2A98-AF43-2358FCECB328}"/>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EE1584F7-83A4-6248-4BB1-7FB5154928B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402EF18A-2654-75A0-5E07-03F19734AE6B}"/>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8D9CF79E-2204-8031-D0FE-5DC0EF9827F5}"/>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0" name="Picture 19" descr="Illustration of a hand holding money&#10;">
            <a:extLst>
              <a:ext uri="{FF2B5EF4-FFF2-40B4-BE49-F238E27FC236}">
                <a16:creationId xmlns:a16="http://schemas.microsoft.com/office/drawing/2014/main" id="{20CF4B5D-7235-8233-8E69-85F08E15580C}"/>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rcRect/>
          <a:stretch>
            <a:fillRect/>
          </a:stretch>
        </p:blipFill>
        <p:spPr>
          <a:xfrm rot="938223">
            <a:off x="50399" y="2512781"/>
            <a:ext cx="875936" cy="1509752"/>
          </a:xfrm>
          <a:custGeom>
            <a:avLst/>
            <a:gdLst>
              <a:gd name="connsiteX0" fmla="*/ 0 w 1608116"/>
              <a:gd name="connsiteY0" fmla="*/ 0 h 2771728"/>
              <a:gd name="connsiteX1" fmla="*/ 1583782 w 1608116"/>
              <a:gd name="connsiteY1" fmla="*/ 0 h 2771728"/>
              <a:gd name="connsiteX2" fmla="*/ 1608116 w 1608116"/>
              <a:gd name="connsiteY2" fmla="*/ 88156 h 2771728"/>
              <a:gd name="connsiteX3" fmla="*/ 1608116 w 1608116"/>
              <a:gd name="connsiteY3" fmla="*/ 2211043 h 2771728"/>
              <a:gd name="connsiteX4" fmla="*/ 1495813 w 1608116"/>
              <a:gd name="connsiteY4" fmla="*/ 2372399 h 2771728"/>
              <a:gd name="connsiteX5" fmla="*/ 931724 w 1608116"/>
              <a:gd name="connsiteY5" fmla="*/ 2733464 h 2771728"/>
              <a:gd name="connsiteX6" fmla="*/ 60385 w 1608116"/>
              <a:gd name="connsiteY6" fmla="*/ 2603238 h 2771728"/>
              <a:gd name="connsiteX7" fmla="*/ 0 w 1608116"/>
              <a:gd name="connsiteY7" fmla="*/ 2563627 h 2771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8116" h="2771728">
                <a:moveTo>
                  <a:pt x="0" y="0"/>
                </a:moveTo>
                <a:lnTo>
                  <a:pt x="1583782" y="0"/>
                </a:lnTo>
                <a:lnTo>
                  <a:pt x="1608116" y="88156"/>
                </a:lnTo>
                <a:lnTo>
                  <a:pt x="1608116" y="2211043"/>
                </a:lnTo>
                <a:lnTo>
                  <a:pt x="1495813" y="2372399"/>
                </a:lnTo>
                <a:cubicBezTo>
                  <a:pt x="1353032" y="2540638"/>
                  <a:pt x="1160211" y="2669511"/>
                  <a:pt x="931724" y="2733464"/>
                </a:cubicBezTo>
                <a:cubicBezTo>
                  <a:pt x="627076" y="2818736"/>
                  <a:pt x="316176" y="2755485"/>
                  <a:pt x="60385" y="2603238"/>
                </a:cubicBezTo>
                <a:lnTo>
                  <a:pt x="0" y="2563627"/>
                </a:lnTo>
                <a:close/>
              </a:path>
            </a:pathLst>
          </a:custGeom>
        </p:spPr>
      </p:pic>
      <p:sp>
        <p:nvSpPr>
          <p:cNvPr id="2" name="Title 1">
            <a:extLst>
              <a:ext uri="{FF2B5EF4-FFF2-40B4-BE49-F238E27FC236}">
                <a16:creationId xmlns:a16="http://schemas.microsoft.com/office/drawing/2014/main" id="{006FBF96-53E1-D31F-BA10-C51B9954FC1D}"/>
              </a:ext>
            </a:extLst>
          </p:cNvPr>
          <p:cNvSpPr>
            <a:spLocks noGrp="1"/>
          </p:cNvSpPr>
          <p:nvPr>
            <p:ph type="title"/>
          </p:nvPr>
        </p:nvSpPr>
        <p:spPr/>
        <p:txBody>
          <a:bodyPr/>
          <a:lstStyle/>
          <a:p>
            <a:r>
              <a:rPr lang="en-US" dirty="0"/>
              <a:t>Hands on example:</a:t>
            </a:r>
            <a:br>
              <a:rPr lang="en-US" dirty="0"/>
            </a:br>
            <a:r>
              <a:rPr lang="en-US" dirty="0"/>
              <a:t>Saving more</a:t>
            </a:r>
          </a:p>
        </p:txBody>
      </p:sp>
    </p:spTree>
    <p:extLst>
      <p:ext uri="{BB962C8B-B14F-4D97-AF65-F5344CB8AC3E}">
        <p14:creationId xmlns:p14="http://schemas.microsoft.com/office/powerpoint/2010/main" val="2297805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llustration of falling confetti">
            <a:extLst>
              <a:ext uri="{FF2B5EF4-FFF2-40B4-BE49-F238E27FC236}">
                <a16:creationId xmlns:a16="http://schemas.microsoft.com/office/drawing/2014/main" id="{F8E27626-B6CE-7271-3738-443CAD292CF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pic>
        <p:nvPicPr>
          <p:cNvPr id="4" name="Graphic 3">
            <a:extLst>
              <a:ext uri="{FF2B5EF4-FFF2-40B4-BE49-F238E27FC236}">
                <a16:creationId xmlns:a16="http://schemas.microsoft.com/office/drawing/2014/main" id="{403E52C4-1F07-7C5F-D5A8-47B08C9500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51419" y="1321678"/>
            <a:ext cx="6259232" cy="4387642"/>
          </a:xfrm>
          <a:prstGeom prst="rect">
            <a:avLst/>
          </a:prstGeom>
        </p:spPr>
      </p:pic>
      <p:sp>
        <p:nvSpPr>
          <p:cNvPr id="3" name="Content Placeholder 2">
            <a:extLst>
              <a:ext uri="{FF2B5EF4-FFF2-40B4-BE49-F238E27FC236}">
                <a16:creationId xmlns:a16="http://schemas.microsoft.com/office/drawing/2014/main" id="{0E85ED12-715F-9ED1-9044-50439D6607F0}"/>
              </a:ext>
            </a:extLst>
          </p:cNvPr>
          <p:cNvSpPr>
            <a:spLocks noGrp="1"/>
          </p:cNvSpPr>
          <p:nvPr>
            <p:ph idx="1"/>
          </p:nvPr>
        </p:nvSpPr>
        <p:spPr>
          <a:xfrm>
            <a:off x="952500" y="1907003"/>
            <a:ext cx="3631532" cy="4462463"/>
          </a:xfrm>
        </p:spPr>
        <p:txBody>
          <a:bodyPr/>
          <a:lstStyle/>
          <a:p>
            <a:pPr marL="0" indent="0">
              <a:spcBef>
                <a:spcPts val="1800"/>
              </a:spcBef>
              <a:buNone/>
            </a:pPr>
            <a:r>
              <a:rPr lang="en-US" dirty="0"/>
              <a:t>At the end of the summer, </a:t>
            </a:r>
            <a:br>
              <a:rPr lang="en-US" dirty="0"/>
            </a:br>
            <a:r>
              <a:rPr lang="en-US" dirty="0"/>
              <a:t>you’ll have:</a:t>
            </a:r>
          </a:p>
          <a:p>
            <a:pPr>
              <a:spcBef>
                <a:spcPts val="1800"/>
              </a:spcBef>
            </a:pPr>
            <a:r>
              <a:rPr lang="en-US" b="1" dirty="0"/>
              <a:t>$2,400 </a:t>
            </a:r>
            <a:r>
              <a:rPr lang="en-US" dirty="0"/>
              <a:t>in your checking account for spending.</a:t>
            </a:r>
          </a:p>
          <a:p>
            <a:pPr>
              <a:spcBef>
                <a:spcPts val="1800"/>
              </a:spcBef>
            </a:pPr>
            <a:r>
              <a:rPr lang="en-US" b="1" dirty="0"/>
              <a:t>$1,200 </a:t>
            </a:r>
            <a:r>
              <a:rPr lang="en-US" dirty="0"/>
              <a:t>in your savings account for future goals (like a car!).</a:t>
            </a:r>
          </a:p>
        </p:txBody>
      </p:sp>
      <p:sp>
        <p:nvSpPr>
          <p:cNvPr id="2" name="Title 1">
            <a:extLst>
              <a:ext uri="{FF2B5EF4-FFF2-40B4-BE49-F238E27FC236}">
                <a16:creationId xmlns:a16="http://schemas.microsoft.com/office/drawing/2014/main" id="{445816F2-B8F6-6589-1CE0-DEE48E960901}"/>
              </a:ext>
            </a:extLst>
          </p:cNvPr>
          <p:cNvSpPr>
            <a:spLocks noGrp="1"/>
          </p:cNvSpPr>
          <p:nvPr>
            <p:ph type="title"/>
          </p:nvPr>
        </p:nvSpPr>
        <p:spPr/>
        <p:txBody>
          <a:bodyPr/>
          <a:lstStyle/>
          <a:p>
            <a:r>
              <a:rPr lang="en-US" dirty="0"/>
              <a:t>Hands on example:</a:t>
            </a:r>
            <a:br>
              <a:rPr lang="en-US" dirty="0"/>
            </a:br>
            <a:r>
              <a:rPr lang="en-US" dirty="0"/>
              <a:t>Saving more</a:t>
            </a:r>
          </a:p>
        </p:txBody>
      </p:sp>
    </p:spTree>
    <p:extLst>
      <p:ext uri="{BB962C8B-B14F-4D97-AF65-F5344CB8AC3E}">
        <p14:creationId xmlns:p14="http://schemas.microsoft.com/office/powerpoint/2010/main" val="2172908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0"/>
                                        <p:tgtEl>
                                          <p:spTgt spid="8"/>
                                        </p:tgtEl>
                                      </p:cBhvr>
                                    </p:animEffect>
                                    <p:anim calcmode="lin" valueType="num">
                                      <p:cBhvr>
                                        <p:cTn id="8" dur="3000" fill="hold"/>
                                        <p:tgtEl>
                                          <p:spTgt spid="8"/>
                                        </p:tgtEl>
                                        <p:attrNameLst>
                                          <p:attrName>ppt_x</p:attrName>
                                        </p:attrNameLst>
                                      </p:cBhvr>
                                      <p:tavLst>
                                        <p:tav tm="0">
                                          <p:val>
                                            <p:strVal val="#ppt_x"/>
                                          </p:val>
                                        </p:tav>
                                        <p:tav tm="100000">
                                          <p:val>
                                            <p:strVal val="#ppt_x"/>
                                          </p:val>
                                        </p:tav>
                                      </p:tavLst>
                                    </p:anim>
                                    <p:anim calcmode="lin" valueType="num">
                                      <p:cBhvr>
                                        <p:cTn id="9" dur="3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descr="Parents with their child on a couch looking at a computer">
            <a:extLst>
              <a:ext uri="{FF2B5EF4-FFF2-40B4-BE49-F238E27FC236}">
                <a16:creationId xmlns:a16="http://schemas.microsoft.com/office/drawing/2014/main" id="{252FC637-A72B-36E6-08E4-AB905FCA8283}"/>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p:pic>
      <p:sp>
        <p:nvSpPr>
          <p:cNvPr id="14" name="Content Placeholder 3">
            <a:extLst>
              <a:ext uri="{FF2B5EF4-FFF2-40B4-BE49-F238E27FC236}">
                <a16:creationId xmlns:a16="http://schemas.microsoft.com/office/drawing/2014/main" id="{873A582C-17F3-E517-98B3-C879A97174CF}"/>
              </a:ext>
            </a:extLst>
          </p:cNvPr>
          <p:cNvSpPr txBox="1">
            <a:spLocks/>
          </p:cNvSpPr>
          <p:nvPr/>
        </p:nvSpPr>
        <p:spPr>
          <a:xfrm>
            <a:off x="1487905" y="5159156"/>
            <a:ext cx="5079572" cy="44316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Compare the terms.</a:t>
            </a:r>
          </a:p>
        </p:txBody>
      </p:sp>
      <p:sp>
        <p:nvSpPr>
          <p:cNvPr id="8" name="Oval 7">
            <a:extLst>
              <a:ext uri="{FF2B5EF4-FFF2-40B4-BE49-F238E27FC236}">
                <a16:creationId xmlns:a16="http://schemas.microsoft.com/office/drawing/2014/main" id="{651629FF-043C-A930-EC33-2AFAF410E491}"/>
              </a:ext>
            </a:extLst>
          </p:cNvPr>
          <p:cNvSpPr/>
          <p:nvPr/>
        </p:nvSpPr>
        <p:spPr>
          <a:xfrm>
            <a:off x="932046" y="5191433"/>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4</a:t>
            </a:r>
          </a:p>
        </p:txBody>
      </p:sp>
      <p:sp>
        <p:nvSpPr>
          <p:cNvPr id="13" name="Content Placeholder 3">
            <a:extLst>
              <a:ext uri="{FF2B5EF4-FFF2-40B4-BE49-F238E27FC236}">
                <a16:creationId xmlns:a16="http://schemas.microsoft.com/office/drawing/2014/main" id="{26D6EB17-A871-9C27-5866-0D5B1C2284E8}"/>
              </a:ext>
            </a:extLst>
          </p:cNvPr>
          <p:cNvSpPr txBox="1">
            <a:spLocks/>
          </p:cNvSpPr>
          <p:nvPr/>
        </p:nvSpPr>
        <p:spPr>
          <a:xfrm>
            <a:off x="1487905" y="4557577"/>
            <a:ext cx="5079572" cy="44316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Research local and online options.</a:t>
            </a:r>
          </a:p>
        </p:txBody>
      </p:sp>
      <p:sp>
        <p:nvSpPr>
          <p:cNvPr id="7" name="Oval 6">
            <a:extLst>
              <a:ext uri="{FF2B5EF4-FFF2-40B4-BE49-F238E27FC236}">
                <a16:creationId xmlns:a16="http://schemas.microsoft.com/office/drawing/2014/main" id="{1997AF35-0E0C-C7D2-413A-E9F19EEA91D3}"/>
              </a:ext>
            </a:extLst>
          </p:cNvPr>
          <p:cNvSpPr/>
          <p:nvPr/>
        </p:nvSpPr>
        <p:spPr>
          <a:xfrm>
            <a:off x="932046" y="4569801"/>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3</a:t>
            </a:r>
          </a:p>
        </p:txBody>
      </p:sp>
      <p:sp>
        <p:nvSpPr>
          <p:cNvPr id="12" name="Content Placeholder 3">
            <a:extLst>
              <a:ext uri="{FF2B5EF4-FFF2-40B4-BE49-F238E27FC236}">
                <a16:creationId xmlns:a16="http://schemas.microsoft.com/office/drawing/2014/main" id="{8D1FA122-6C8B-9E0D-155C-2B569E07D58E}"/>
              </a:ext>
            </a:extLst>
          </p:cNvPr>
          <p:cNvSpPr txBox="1">
            <a:spLocks/>
          </p:cNvSpPr>
          <p:nvPr/>
        </p:nvSpPr>
        <p:spPr>
          <a:xfrm>
            <a:off x="1487905" y="3972040"/>
            <a:ext cx="5079572" cy="44316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Talk with a parent or guardian.</a:t>
            </a:r>
          </a:p>
        </p:txBody>
      </p:sp>
      <p:sp>
        <p:nvSpPr>
          <p:cNvPr id="6" name="Oval 5">
            <a:extLst>
              <a:ext uri="{FF2B5EF4-FFF2-40B4-BE49-F238E27FC236}">
                <a16:creationId xmlns:a16="http://schemas.microsoft.com/office/drawing/2014/main" id="{3A882FC0-8A6E-9E29-80D8-EE5DE509C44B}"/>
              </a:ext>
            </a:extLst>
          </p:cNvPr>
          <p:cNvSpPr/>
          <p:nvPr/>
        </p:nvSpPr>
        <p:spPr>
          <a:xfrm>
            <a:off x="932046" y="3948170"/>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2</a:t>
            </a:r>
          </a:p>
        </p:txBody>
      </p:sp>
      <p:sp>
        <p:nvSpPr>
          <p:cNvPr id="19" name="TextBox 18">
            <a:extLst>
              <a:ext uri="{FF2B5EF4-FFF2-40B4-BE49-F238E27FC236}">
                <a16:creationId xmlns:a16="http://schemas.microsoft.com/office/drawing/2014/main" id="{0F4BB700-F654-517F-850A-22B6F3D80383}"/>
              </a:ext>
            </a:extLst>
          </p:cNvPr>
          <p:cNvSpPr txBox="1"/>
          <p:nvPr/>
        </p:nvSpPr>
        <p:spPr>
          <a:xfrm>
            <a:off x="1491916" y="1714501"/>
            <a:ext cx="5065295" cy="1931068"/>
          </a:xfrm>
          <a:prstGeom prst="rect">
            <a:avLst/>
          </a:prstGeom>
          <a:noFill/>
        </p:spPr>
        <p:txBody>
          <a:bodyPr wrap="square" lIns="0" tIns="0" rIns="0" bIns="0" rtlCol="0">
            <a:noAutofit/>
          </a:bodyPr>
          <a:lstStyle/>
          <a:p>
            <a:pPr>
              <a:lnSpc>
                <a:spcPct val="110000"/>
              </a:lnSpc>
              <a:spcBef>
                <a:spcPts val="1200"/>
              </a:spcBef>
            </a:pPr>
            <a:r>
              <a:rPr lang="en-US" sz="2200" b="1" dirty="0">
                <a:solidFill>
                  <a:schemeClr val="accent1"/>
                </a:solidFill>
                <a:latin typeface="DM Sans 14pt" pitchFamily="2" charset="77"/>
              </a:rPr>
              <a:t>Gather information.</a:t>
            </a:r>
            <a:endParaRPr lang="en-US" dirty="0">
              <a:solidFill>
                <a:schemeClr val="accent1"/>
              </a:solidFill>
              <a:latin typeface="DM Sans 14pt" pitchFamily="2" charset="77"/>
            </a:endParaRPr>
          </a:p>
          <a:p>
            <a:pPr marL="285750" indent="-285750">
              <a:lnSpc>
                <a:spcPct val="110000"/>
              </a:lnSpc>
              <a:spcBef>
                <a:spcPts val="1200"/>
              </a:spcBef>
              <a:buFont typeface="Arial" panose="020B0604020202020204" pitchFamily="34" charset="0"/>
              <a:buChar char="•"/>
            </a:pPr>
            <a:r>
              <a:rPr lang="en-US" dirty="0">
                <a:solidFill>
                  <a:schemeClr val="accent1"/>
                </a:solidFill>
                <a:latin typeface="DM Sans 14pt" pitchFamily="2" charset="77"/>
              </a:rPr>
              <a:t>A valid, government-issued photo ID</a:t>
            </a:r>
          </a:p>
          <a:p>
            <a:pPr marL="285750" indent="-285750">
              <a:lnSpc>
                <a:spcPct val="110000"/>
              </a:lnSpc>
              <a:spcBef>
                <a:spcPts val="1200"/>
              </a:spcBef>
              <a:buFont typeface="Arial" panose="020B0604020202020204" pitchFamily="34" charset="0"/>
              <a:buChar char="•"/>
            </a:pPr>
            <a:r>
              <a:rPr lang="en-US" dirty="0">
                <a:solidFill>
                  <a:schemeClr val="accent1"/>
                </a:solidFill>
                <a:latin typeface="DM Sans 14pt" pitchFamily="2" charset="77"/>
              </a:rPr>
              <a:t>Basic info: birthday, Social Security number, or Taxpayer ID</a:t>
            </a:r>
          </a:p>
          <a:p>
            <a:pPr marL="285750" indent="-285750">
              <a:lnSpc>
                <a:spcPct val="110000"/>
              </a:lnSpc>
              <a:spcBef>
                <a:spcPts val="1200"/>
              </a:spcBef>
              <a:buFont typeface="Arial" panose="020B0604020202020204" pitchFamily="34" charset="0"/>
              <a:buChar char="•"/>
            </a:pPr>
            <a:r>
              <a:rPr lang="en-US" dirty="0">
                <a:solidFill>
                  <a:schemeClr val="accent1"/>
                </a:solidFill>
                <a:latin typeface="DM Sans 14pt" pitchFamily="2" charset="77"/>
              </a:rPr>
              <a:t>Your current address</a:t>
            </a:r>
          </a:p>
        </p:txBody>
      </p:sp>
      <p:sp>
        <p:nvSpPr>
          <p:cNvPr id="5" name="Oval 4">
            <a:extLst>
              <a:ext uri="{FF2B5EF4-FFF2-40B4-BE49-F238E27FC236}">
                <a16:creationId xmlns:a16="http://schemas.microsoft.com/office/drawing/2014/main" id="{9F0D24A5-A83F-C7E3-E51F-DF670E140117}"/>
              </a:ext>
            </a:extLst>
          </p:cNvPr>
          <p:cNvSpPr/>
          <p:nvPr/>
        </p:nvSpPr>
        <p:spPr>
          <a:xfrm>
            <a:off x="932046" y="1666567"/>
            <a:ext cx="400187" cy="400187"/>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latin typeface="DM Sans 14pt" pitchFamily="2" charset="77"/>
              </a:rPr>
              <a:t>1</a:t>
            </a:r>
          </a:p>
        </p:txBody>
      </p:sp>
      <p:sp>
        <p:nvSpPr>
          <p:cNvPr id="2" name="Title 1">
            <a:extLst>
              <a:ext uri="{FF2B5EF4-FFF2-40B4-BE49-F238E27FC236}">
                <a16:creationId xmlns:a16="http://schemas.microsoft.com/office/drawing/2014/main" id="{94A3BD68-04D1-FC1A-3A7F-DE9A9BA6FE1E}"/>
              </a:ext>
            </a:extLst>
          </p:cNvPr>
          <p:cNvSpPr>
            <a:spLocks noGrp="1"/>
          </p:cNvSpPr>
          <p:nvPr>
            <p:ph type="title"/>
          </p:nvPr>
        </p:nvSpPr>
        <p:spPr/>
        <p:txBody>
          <a:bodyPr/>
          <a:lstStyle/>
          <a:p>
            <a:r>
              <a:rPr lang="en-US" dirty="0"/>
              <a:t>How to open your first account</a:t>
            </a:r>
          </a:p>
        </p:txBody>
      </p:sp>
    </p:spTree>
    <p:extLst>
      <p:ext uri="{BB962C8B-B14F-4D97-AF65-F5344CB8AC3E}">
        <p14:creationId xmlns:p14="http://schemas.microsoft.com/office/powerpoint/2010/main" val="4148923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9">
                                            <p:txEl>
                                              <p:pRg st="0" end="0"/>
                                            </p:txEl>
                                          </p:spTgt>
                                        </p:tgtEl>
                                        <p:attrNameLst>
                                          <p:attrName>style.visibility</p:attrName>
                                        </p:attrNameLst>
                                      </p:cBhvr>
                                      <p:to>
                                        <p:strVal val="visible"/>
                                      </p:to>
                                    </p:set>
                                    <p:animEffect transition="in" filter="fade">
                                      <p:cBhvr>
                                        <p:cTn id="10" dur="500"/>
                                        <p:tgtEl>
                                          <p:spTgt spid="19">
                                            <p:txEl>
                                              <p:pRg st="0" end="0"/>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9">
                                            <p:txEl>
                                              <p:pRg st="1" end="1"/>
                                            </p:txEl>
                                          </p:spTgt>
                                        </p:tgtEl>
                                        <p:attrNameLst>
                                          <p:attrName>style.visibility</p:attrName>
                                        </p:attrNameLst>
                                      </p:cBhvr>
                                      <p:to>
                                        <p:strVal val="visible"/>
                                      </p:to>
                                    </p:set>
                                    <p:animEffect transition="in" filter="fade">
                                      <p:cBhvr>
                                        <p:cTn id="14" dur="500"/>
                                        <p:tgtEl>
                                          <p:spTgt spid="19">
                                            <p:txEl>
                                              <p:pRg st="1" end="1"/>
                                            </p:txEl>
                                          </p:spTgt>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9">
                                            <p:txEl>
                                              <p:pRg st="2" end="2"/>
                                            </p:txEl>
                                          </p:spTgt>
                                        </p:tgtEl>
                                        <p:attrNameLst>
                                          <p:attrName>style.visibility</p:attrName>
                                        </p:attrNameLst>
                                      </p:cBhvr>
                                      <p:to>
                                        <p:strVal val="visible"/>
                                      </p:to>
                                    </p:set>
                                    <p:animEffect transition="in" filter="fade">
                                      <p:cBhvr>
                                        <p:cTn id="18" dur="500"/>
                                        <p:tgtEl>
                                          <p:spTgt spid="19">
                                            <p:txEl>
                                              <p:pRg st="2" end="2"/>
                                            </p:txEl>
                                          </p:spTgt>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19">
                                            <p:txEl>
                                              <p:pRg st="3" end="3"/>
                                            </p:txEl>
                                          </p:spTgt>
                                        </p:tgtEl>
                                        <p:attrNameLst>
                                          <p:attrName>style.visibility</p:attrName>
                                        </p:attrNameLst>
                                      </p:cBhvr>
                                      <p:to>
                                        <p:strVal val="visible"/>
                                      </p:to>
                                    </p:set>
                                    <p:animEffect transition="in" filter="fade">
                                      <p:cBhvr>
                                        <p:cTn id="22" dur="500"/>
                                        <p:tgtEl>
                                          <p:spTgt spid="19">
                                            <p:txEl>
                                              <p:pRg st="3" end="3"/>
                                            </p:txEl>
                                          </p:spTgt>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par>
                          <p:cTn id="30" fill="hold">
                            <p:stCondLst>
                              <p:cond delay="2500"/>
                            </p:stCondLst>
                            <p:childTnLst>
                              <p:par>
                                <p:cTn id="31" presetID="10" presetClass="entr" presetSubtype="0"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par>
                          <p:cTn id="37" fill="hold">
                            <p:stCondLst>
                              <p:cond delay="3000"/>
                            </p:stCondLst>
                            <p:childTnLst>
                              <p:par>
                                <p:cTn id="38" presetID="10" presetClass="entr" presetSubtype="0"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animBg="1"/>
      <p:bldP spid="13" grpId="0"/>
      <p:bldP spid="7" grpId="0" animBg="1"/>
      <p:bldP spid="12" grpId="0"/>
      <p:bldP spid="6"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0B6946F-628C-2910-B69B-623F20648C8D}"/>
              </a:ext>
            </a:extLst>
          </p:cNvPr>
          <p:cNvSpPr>
            <a:spLocks noGrp="1"/>
          </p:cNvSpPr>
          <p:nvPr>
            <p:ph type="body" sz="quarter" idx="13"/>
          </p:nvPr>
        </p:nvSpPr>
        <p:spPr/>
        <p:txBody>
          <a:bodyPr/>
          <a:lstStyle/>
          <a:p>
            <a:r>
              <a:rPr lang="en-US" dirty="0"/>
              <a:t>This type of card lets you pay for items with money from your checking account.</a:t>
            </a:r>
          </a:p>
        </p:txBody>
      </p:sp>
      <p:sp>
        <p:nvSpPr>
          <p:cNvPr id="5" name="Text Placeholder 4">
            <a:extLst>
              <a:ext uri="{FF2B5EF4-FFF2-40B4-BE49-F238E27FC236}">
                <a16:creationId xmlns:a16="http://schemas.microsoft.com/office/drawing/2014/main" id="{E44BAAE0-134D-E92A-CC6A-CC459335C0E1}"/>
              </a:ext>
            </a:extLst>
          </p:cNvPr>
          <p:cNvSpPr>
            <a:spLocks noGrp="1"/>
          </p:cNvSpPr>
          <p:nvPr>
            <p:ph type="body" sz="quarter" idx="12"/>
          </p:nvPr>
        </p:nvSpPr>
        <p:spPr/>
        <p:txBody>
          <a:bodyPr/>
          <a:lstStyle/>
          <a:p>
            <a:r>
              <a:rPr lang="en-US" b="1" dirty="0">
                <a:solidFill>
                  <a:srgbClr val="335B6F"/>
                </a:solidFill>
                <a:latin typeface="DM Sans 14pt SemiBold" pitchFamily="2" charset="77"/>
              </a:rPr>
              <a:t>What’s a debit card?</a:t>
            </a:r>
          </a:p>
        </p:txBody>
      </p:sp>
      <p:pic>
        <p:nvPicPr>
          <p:cNvPr id="8" name="Picture Placeholder 7" descr="A person spaying for a drink using a credit card">
            <a:extLst>
              <a:ext uri="{FF2B5EF4-FFF2-40B4-BE49-F238E27FC236}">
                <a16:creationId xmlns:a16="http://schemas.microsoft.com/office/drawing/2014/main" id="{83E2683C-D284-2E92-18A6-62704A1A2F2B}"/>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a:off x="7584140" y="1585695"/>
            <a:ext cx="2962257" cy="2961445"/>
          </a:xfrm>
        </p:spPr>
      </p:pic>
      <p:sp>
        <p:nvSpPr>
          <p:cNvPr id="4" name="Content Placeholder 3">
            <a:extLst>
              <a:ext uri="{FF2B5EF4-FFF2-40B4-BE49-F238E27FC236}">
                <a16:creationId xmlns:a16="http://schemas.microsoft.com/office/drawing/2014/main" id="{EE4B72BF-4C39-91A8-E0E6-9D069D8032C1}"/>
              </a:ext>
            </a:extLst>
          </p:cNvPr>
          <p:cNvSpPr>
            <a:spLocks noGrp="1"/>
          </p:cNvSpPr>
          <p:nvPr>
            <p:ph idx="1"/>
          </p:nvPr>
        </p:nvSpPr>
        <p:spPr/>
        <p:txBody>
          <a:bodyPr/>
          <a:lstStyle/>
          <a:p>
            <a:pPr marL="0" indent="0">
              <a:spcBef>
                <a:spcPts val="1800"/>
              </a:spcBef>
              <a:buNone/>
            </a:pPr>
            <a:r>
              <a:rPr lang="en-US" b="1" dirty="0"/>
              <a:t>Banks give you:</a:t>
            </a:r>
          </a:p>
          <a:p>
            <a:pPr>
              <a:spcBef>
                <a:spcPts val="1800"/>
              </a:spcBef>
            </a:pPr>
            <a:r>
              <a:rPr lang="en-US" dirty="0"/>
              <a:t>Safe, easy access to your money via </a:t>
            </a:r>
            <a:br>
              <a:rPr lang="en-US" dirty="0"/>
            </a:br>
            <a:r>
              <a:rPr lang="en-US" dirty="0">
                <a:highlight>
                  <a:srgbClr val="DFE96C"/>
                </a:highlight>
              </a:rPr>
              <a:t>debit cards</a:t>
            </a:r>
            <a:r>
              <a:rPr lang="en-US" dirty="0"/>
              <a:t>.</a:t>
            </a:r>
          </a:p>
          <a:p>
            <a:pPr>
              <a:spcBef>
                <a:spcPts val="1800"/>
              </a:spcBef>
            </a:pPr>
            <a:r>
              <a:rPr lang="en-US" dirty="0"/>
              <a:t>A place to </a:t>
            </a:r>
            <a:r>
              <a:rPr lang="en-US" dirty="0">
                <a:highlight>
                  <a:srgbClr val="DFE96C"/>
                </a:highlight>
              </a:rPr>
              <a:t>save</a:t>
            </a:r>
            <a:r>
              <a:rPr lang="en-US" dirty="0"/>
              <a:t> money and earn </a:t>
            </a:r>
            <a:r>
              <a:rPr lang="en-US" dirty="0">
                <a:highlight>
                  <a:srgbClr val="DFE96C"/>
                </a:highlight>
              </a:rPr>
              <a:t>interest</a:t>
            </a:r>
            <a:r>
              <a:rPr lang="en-US" dirty="0"/>
              <a:t>.</a:t>
            </a:r>
          </a:p>
          <a:p>
            <a:pPr>
              <a:spcBef>
                <a:spcPts val="1800"/>
              </a:spcBef>
            </a:pPr>
            <a:r>
              <a:rPr lang="en-US" dirty="0">
                <a:highlight>
                  <a:srgbClr val="DFE96C"/>
                </a:highlight>
              </a:rPr>
              <a:t>Loans</a:t>
            </a:r>
            <a:r>
              <a:rPr lang="en-US" dirty="0"/>
              <a:t> and </a:t>
            </a:r>
            <a:r>
              <a:rPr lang="en-US" dirty="0">
                <a:highlight>
                  <a:srgbClr val="DFE96C"/>
                </a:highlight>
              </a:rPr>
              <a:t>credit cards</a:t>
            </a:r>
            <a:r>
              <a:rPr lang="en-US" dirty="0"/>
              <a:t> for building </a:t>
            </a:r>
            <a:br>
              <a:rPr lang="en-US" dirty="0"/>
            </a:br>
            <a:r>
              <a:rPr lang="en-US" dirty="0"/>
              <a:t>credit history and hitting bigger goals.</a:t>
            </a:r>
          </a:p>
          <a:p>
            <a:pPr>
              <a:spcBef>
                <a:spcPts val="1800"/>
              </a:spcBef>
            </a:pPr>
            <a:r>
              <a:rPr lang="en-US" dirty="0">
                <a:highlight>
                  <a:srgbClr val="DFE96C"/>
                </a:highlight>
              </a:rPr>
              <a:t>Guidance</a:t>
            </a:r>
            <a:r>
              <a:rPr lang="en-US" dirty="0"/>
              <a:t> and </a:t>
            </a:r>
            <a:r>
              <a:rPr lang="en-US" dirty="0">
                <a:highlight>
                  <a:srgbClr val="DFE96C"/>
                </a:highlight>
              </a:rPr>
              <a:t>support</a:t>
            </a:r>
            <a:r>
              <a:rPr lang="en-US" dirty="0"/>
              <a:t> for achieving financial goals.</a:t>
            </a:r>
          </a:p>
        </p:txBody>
      </p:sp>
      <p:sp>
        <p:nvSpPr>
          <p:cNvPr id="2" name="Title 1">
            <a:extLst>
              <a:ext uri="{FF2B5EF4-FFF2-40B4-BE49-F238E27FC236}">
                <a16:creationId xmlns:a16="http://schemas.microsoft.com/office/drawing/2014/main" id="{9B3426E7-998A-6714-AA2A-A16415E27D8C}"/>
              </a:ext>
            </a:extLst>
          </p:cNvPr>
          <p:cNvSpPr>
            <a:spLocks noGrp="1"/>
          </p:cNvSpPr>
          <p:nvPr>
            <p:ph type="title"/>
          </p:nvPr>
        </p:nvSpPr>
        <p:spPr/>
        <p:txBody>
          <a:bodyPr/>
          <a:lstStyle/>
          <a:p>
            <a:r>
              <a:rPr lang="en-US" sz="4400" b="1" dirty="0">
                <a:solidFill>
                  <a:srgbClr val="335B6F"/>
                </a:solidFill>
                <a:latin typeface="PT Serif" panose="020A0603040505020204" pitchFamily="18" charset="77"/>
              </a:rPr>
              <a:t>What’s the point of banks?</a:t>
            </a:r>
            <a:endParaRPr lang="en-US" dirty="0"/>
          </a:p>
        </p:txBody>
      </p:sp>
    </p:spTree>
    <p:extLst>
      <p:ext uri="{BB962C8B-B14F-4D97-AF65-F5344CB8AC3E}">
        <p14:creationId xmlns:p14="http://schemas.microsoft.com/office/powerpoint/2010/main" val="14328846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9C4D8-933B-166A-61EB-85F7262A1296}"/>
            </a:ext>
          </a:extLst>
        </p:cNvPr>
        <p:cNvGrpSpPr/>
        <p:nvPr/>
      </p:nvGrpSpPr>
      <p:grpSpPr>
        <a:xfrm>
          <a:off x="0" y="0"/>
          <a:ext cx="0" cy="0"/>
          <a:chOff x="0" y="0"/>
          <a:chExt cx="0" cy="0"/>
        </a:xfrm>
      </p:grpSpPr>
      <p:pic>
        <p:nvPicPr>
          <p:cNvPr id="25" name="Picture Placeholder 24" descr="Parents with their child on a couch looking at a computer">
            <a:extLst>
              <a:ext uri="{FF2B5EF4-FFF2-40B4-BE49-F238E27FC236}">
                <a16:creationId xmlns:a16="http://schemas.microsoft.com/office/drawing/2014/main" id="{35BFE975-8CA6-A108-12FB-FF0B523268D8}"/>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p:pic>
      <p:sp>
        <p:nvSpPr>
          <p:cNvPr id="14" name="Content Placeholder 3">
            <a:extLst>
              <a:ext uri="{FF2B5EF4-FFF2-40B4-BE49-F238E27FC236}">
                <a16:creationId xmlns:a16="http://schemas.microsoft.com/office/drawing/2014/main" id="{C37F1B1D-60CE-CAE8-F4E4-778C0BADD9E5}"/>
              </a:ext>
            </a:extLst>
          </p:cNvPr>
          <p:cNvSpPr txBox="1">
            <a:spLocks/>
          </p:cNvSpPr>
          <p:nvPr/>
        </p:nvSpPr>
        <p:spPr>
          <a:xfrm>
            <a:off x="1487905" y="4218071"/>
            <a:ext cx="5079572" cy="44316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Compare the terms.</a:t>
            </a:r>
          </a:p>
        </p:txBody>
      </p:sp>
      <p:sp>
        <p:nvSpPr>
          <p:cNvPr id="8" name="Oval 7">
            <a:extLst>
              <a:ext uri="{FF2B5EF4-FFF2-40B4-BE49-F238E27FC236}">
                <a16:creationId xmlns:a16="http://schemas.microsoft.com/office/drawing/2014/main" id="{1D7DE422-37C5-3816-0209-B34062426937}"/>
              </a:ext>
            </a:extLst>
          </p:cNvPr>
          <p:cNvSpPr/>
          <p:nvPr/>
        </p:nvSpPr>
        <p:spPr>
          <a:xfrm>
            <a:off x="932046" y="4250348"/>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4</a:t>
            </a:r>
          </a:p>
        </p:txBody>
      </p:sp>
      <p:sp>
        <p:nvSpPr>
          <p:cNvPr id="13" name="Content Placeholder 3">
            <a:extLst>
              <a:ext uri="{FF2B5EF4-FFF2-40B4-BE49-F238E27FC236}">
                <a16:creationId xmlns:a16="http://schemas.microsoft.com/office/drawing/2014/main" id="{C9C3D776-4559-7ABE-503A-6B3DF0743AD3}"/>
              </a:ext>
            </a:extLst>
          </p:cNvPr>
          <p:cNvSpPr txBox="1">
            <a:spLocks/>
          </p:cNvSpPr>
          <p:nvPr/>
        </p:nvSpPr>
        <p:spPr>
          <a:xfrm>
            <a:off x="1487905" y="3616492"/>
            <a:ext cx="5079572" cy="44316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Research local and online options.</a:t>
            </a:r>
          </a:p>
        </p:txBody>
      </p:sp>
      <p:sp>
        <p:nvSpPr>
          <p:cNvPr id="7" name="Oval 6">
            <a:extLst>
              <a:ext uri="{FF2B5EF4-FFF2-40B4-BE49-F238E27FC236}">
                <a16:creationId xmlns:a16="http://schemas.microsoft.com/office/drawing/2014/main" id="{AE6A4659-D1E2-81EC-5E26-18F2D9845311}"/>
              </a:ext>
            </a:extLst>
          </p:cNvPr>
          <p:cNvSpPr/>
          <p:nvPr/>
        </p:nvSpPr>
        <p:spPr>
          <a:xfrm>
            <a:off x="932046" y="3628716"/>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3</a:t>
            </a:r>
          </a:p>
        </p:txBody>
      </p:sp>
      <p:sp>
        <p:nvSpPr>
          <p:cNvPr id="12" name="Content Placeholder 3">
            <a:extLst>
              <a:ext uri="{FF2B5EF4-FFF2-40B4-BE49-F238E27FC236}">
                <a16:creationId xmlns:a16="http://schemas.microsoft.com/office/drawing/2014/main" id="{A68E37BB-62DC-4312-9782-7077E63C12B6}"/>
              </a:ext>
            </a:extLst>
          </p:cNvPr>
          <p:cNvSpPr txBox="1">
            <a:spLocks/>
          </p:cNvSpPr>
          <p:nvPr/>
        </p:nvSpPr>
        <p:spPr>
          <a:xfrm>
            <a:off x="1487905" y="2299845"/>
            <a:ext cx="4503821" cy="1316648"/>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Talk with a parent or guardian.</a:t>
            </a:r>
          </a:p>
          <a:p>
            <a:pPr marL="0" indent="0">
              <a:buNone/>
            </a:pPr>
            <a:r>
              <a:rPr lang="en-US" sz="1800" dirty="0"/>
              <a:t>Their name will likely have to be on the account if you’re under 18.</a:t>
            </a:r>
          </a:p>
          <a:p>
            <a:pPr marL="0" indent="0">
              <a:spcBef>
                <a:spcPts val="1800"/>
              </a:spcBef>
              <a:buFont typeface="Arial" panose="020B0604020202020204" pitchFamily="34" charset="0"/>
              <a:buNone/>
            </a:pPr>
            <a:endParaRPr lang="en-US" b="1" dirty="0"/>
          </a:p>
        </p:txBody>
      </p:sp>
      <p:sp>
        <p:nvSpPr>
          <p:cNvPr id="6" name="Oval 5">
            <a:extLst>
              <a:ext uri="{FF2B5EF4-FFF2-40B4-BE49-F238E27FC236}">
                <a16:creationId xmlns:a16="http://schemas.microsoft.com/office/drawing/2014/main" id="{E9EA5FE7-3C5B-BFDA-6A11-81BF764FFE49}"/>
              </a:ext>
            </a:extLst>
          </p:cNvPr>
          <p:cNvSpPr/>
          <p:nvPr/>
        </p:nvSpPr>
        <p:spPr>
          <a:xfrm>
            <a:off x="932046" y="2275974"/>
            <a:ext cx="400187" cy="400187"/>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2</a:t>
            </a:r>
          </a:p>
        </p:txBody>
      </p:sp>
      <p:sp>
        <p:nvSpPr>
          <p:cNvPr id="19" name="TextBox 18">
            <a:extLst>
              <a:ext uri="{FF2B5EF4-FFF2-40B4-BE49-F238E27FC236}">
                <a16:creationId xmlns:a16="http://schemas.microsoft.com/office/drawing/2014/main" id="{CDFB86F7-434F-BBD1-7267-B20576C4EE2A}"/>
              </a:ext>
            </a:extLst>
          </p:cNvPr>
          <p:cNvSpPr txBox="1"/>
          <p:nvPr/>
        </p:nvSpPr>
        <p:spPr>
          <a:xfrm>
            <a:off x="1491916" y="1714501"/>
            <a:ext cx="5065295" cy="366962"/>
          </a:xfrm>
          <a:prstGeom prst="rect">
            <a:avLst/>
          </a:prstGeom>
          <a:noFill/>
        </p:spPr>
        <p:txBody>
          <a:bodyPr wrap="square" lIns="0" tIns="0" rIns="0" bIns="0" rtlCol="0">
            <a:noAutofit/>
          </a:bodyPr>
          <a:lstStyle/>
          <a:p>
            <a:pPr>
              <a:lnSpc>
                <a:spcPct val="110000"/>
              </a:lnSpc>
              <a:spcBef>
                <a:spcPts val="1200"/>
              </a:spcBef>
            </a:pPr>
            <a:r>
              <a:rPr lang="en-US" sz="2200" b="1" dirty="0">
                <a:solidFill>
                  <a:schemeClr val="accent1"/>
                </a:solidFill>
                <a:latin typeface="DM Sans 14pt" pitchFamily="2" charset="77"/>
              </a:rPr>
              <a:t>Gather information.</a:t>
            </a:r>
          </a:p>
        </p:txBody>
      </p:sp>
      <p:sp>
        <p:nvSpPr>
          <p:cNvPr id="5" name="Oval 4">
            <a:extLst>
              <a:ext uri="{FF2B5EF4-FFF2-40B4-BE49-F238E27FC236}">
                <a16:creationId xmlns:a16="http://schemas.microsoft.com/office/drawing/2014/main" id="{2DC4B5FF-68C2-2F69-4069-06E1FCDDE0D2}"/>
              </a:ext>
            </a:extLst>
          </p:cNvPr>
          <p:cNvSpPr/>
          <p:nvPr/>
        </p:nvSpPr>
        <p:spPr>
          <a:xfrm>
            <a:off x="932046" y="1666567"/>
            <a:ext cx="400187" cy="400187"/>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1</a:t>
            </a:r>
          </a:p>
        </p:txBody>
      </p:sp>
      <p:sp>
        <p:nvSpPr>
          <p:cNvPr id="2" name="Title 1">
            <a:extLst>
              <a:ext uri="{FF2B5EF4-FFF2-40B4-BE49-F238E27FC236}">
                <a16:creationId xmlns:a16="http://schemas.microsoft.com/office/drawing/2014/main" id="{229E1B11-FA8C-75C4-B553-340445A6A505}"/>
              </a:ext>
            </a:extLst>
          </p:cNvPr>
          <p:cNvSpPr>
            <a:spLocks noGrp="1"/>
          </p:cNvSpPr>
          <p:nvPr>
            <p:ph type="title"/>
          </p:nvPr>
        </p:nvSpPr>
        <p:spPr/>
        <p:txBody>
          <a:bodyPr/>
          <a:lstStyle/>
          <a:p>
            <a:r>
              <a:rPr lang="en-US" dirty="0"/>
              <a:t>How to open your first account</a:t>
            </a:r>
          </a:p>
        </p:txBody>
      </p:sp>
    </p:spTree>
    <p:extLst>
      <p:ext uri="{BB962C8B-B14F-4D97-AF65-F5344CB8AC3E}">
        <p14:creationId xmlns:p14="http://schemas.microsoft.com/office/powerpoint/2010/main" val="3681332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par>
                                <p:cTn id="26" presetID="10" presetClass="entr" presetSubtype="0" fill="hold" nodeType="with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Effect transition="in" filter="fade">
                                      <p:cBhvr>
                                        <p:cTn id="28" dur="500"/>
                                        <p:tgtEl>
                                          <p:spTgt spid="12">
                                            <p:txEl>
                                              <p:pRg st="0" end="0"/>
                                            </p:txEl>
                                          </p:spTgt>
                                        </p:tgtEl>
                                      </p:cBhvr>
                                    </p:animEffec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2">
                                            <p:txEl>
                                              <p:pRg st="1" end="1"/>
                                            </p:txEl>
                                          </p:spTgt>
                                        </p:tgtEl>
                                        <p:attrNameLst>
                                          <p:attrName>style.visibility</p:attrName>
                                        </p:attrNameLst>
                                      </p:cBhvr>
                                      <p:to>
                                        <p:strVal val="visible"/>
                                      </p:to>
                                    </p:set>
                                    <p:animEffect transition="in" filter="fade">
                                      <p:cBhvr>
                                        <p:cTn id="32"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animBg="1"/>
      <p:bldP spid="13" grpId="0"/>
      <p:bldP spid="7" grpId="0" animBg="1"/>
      <p:bldP spid="6" grpId="0" animBg="1"/>
      <p:bldP spid="19" grpId="0"/>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82151-F29B-97A6-5228-ECB753D6E630}"/>
            </a:ext>
          </a:extLst>
        </p:cNvPr>
        <p:cNvGrpSpPr/>
        <p:nvPr/>
      </p:nvGrpSpPr>
      <p:grpSpPr>
        <a:xfrm>
          <a:off x="0" y="0"/>
          <a:ext cx="0" cy="0"/>
          <a:chOff x="0" y="0"/>
          <a:chExt cx="0" cy="0"/>
        </a:xfrm>
      </p:grpSpPr>
      <p:pic>
        <p:nvPicPr>
          <p:cNvPr id="25" name="Picture Placeholder 24" descr="Parents with their child on a couch looking at a computer">
            <a:extLst>
              <a:ext uri="{FF2B5EF4-FFF2-40B4-BE49-F238E27FC236}">
                <a16:creationId xmlns:a16="http://schemas.microsoft.com/office/drawing/2014/main" id="{C278FF03-F21E-13D5-447C-10FB31CC66F7}"/>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p:pic>
      <p:sp>
        <p:nvSpPr>
          <p:cNvPr id="14" name="Content Placeholder 3">
            <a:extLst>
              <a:ext uri="{FF2B5EF4-FFF2-40B4-BE49-F238E27FC236}">
                <a16:creationId xmlns:a16="http://schemas.microsoft.com/office/drawing/2014/main" id="{A521F30B-CC7B-6993-F5E3-A62E2EB5BCFF}"/>
              </a:ext>
            </a:extLst>
          </p:cNvPr>
          <p:cNvSpPr txBox="1">
            <a:spLocks/>
          </p:cNvSpPr>
          <p:nvPr/>
        </p:nvSpPr>
        <p:spPr>
          <a:xfrm>
            <a:off x="1487905" y="5472363"/>
            <a:ext cx="5079572" cy="44316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Compare the terms.</a:t>
            </a:r>
          </a:p>
        </p:txBody>
      </p:sp>
      <p:sp>
        <p:nvSpPr>
          <p:cNvPr id="8" name="Oval 7">
            <a:extLst>
              <a:ext uri="{FF2B5EF4-FFF2-40B4-BE49-F238E27FC236}">
                <a16:creationId xmlns:a16="http://schemas.microsoft.com/office/drawing/2014/main" id="{85FE2513-7B62-BF7D-5706-0DDCF2F6E1E5}"/>
              </a:ext>
            </a:extLst>
          </p:cNvPr>
          <p:cNvSpPr/>
          <p:nvPr/>
        </p:nvSpPr>
        <p:spPr>
          <a:xfrm>
            <a:off x="932046" y="5472363"/>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4</a:t>
            </a:r>
          </a:p>
        </p:txBody>
      </p:sp>
      <p:sp>
        <p:nvSpPr>
          <p:cNvPr id="13" name="Content Placeholder 3">
            <a:extLst>
              <a:ext uri="{FF2B5EF4-FFF2-40B4-BE49-F238E27FC236}">
                <a16:creationId xmlns:a16="http://schemas.microsoft.com/office/drawing/2014/main" id="{6C3AE158-912E-7AC6-DB8E-5972E075D0B1}"/>
              </a:ext>
            </a:extLst>
          </p:cNvPr>
          <p:cNvSpPr txBox="1">
            <a:spLocks/>
          </p:cNvSpPr>
          <p:nvPr/>
        </p:nvSpPr>
        <p:spPr>
          <a:xfrm>
            <a:off x="1487905" y="2877553"/>
            <a:ext cx="5079572" cy="2079458"/>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900"/>
              </a:spcBef>
              <a:buNone/>
            </a:pPr>
            <a:r>
              <a:rPr lang="en-US" b="1" dirty="0"/>
              <a:t>Research local and online options.</a:t>
            </a:r>
          </a:p>
          <a:p>
            <a:pPr>
              <a:spcBef>
                <a:spcPts val="900"/>
              </a:spcBef>
            </a:pPr>
            <a:r>
              <a:rPr lang="en-US" sz="1800" dirty="0"/>
              <a:t>You can search online for “student and teen checking accounts.” </a:t>
            </a:r>
          </a:p>
          <a:p>
            <a:pPr>
              <a:spcBef>
                <a:spcPts val="900"/>
              </a:spcBef>
            </a:pPr>
            <a:r>
              <a:rPr lang="en-US" sz="1800" dirty="0"/>
              <a:t>Opening your account at your parents’ bank may be helpful. </a:t>
            </a:r>
          </a:p>
          <a:p>
            <a:pPr>
              <a:spcBef>
                <a:spcPts val="900"/>
              </a:spcBef>
            </a:pPr>
            <a:r>
              <a:rPr lang="en-US" sz="1800" dirty="0"/>
              <a:t>Bank On (JoinBankOn.org) is a great way to find the right option for you.</a:t>
            </a:r>
          </a:p>
          <a:p>
            <a:pPr>
              <a:spcBef>
                <a:spcPts val="900"/>
              </a:spcBef>
            </a:pPr>
            <a:endParaRPr lang="en-US" sz="1800" dirty="0"/>
          </a:p>
          <a:p>
            <a:pPr>
              <a:spcBef>
                <a:spcPts val="900"/>
              </a:spcBef>
            </a:pPr>
            <a:endParaRPr lang="en-US" sz="1800" dirty="0"/>
          </a:p>
          <a:p>
            <a:pPr marL="0" indent="0">
              <a:spcBef>
                <a:spcPts val="900"/>
              </a:spcBef>
              <a:buFont typeface="Arial" panose="020B0604020202020204" pitchFamily="34" charset="0"/>
              <a:buNone/>
            </a:pPr>
            <a:endParaRPr lang="en-US" b="1" dirty="0"/>
          </a:p>
        </p:txBody>
      </p:sp>
      <p:sp>
        <p:nvSpPr>
          <p:cNvPr id="7" name="Oval 6">
            <a:extLst>
              <a:ext uri="{FF2B5EF4-FFF2-40B4-BE49-F238E27FC236}">
                <a16:creationId xmlns:a16="http://schemas.microsoft.com/office/drawing/2014/main" id="{2DFB8DE4-0611-CB93-FEFC-47048DBBD3E5}"/>
              </a:ext>
            </a:extLst>
          </p:cNvPr>
          <p:cNvSpPr/>
          <p:nvPr/>
        </p:nvSpPr>
        <p:spPr>
          <a:xfrm>
            <a:off x="932046" y="2877553"/>
            <a:ext cx="400187" cy="400187"/>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3</a:t>
            </a:r>
          </a:p>
        </p:txBody>
      </p:sp>
      <p:sp>
        <p:nvSpPr>
          <p:cNvPr id="12" name="Content Placeholder 3">
            <a:extLst>
              <a:ext uri="{FF2B5EF4-FFF2-40B4-BE49-F238E27FC236}">
                <a16:creationId xmlns:a16="http://schemas.microsoft.com/office/drawing/2014/main" id="{C504734D-1999-EBCE-CB13-A3867EF5698C}"/>
              </a:ext>
            </a:extLst>
          </p:cNvPr>
          <p:cNvSpPr txBox="1">
            <a:spLocks/>
          </p:cNvSpPr>
          <p:nvPr/>
        </p:nvSpPr>
        <p:spPr>
          <a:xfrm>
            <a:off x="1487905" y="2299844"/>
            <a:ext cx="5079572" cy="407261"/>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Talk with a parent or guardian.</a:t>
            </a:r>
          </a:p>
        </p:txBody>
      </p:sp>
      <p:sp>
        <p:nvSpPr>
          <p:cNvPr id="6" name="Oval 5">
            <a:extLst>
              <a:ext uri="{FF2B5EF4-FFF2-40B4-BE49-F238E27FC236}">
                <a16:creationId xmlns:a16="http://schemas.microsoft.com/office/drawing/2014/main" id="{D9377828-28AC-59D1-08C0-EC2A279CF3D3}"/>
              </a:ext>
            </a:extLst>
          </p:cNvPr>
          <p:cNvSpPr/>
          <p:nvPr/>
        </p:nvSpPr>
        <p:spPr>
          <a:xfrm>
            <a:off x="932046" y="2275974"/>
            <a:ext cx="400187" cy="400187"/>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2</a:t>
            </a:r>
          </a:p>
        </p:txBody>
      </p:sp>
      <p:sp>
        <p:nvSpPr>
          <p:cNvPr id="19" name="TextBox 18">
            <a:extLst>
              <a:ext uri="{FF2B5EF4-FFF2-40B4-BE49-F238E27FC236}">
                <a16:creationId xmlns:a16="http://schemas.microsoft.com/office/drawing/2014/main" id="{5B9A710A-85D0-4958-DCB2-F056EF675272}"/>
              </a:ext>
            </a:extLst>
          </p:cNvPr>
          <p:cNvSpPr txBox="1"/>
          <p:nvPr/>
        </p:nvSpPr>
        <p:spPr>
          <a:xfrm>
            <a:off x="1491916" y="1714501"/>
            <a:ext cx="5065295" cy="366962"/>
          </a:xfrm>
          <a:prstGeom prst="rect">
            <a:avLst/>
          </a:prstGeom>
          <a:noFill/>
        </p:spPr>
        <p:txBody>
          <a:bodyPr wrap="square" lIns="0" tIns="0" rIns="0" bIns="0" rtlCol="0">
            <a:noAutofit/>
          </a:bodyPr>
          <a:lstStyle/>
          <a:p>
            <a:pPr>
              <a:lnSpc>
                <a:spcPct val="110000"/>
              </a:lnSpc>
              <a:spcBef>
                <a:spcPts val="1200"/>
              </a:spcBef>
            </a:pPr>
            <a:r>
              <a:rPr lang="en-US" sz="2200" b="1" dirty="0">
                <a:solidFill>
                  <a:schemeClr val="accent1"/>
                </a:solidFill>
                <a:latin typeface="DM Sans 14pt" pitchFamily="2" charset="77"/>
              </a:rPr>
              <a:t>Gather information.</a:t>
            </a:r>
          </a:p>
        </p:txBody>
      </p:sp>
      <p:sp>
        <p:nvSpPr>
          <p:cNvPr id="5" name="Oval 4">
            <a:extLst>
              <a:ext uri="{FF2B5EF4-FFF2-40B4-BE49-F238E27FC236}">
                <a16:creationId xmlns:a16="http://schemas.microsoft.com/office/drawing/2014/main" id="{27A83456-04AE-57A5-E9EB-65F535E4A53E}"/>
              </a:ext>
            </a:extLst>
          </p:cNvPr>
          <p:cNvSpPr/>
          <p:nvPr/>
        </p:nvSpPr>
        <p:spPr>
          <a:xfrm>
            <a:off x="932046" y="1666567"/>
            <a:ext cx="400187" cy="400187"/>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1</a:t>
            </a:r>
          </a:p>
        </p:txBody>
      </p:sp>
      <p:sp>
        <p:nvSpPr>
          <p:cNvPr id="2" name="Title 1">
            <a:extLst>
              <a:ext uri="{FF2B5EF4-FFF2-40B4-BE49-F238E27FC236}">
                <a16:creationId xmlns:a16="http://schemas.microsoft.com/office/drawing/2014/main" id="{95FA7950-00C3-ECC8-E6E3-05E49EE29639}"/>
              </a:ext>
            </a:extLst>
          </p:cNvPr>
          <p:cNvSpPr>
            <a:spLocks noGrp="1"/>
          </p:cNvSpPr>
          <p:nvPr>
            <p:ph type="title"/>
          </p:nvPr>
        </p:nvSpPr>
        <p:spPr/>
        <p:txBody>
          <a:bodyPr/>
          <a:lstStyle/>
          <a:p>
            <a:r>
              <a:rPr lang="en-US" dirty="0"/>
              <a:t>How to open your first account</a:t>
            </a:r>
          </a:p>
        </p:txBody>
      </p:sp>
    </p:spTree>
    <p:extLst>
      <p:ext uri="{BB962C8B-B14F-4D97-AF65-F5344CB8AC3E}">
        <p14:creationId xmlns:p14="http://schemas.microsoft.com/office/powerpoint/2010/main" val="193702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par>
                                <p:cTn id="26" presetID="10" presetClass="entr" presetSubtype="0" fill="hold" nodeType="with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Effect transition="in" filter="fade">
                                      <p:cBhvr>
                                        <p:cTn id="28" dur="500"/>
                                        <p:tgtEl>
                                          <p:spTgt spid="12">
                                            <p:txEl>
                                              <p:pRg st="0" end="0"/>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3">
                                            <p:txEl>
                                              <p:pRg st="0" end="0"/>
                                            </p:txEl>
                                          </p:spTgt>
                                        </p:tgtEl>
                                        <p:attrNameLst>
                                          <p:attrName>style.visibility</p:attrName>
                                        </p:attrNameLst>
                                      </p:cBhvr>
                                      <p:to>
                                        <p:strVal val="visible"/>
                                      </p:to>
                                    </p:set>
                                    <p:animEffect transition="in" filter="fade">
                                      <p:cBhvr>
                                        <p:cTn id="31" dur="500"/>
                                        <p:tgtEl>
                                          <p:spTgt spid="13">
                                            <p:txEl>
                                              <p:pRg st="0" end="0"/>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3">
                                            <p:txEl>
                                              <p:pRg st="1" end="1"/>
                                            </p:txEl>
                                          </p:spTgt>
                                        </p:tgtEl>
                                        <p:attrNameLst>
                                          <p:attrName>style.visibility</p:attrName>
                                        </p:attrNameLst>
                                      </p:cBhvr>
                                      <p:to>
                                        <p:strVal val="visible"/>
                                      </p:to>
                                    </p:set>
                                    <p:animEffect transition="in" filter="fade">
                                      <p:cBhvr>
                                        <p:cTn id="35" dur="500"/>
                                        <p:tgtEl>
                                          <p:spTgt spid="13">
                                            <p:txEl>
                                              <p:pRg st="1" end="1"/>
                                            </p:txEl>
                                          </p:spTgt>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13">
                                            <p:txEl>
                                              <p:pRg st="2" end="2"/>
                                            </p:txEl>
                                          </p:spTgt>
                                        </p:tgtEl>
                                        <p:attrNameLst>
                                          <p:attrName>style.visibility</p:attrName>
                                        </p:attrNameLst>
                                      </p:cBhvr>
                                      <p:to>
                                        <p:strVal val="visible"/>
                                      </p:to>
                                    </p:set>
                                    <p:animEffect transition="in" filter="fade">
                                      <p:cBhvr>
                                        <p:cTn id="39" dur="500"/>
                                        <p:tgtEl>
                                          <p:spTgt spid="13">
                                            <p:txEl>
                                              <p:pRg st="2" end="2"/>
                                            </p:txEl>
                                          </p:spTgt>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animBg="1"/>
      <p:bldP spid="13" grpId="0"/>
      <p:bldP spid="7" grpId="0" animBg="1"/>
      <p:bldP spid="6" grpId="0" animBg="1"/>
      <p:bldP spid="19" grpId="0"/>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54F2E-FF38-032F-C831-FBB68F219FB4}"/>
            </a:ext>
          </a:extLst>
        </p:cNvPr>
        <p:cNvGrpSpPr/>
        <p:nvPr/>
      </p:nvGrpSpPr>
      <p:grpSpPr>
        <a:xfrm>
          <a:off x="0" y="0"/>
          <a:ext cx="0" cy="0"/>
          <a:chOff x="0" y="0"/>
          <a:chExt cx="0" cy="0"/>
        </a:xfrm>
      </p:grpSpPr>
      <p:pic>
        <p:nvPicPr>
          <p:cNvPr id="25" name="Picture Placeholder 24" descr="Parents with their child on a couch looking at a computer">
            <a:extLst>
              <a:ext uri="{FF2B5EF4-FFF2-40B4-BE49-F238E27FC236}">
                <a16:creationId xmlns:a16="http://schemas.microsoft.com/office/drawing/2014/main" id="{836A50E2-ACB0-6A3D-4825-E6CD0CE9F23D}"/>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p:pic>
      <p:sp>
        <p:nvSpPr>
          <p:cNvPr id="14" name="Content Placeholder 3">
            <a:extLst>
              <a:ext uri="{FF2B5EF4-FFF2-40B4-BE49-F238E27FC236}">
                <a16:creationId xmlns:a16="http://schemas.microsoft.com/office/drawing/2014/main" id="{EAB7E946-9E99-5EB9-E632-F0059C15B2D0}"/>
              </a:ext>
            </a:extLst>
          </p:cNvPr>
          <p:cNvSpPr txBox="1">
            <a:spLocks/>
          </p:cNvSpPr>
          <p:nvPr/>
        </p:nvSpPr>
        <p:spPr>
          <a:xfrm>
            <a:off x="1487905" y="3479132"/>
            <a:ext cx="4608095" cy="242837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Compare the terms.</a:t>
            </a:r>
          </a:p>
          <a:p>
            <a:pPr marL="0" indent="0">
              <a:spcBef>
                <a:spcPts val="900"/>
              </a:spcBef>
              <a:buNone/>
            </a:pPr>
            <a:r>
              <a:rPr lang="en-US" sz="1800" dirty="0">
                <a:solidFill>
                  <a:srgbClr val="335B6F"/>
                </a:solidFill>
                <a:latin typeface="DM Sans 14pt"/>
              </a:rPr>
              <a:t>A good account for students:</a:t>
            </a:r>
          </a:p>
          <a:p>
            <a:pPr>
              <a:spcBef>
                <a:spcPts val="900"/>
              </a:spcBef>
            </a:pPr>
            <a:r>
              <a:rPr lang="en-US" sz="1800" dirty="0">
                <a:solidFill>
                  <a:srgbClr val="335B6F"/>
                </a:solidFill>
                <a:latin typeface="DM Sans 14pt"/>
              </a:rPr>
              <a:t>Doesn’t charge monthly service fees.</a:t>
            </a:r>
          </a:p>
          <a:p>
            <a:pPr>
              <a:spcBef>
                <a:spcPts val="900"/>
              </a:spcBef>
            </a:pPr>
            <a:r>
              <a:rPr lang="en-US" sz="1800" dirty="0">
                <a:solidFill>
                  <a:srgbClr val="335B6F"/>
                </a:solidFill>
                <a:latin typeface="DM Sans 14pt"/>
              </a:rPr>
              <a:t>Allows you to track your money and use online banking tools.</a:t>
            </a:r>
          </a:p>
          <a:p>
            <a:pPr>
              <a:spcBef>
                <a:spcPts val="900"/>
              </a:spcBef>
            </a:pPr>
            <a:r>
              <a:rPr lang="en-US" sz="1800" dirty="0">
                <a:solidFill>
                  <a:srgbClr val="335B6F"/>
                </a:solidFill>
                <a:latin typeface="DM Sans 14pt"/>
              </a:rPr>
              <a:t>Can still be used even after you graduate.</a:t>
            </a:r>
          </a:p>
          <a:p>
            <a:pPr marL="0" indent="0">
              <a:spcBef>
                <a:spcPts val="900"/>
              </a:spcBef>
              <a:buNone/>
            </a:pPr>
            <a:endParaRPr lang="en-US" sz="1800" dirty="0">
              <a:solidFill>
                <a:srgbClr val="335B6F"/>
              </a:solidFill>
              <a:latin typeface="DM Sans 14pt"/>
            </a:endParaRPr>
          </a:p>
        </p:txBody>
      </p:sp>
      <p:sp>
        <p:nvSpPr>
          <p:cNvPr id="8" name="Oval 7">
            <a:extLst>
              <a:ext uri="{FF2B5EF4-FFF2-40B4-BE49-F238E27FC236}">
                <a16:creationId xmlns:a16="http://schemas.microsoft.com/office/drawing/2014/main" id="{A5EFEFE1-9B25-E758-C9B5-5B3E84D25BD6}"/>
              </a:ext>
            </a:extLst>
          </p:cNvPr>
          <p:cNvSpPr/>
          <p:nvPr/>
        </p:nvSpPr>
        <p:spPr>
          <a:xfrm>
            <a:off x="932046" y="3479132"/>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4</a:t>
            </a:r>
          </a:p>
        </p:txBody>
      </p:sp>
      <p:sp>
        <p:nvSpPr>
          <p:cNvPr id="13" name="Content Placeholder 3">
            <a:extLst>
              <a:ext uri="{FF2B5EF4-FFF2-40B4-BE49-F238E27FC236}">
                <a16:creationId xmlns:a16="http://schemas.microsoft.com/office/drawing/2014/main" id="{2AC80FBC-627D-ABAB-62BB-645F603F8F39}"/>
              </a:ext>
            </a:extLst>
          </p:cNvPr>
          <p:cNvSpPr txBox="1">
            <a:spLocks/>
          </p:cNvSpPr>
          <p:nvPr/>
        </p:nvSpPr>
        <p:spPr>
          <a:xfrm>
            <a:off x="1487905" y="2877553"/>
            <a:ext cx="5079572" cy="431131"/>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900"/>
              </a:spcBef>
              <a:buNone/>
            </a:pPr>
            <a:r>
              <a:rPr lang="en-US" b="1" dirty="0"/>
              <a:t>Research local and online options.</a:t>
            </a:r>
          </a:p>
        </p:txBody>
      </p:sp>
      <p:sp>
        <p:nvSpPr>
          <p:cNvPr id="7" name="Oval 6">
            <a:extLst>
              <a:ext uri="{FF2B5EF4-FFF2-40B4-BE49-F238E27FC236}">
                <a16:creationId xmlns:a16="http://schemas.microsoft.com/office/drawing/2014/main" id="{099DA098-3338-3A95-3C43-72ECC11AA168}"/>
              </a:ext>
            </a:extLst>
          </p:cNvPr>
          <p:cNvSpPr/>
          <p:nvPr/>
        </p:nvSpPr>
        <p:spPr>
          <a:xfrm>
            <a:off x="932046" y="2877553"/>
            <a:ext cx="400187" cy="400187"/>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3</a:t>
            </a:r>
          </a:p>
        </p:txBody>
      </p:sp>
      <p:sp>
        <p:nvSpPr>
          <p:cNvPr id="12" name="Content Placeholder 3">
            <a:extLst>
              <a:ext uri="{FF2B5EF4-FFF2-40B4-BE49-F238E27FC236}">
                <a16:creationId xmlns:a16="http://schemas.microsoft.com/office/drawing/2014/main" id="{544E6905-22EB-A184-14F5-3B4293E06648}"/>
              </a:ext>
            </a:extLst>
          </p:cNvPr>
          <p:cNvSpPr txBox="1">
            <a:spLocks/>
          </p:cNvSpPr>
          <p:nvPr/>
        </p:nvSpPr>
        <p:spPr>
          <a:xfrm>
            <a:off x="1487905" y="2299844"/>
            <a:ext cx="5079572" cy="407261"/>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Talk with a parent or guardian.</a:t>
            </a:r>
          </a:p>
        </p:txBody>
      </p:sp>
      <p:sp>
        <p:nvSpPr>
          <p:cNvPr id="6" name="Oval 5">
            <a:extLst>
              <a:ext uri="{FF2B5EF4-FFF2-40B4-BE49-F238E27FC236}">
                <a16:creationId xmlns:a16="http://schemas.microsoft.com/office/drawing/2014/main" id="{BAF6578F-4955-DEAD-F855-27D4BB561410}"/>
              </a:ext>
            </a:extLst>
          </p:cNvPr>
          <p:cNvSpPr/>
          <p:nvPr/>
        </p:nvSpPr>
        <p:spPr>
          <a:xfrm>
            <a:off x="932046" y="2275974"/>
            <a:ext cx="400187" cy="400187"/>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2</a:t>
            </a:r>
          </a:p>
        </p:txBody>
      </p:sp>
      <p:sp>
        <p:nvSpPr>
          <p:cNvPr id="19" name="TextBox 18">
            <a:extLst>
              <a:ext uri="{FF2B5EF4-FFF2-40B4-BE49-F238E27FC236}">
                <a16:creationId xmlns:a16="http://schemas.microsoft.com/office/drawing/2014/main" id="{E747EEBC-7DA8-6C2F-4733-19D3861FC9FF}"/>
              </a:ext>
            </a:extLst>
          </p:cNvPr>
          <p:cNvSpPr txBox="1"/>
          <p:nvPr/>
        </p:nvSpPr>
        <p:spPr>
          <a:xfrm>
            <a:off x="1491916" y="1714501"/>
            <a:ext cx="5065295" cy="366962"/>
          </a:xfrm>
          <a:prstGeom prst="rect">
            <a:avLst/>
          </a:prstGeom>
          <a:noFill/>
        </p:spPr>
        <p:txBody>
          <a:bodyPr wrap="square" lIns="0" tIns="0" rIns="0" bIns="0" rtlCol="0">
            <a:noAutofit/>
          </a:bodyPr>
          <a:lstStyle/>
          <a:p>
            <a:pPr>
              <a:lnSpc>
                <a:spcPct val="110000"/>
              </a:lnSpc>
              <a:spcBef>
                <a:spcPts val="1200"/>
              </a:spcBef>
            </a:pPr>
            <a:r>
              <a:rPr lang="en-US" sz="2200" b="1" dirty="0">
                <a:solidFill>
                  <a:schemeClr val="accent1"/>
                </a:solidFill>
                <a:latin typeface="DM Sans 14pt" pitchFamily="2" charset="77"/>
              </a:rPr>
              <a:t>Gather information.</a:t>
            </a:r>
          </a:p>
        </p:txBody>
      </p:sp>
      <p:sp>
        <p:nvSpPr>
          <p:cNvPr id="5" name="Oval 4">
            <a:extLst>
              <a:ext uri="{FF2B5EF4-FFF2-40B4-BE49-F238E27FC236}">
                <a16:creationId xmlns:a16="http://schemas.microsoft.com/office/drawing/2014/main" id="{7F18B6D3-77AC-F0CF-7EF8-DECAC76C2765}"/>
              </a:ext>
            </a:extLst>
          </p:cNvPr>
          <p:cNvSpPr/>
          <p:nvPr/>
        </p:nvSpPr>
        <p:spPr>
          <a:xfrm>
            <a:off x="932046" y="1666567"/>
            <a:ext cx="400187" cy="400187"/>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1</a:t>
            </a:r>
          </a:p>
        </p:txBody>
      </p:sp>
      <p:sp>
        <p:nvSpPr>
          <p:cNvPr id="2" name="Title 1">
            <a:extLst>
              <a:ext uri="{FF2B5EF4-FFF2-40B4-BE49-F238E27FC236}">
                <a16:creationId xmlns:a16="http://schemas.microsoft.com/office/drawing/2014/main" id="{DEC16159-9589-C56F-3544-CE573BD7604D}"/>
              </a:ext>
            </a:extLst>
          </p:cNvPr>
          <p:cNvSpPr>
            <a:spLocks noGrp="1"/>
          </p:cNvSpPr>
          <p:nvPr>
            <p:ph type="title"/>
          </p:nvPr>
        </p:nvSpPr>
        <p:spPr/>
        <p:txBody>
          <a:bodyPr/>
          <a:lstStyle/>
          <a:p>
            <a:r>
              <a:rPr lang="en-US" dirty="0"/>
              <a:t>How to open your first account</a:t>
            </a:r>
          </a:p>
        </p:txBody>
      </p:sp>
    </p:spTree>
    <p:extLst>
      <p:ext uri="{BB962C8B-B14F-4D97-AF65-F5344CB8AC3E}">
        <p14:creationId xmlns:p14="http://schemas.microsoft.com/office/powerpoint/2010/main" val="1270204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Effect transition="in" filter="fade">
                                      <p:cBhvr>
                                        <p:cTn id="16" dur="500"/>
                                        <p:tgtEl>
                                          <p:spTgt spid="12">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nodeType="withEffect">
                                  <p:stCondLst>
                                    <p:cond delay="0"/>
                                  </p:stCondLst>
                                  <p:childTnLst>
                                    <p:set>
                                      <p:cBhvr>
                                        <p:cTn id="27" dur="1" fill="hold">
                                          <p:stCondLst>
                                            <p:cond delay="0"/>
                                          </p:stCondLst>
                                        </p:cTn>
                                        <p:tgtEl>
                                          <p:spTgt spid="14">
                                            <p:txEl>
                                              <p:pRg st="0" end="0"/>
                                            </p:txEl>
                                          </p:spTgt>
                                        </p:tgtEl>
                                        <p:attrNameLst>
                                          <p:attrName>style.visibility</p:attrName>
                                        </p:attrNameLst>
                                      </p:cBhvr>
                                      <p:to>
                                        <p:strVal val="visible"/>
                                      </p:to>
                                    </p:set>
                                    <p:animEffect transition="in" filter="fade">
                                      <p:cBhvr>
                                        <p:cTn id="28" dur="500"/>
                                        <p:tgtEl>
                                          <p:spTgt spid="14">
                                            <p:txEl>
                                              <p:pRg st="0" end="0"/>
                                            </p:txEl>
                                          </p:spTgt>
                                        </p:tgtEl>
                                      </p:cBhvr>
                                    </p:animEffec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4">
                                            <p:txEl>
                                              <p:pRg st="1" end="1"/>
                                            </p:txEl>
                                          </p:spTgt>
                                        </p:tgtEl>
                                        <p:attrNameLst>
                                          <p:attrName>style.visibility</p:attrName>
                                        </p:attrNameLst>
                                      </p:cBhvr>
                                      <p:to>
                                        <p:strVal val="visible"/>
                                      </p:to>
                                    </p:set>
                                    <p:animEffect transition="in" filter="fade">
                                      <p:cBhvr>
                                        <p:cTn id="32" dur="500"/>
                                        <p:tgtEl>
                                          <p:spTgt spid="14">
                                            <p:txEl>
                                              <p:pRg st="1" end="1"/>
                                            </p:txEl>
                                          </p:spTgt>
                                        </p:tgtEl>
                                      </p:cBhvr>
                                    </p:animEffect>
                                  </p:childTnLst>
                                </p:cTn>
                              </p:par>
                            </p:childTnLst>
                          </p:cTn>
                        </p:par>
                        <p:par>
                          <p:cTn id="33" fill="hold">
                            <p:stCondLst>
                              <p:cond delay="1000"/>
                            </p:stCondLst>
                            <p:childTnLst>
                              <p:par>
                                <p:cTn id="34" presetID="10" presetClass="entr" presetSubtype="0" fill="hold" nodeType="afterEffect">
                                  <p:stCondLst>
                                    <p:cond delay="0"/>
                                  </p:stCondLst>
                                  <p:childTnLst>
                                    <p:set>
                                      <p:cBhvr>
                                        <p:cTn id="35" dur="1" fill="hold">
                                          <p:stCondLst>
                                            <p:cond delay="0"/>
                                          </p:stCondLst>
                                        </p:cTn>
                                        <p:tgtEl>
                                          <p:spTgt spid="14">
                                            <p:txEl>
                                              <p:pRg st="2" end="2"/>
                                            </p:txEl>
                                          </p:spTgt>
                                        </p:tgtEl>
                                        <p:attrNameLst>
                                          <p:attrName>style.visibility</p:attrName>
                                        </p:attrNameLst>
                                      </p:cBhvr>
                                      <p:to>
                                        <p:strVal val="visible"/>
                                      </p:to>
                                    </p:set>
                                    <p:animEffect transition="in" filter="fade">
                                      <p:cBhvr>
                                        <p:cTn id="36" dur="500"/>
                                        <p:tgtEl>
                                          <p:spTgt spid="14">
                                            <p:txEl>
                                              <p:pRg st="2" end="2"/>
                                            </p:txEl>
                                          </p:spTgt>
                                        </p:tgtEl>
                                      </p:cBhvr>
                                    </p:animEffect>
                                  </p:childTnLst>
                                </p:cTn>
                              </p:par>
                            </p:childTnLst>
                          </p:cTn>
                        </p:par>
                        <p:par>
                          <p:cTn id="37" fill="hold">
                            <p:stCondLst>
                              <p:cond delay="1500"/>
                            </p:stCondLst>
                            <p:childTnLst>
                              <p:par>
                                <p:cTn id="38" presetID="10" presetClass="entr" presetSubtype="0" fill="hold" nodeType="afterEffect">
                                  <p:stCondLst>
                                    <p:cond delay="0"/>
                                  </p:stCondLst>
                                  <p:childTnLst>
                                    <p:set>
                                      <p:cBhvr>
                                        <p:cTn id="39" dur="1" fill="hold">
                                          <p:stCondLst>
                                            <p:cond delay="0"/>
                                          </p:stCondLst>
                                        </p:cTn>
                                        <p:tgtEl>
                                          <p:spTgt spid="14">
                                            <p:txEl>
                                              <p:pRg st="3" end="3"/>
                                            </p:txEl>
                                          </p:spTgt>
                                        </p:tgtEl>
                                        <p:attrNameLst>
                                          <p:attrName>style.visibility</p:attrName>
                                        </p:attrNameLst>
                                      </p:cBhvr>
                                      <p:to>
                                        <p:strVal val="visible"/>
                                      </p:to>
                                    </p:set>
                                    <p:animEffect transition="in" filter="fade">
                                      <p:cBhvr>
                                        <p:cTn id="40" dur="500"/>
                                        <p:tgtEl>
                                          <p:spTgt spid="14">
                                            <p:txEl>
                                              <p:pRg st="3" end="3"/>
                                            </p:txEl>
                                          </p:spTgt>
                                        </p:tgtEl>
                                      </p:cBhvr>
                                    </p:animEffect>
                                  </p:childTnLst>
                                </p:cTn>
                              </p:par>
                            </p:childTnLst>
                          </p:cTn>
                        </p:par>
                        <p:par>
                          <p:cTn id="41" fill="hold">
                            <p:stCondLst>
                              <p:cond delay="2000"/>
                            </p:stCondLst>
                            <p:childTnLst>
                              <p:par>
                                <p:cTn id="42" presetID="10" presetClass="entr" presetSubtype="0" fill="hold" nodeType="afterEffect">
                                  <p:stCondLst>
                                    <p:cond delay="0"/>
                                  </p:stCondLst>
                                  <p:childTnLst>
                                    <p:set>
                                      <p:cBhvr>
                                        <p:cTn id="43" dur="1" fill="hold">
                                          <p:stCondLst>
                                            <p:cond delay="0"/>
                                          </p:stCondLst>
                                        </p:cTn>
                                        <p:tgtEl>
                                          <p:spTgt spid="14">
                                            <p:txEl>
                                              <p:pRg st="4" end="4"/>
                                            </p:txEl>
                                          </p:spTgt>
                                        </p:tgtEl>
                                        <p:attrNameLst>
                                          <p:attrName>style.visibility</p:attrName>
                                        </p:attrNameLst>
                                      </p:cBhvr>
                                      <p:to>
                                        <p:strVal val="visible"/>
                                      </p:to>
                                    </p:set>
                                    <p:animEffect transition="in" filter="fade">
                                      <p:cBhvr>
                                        <p:cTn id="44" dur="500"/>
                                        <p:tgtEl>
                                          <p:spTgt spid="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p:bldP spid="7" grpId="0" animBg="1"/>
      <p:bldP spid="6" grpId="0" animBg="1"/>
      <p:bldP spid="19" grpId="0"/>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4BE6F-A019-610A-35F6-18295ADD025A}"/>
              </a:ext>
            </a:extLst>
          </p:cNvPr>
          <p:cNvSpPr>
            <a:spLocks noGrp="1"/>
          </p:cNvSpPr>
          <p:nvPr>
            <p:ph type="title"/>
          </p:nvPr>
        </p:nvSpPr>
        <p:spPr/>
        <p:txBody>
          <a:bodyPr/>
          <a:lstStyle/>
          <a:p>
            <a:r>
              <a:rPr lang="en-US" dirty="0"/>
              <a:t>Protecting against fraud</a:t>
            </a:r>
          </a:p>
        </p:txBody>
      </p:sp>
      <p:sp>
        <p:nvSpPr>
          <p:cNvPr id="3" name="Content Placeholder 2">
            <a:extLst>
              <a:ext uri="{FF2B5EF4-FFF2-40B4-BE49-F238E27FC236}">
                <a16:creationId xmlns:a16="http://schemas.microsoft.com/office/drawing/2014/main" id="{8B9F0FAF-7545-34C1-F887-09EE96E38F15}"/>
              </a:ext>
            </a:extLst>
          </p:cNvPr>
          <p:cNvSpPr>
            <a:spLocks noGrp="1"/>
          </p:cNvSpPr>
          <p:nvPr>
            <p:ph idx="1"/>
          </p:nvPr>
        </p:nvSpPr>
        <p:spPr/>
        <p:txBody>
          <a:bodyPr/>
          <a:lstStyle/>
          <a:p>
            <a:pPr marL="0" indent="0">
              <a:spcBef>
                <a:spcPts val="1800"/>
              </a:spcBef>
              <a:buNone/>
            </a:pPr>
            <a:r>
              <a:rPr lang="en-US" b="1" dirty="0"/>
              <a:t>Do your best to keep your information safe!</a:t>
            </a:r>
          </a:p>
          <a:p>
            <a:pPr>
              <a:spcBef>
                <a:spcPts val="1800"/>
              </a:spcBef>
            </a:pPr>
            <a:r>
              <a:rPr lang="en-US" dirty="0"/>
              <a:t>Choose strong and unique passwords with special characters (!, $, #, %).</a:t>
            </a:r>
          </a:p>
          <a:p>
            <a:pPr>
              <a:spcBef>
                <a:spcPts val="1800"/>
              </a:spcBef>
            </a:pPr>
            <a:r>
              <a:rPr lang="en-US" dirty="0"/>
              <a:t>Enable two-factor authentication.</a:t>
            </a:r>
          </a:p>
          <a:p>
            <a:pPr>
              <a:spcBef>
                <a:spcPts val="1800"/>
              </a:spcBef>
            </a:pPr>
            <a:r>
              <a:rPr lang="en-US" dirty="0"/>
              <a:t>Avoid public Wi-Fi.</a:t>
            </a:r>
          </a:p>
          <a:p>
            <a:pPr>
              <a:spcBef>
                <a:spcPts val="1800"/>
              </a:spcBef>
            </a:pPr>
            <a:r>
              <a:rPr lang="en-US" dirty="0"/>
              <a:t>Sign up for banking alerts.</a:t>
            </a:r>
          </a:p>
          <a:p>
            <a:pPr>
              <a:spcBef>
                <a:spcPts val="1800"/>
              </a:spcBef>
            </a:pPr>
            <a:r>
              <a:rPr lang="en-US" dirty="0"/>
              <a:t>Avoid phishing attempts.</a:t>
            </a:r>
          </a:p>
          <a:p>
            <a:pPr>
              <a:spcBef>
                <a:spcPts val="1800"/>
              </a:spcBef>
            </a:pPr>
            <a:endParaRPr lang="en-US" dirty="0"/>
          </a:p>
          <a:p>
            <a:pPr>
              <a:spcBef>
                <a:spcPts val="1800"/>
              </a:spcBef>
            </a:pPr>
            <a:endParaRPr lang="en-US" dirty="0"/>
          </a:p>
        </p:txBody>
      </p:sp>
    </p:spTree>
    <p:extLst>
      <p:ext uri="{BB962C8B-B14F-4D97-AF65-F5344CB8AC3E}">
        <p14:creationId xmlns:p14="http://schemas.microsoft.com/office/powerpoint/2010/main" val="13724264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AFA06B3-B19A-E21D-7118-90CF57A3F671}"/>
              </a:ext>
            </a:extLst>
          </p:cNvPr>
          <p:cNvSpPr>
            <a:spLocks noGrp="1"/>
          </p:cNvSpPr>
          <p:nvPr>
            <p:ph type="body" sz="quarter" idx="11"/>
          </p:nvPr>
        </p:nvSpPr>
        <p:spPr>
          <a:xfrm>
            <a:off x="1961322" y="5030961"/>
            <a:ext cx="8256104" cy="808383"/>
          </a:xfrm>
        </p:spPr>
        <p:txBody>
          <a:bodyPr/>
          <a:lstStyle/>
          <a:p>
            <a:r>
              <a:rPr lang="en-US" sz="4200" b="1" u="sng" dirty="0"/>
              <a:t>False!</a:t>
            </a:r>
          </a:p>
        </p:txBody>
      </p:sp>
      <p:sp>
        <p:nvSpPr>
          <p:cNvPr id="3" name="Content Placeholder 2">
            <a:extLst>
              <a:ext uri="{FF2B5EF4-FFF2-40B4-BE49-F238E27FC236}">
                <a16:creationId xmlns:a16="http://schemas.microsoft.com/office/drawing/2014/main" id="{FD25D54B-F594-107A-38B7-FF65C9C66C32}"/>
              </a:ext>
            </a:extLst>
          </p:cNvPr>
          <p:cNvSpPr>
            <a:spLocks noGrp="1"/>
          </p:cNvSpPr>
          <p:nvPr>
            <p:ph idx="1"/>
          </p:nvPr>
        </p:nvSpPr>
        <p:spPr>
          <a:xfrm>
            <a:off x="1491915" y="2946953"/>
            <a:ext cx="9180095" cy="1867936"/>
          </a:xfrm>
        </p:spPr>
        <p:txBody>
          <a:bodyPr/>
          <a:lstStyle/>
          <a:p>
            <a:r>
              <a:rPr lang="en-US" b="1" dirty="0"/>
              <a:t>True or false:</a:t>
            </a:r>
          </a:p>
          <a:p>
            <a:r>
              <a:rPr lang="en-US" dirty="0"/>
              <a:t>When you put money in the bank, it’s not protected by the government if the bank fails.</a:t>
            </a:r>
          </a:p>
          <a:p>
            <a:endParaRPr lang="en-US" dirty="0"/>
          </a:p>
          <a:p>
            <a:endParaRPr lang="en-US" dirty="0"/>
          </a:p>
          <a:p>
            <a:endParaRPr lang="en-US" dirty="0"/>
          </a:p>
        </p:txBody>
      </p:sp>
      <p:sp>
        <p:nvSpPr>
          <p:cNvPr id="2" name="Title 1">
            <a:extLst>
              <a:ext uri="{FF2B5EF4-FFF2-40B4-BE49-F238E27FC236}">
                <a16:creationId xmlns:a16="http://schemas.microsoft.com/office/drawing/2014/main" id="{3670C1A6-C3CE-2C95-2A67-FAAABDF05238}"/>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3310641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C4BFE-6EBE-4341-6A2D-F1D7CD67711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F10474D-C872-570C-4341-F8AC6AA5DDB3}"/>
              </a:ext>
            </a:extLst>
          </p:cNvPr>
          <p:cNvSpPr>
            <a:spLocks noGrp="1"/>
          </p:cNvSpPr>
          <p:nvPr>
            <p:ph type="body" sz="quarter" idx="11"/>
          </p:nvPr>
        </p:nvSpPr>
        <p:spPr>
          <a:xfrm>
            <a:off x="1961322" y="5030961"/>
            <a:ext cx="8256104" cy="808383"/>
          </a:xfrm>
        </p:spPr>
        <p:txBody>
          <a:bodyPr/>
          <a:lstStyle/>
          <a:p>
            <a:r>
              <a:rPr lang="en-US" sz="4200" b="1" u="sng" dirty="0"/>
              <a:t>True!</a:t>
            </a:r>
          </a:p>
        </p:txBody>
      </p:sp>
      <p:sp>
        <p:nvSpPr>
          <p:cNvPr id="3" name="Content Placeholder 2">
            <a:extLst>
              <a:ext uri="{FF2B5EF4-FFF2-40B4-BE49-F238E27FC236}">
                <a16:creationId xmlns:a16="http://schemas.microsoft.com/office/drawing/2014/main" id="{E045D976-DA88-C7F2-21E6-15443262FC76}"/>
              </a:ext>
            </a:extLst>
          </p:cNvPr>
          <p:cNvSpPr>
            <a:spLocks noGrp="1"/>
          </p:cNvSpPr>
          <p:nvPr>
            <p:ph idx="1"/>
          </p:nvPr>
        </p:nvSpPr>
        <p:spPr>
          <a:xfrm>
            <a:off x="1491915" y="2946953"/>
            <a:ext cx="9180095" cy="1865680"/>
          </a:xfrm>
        </p:spPr>
        <p:txBody>
          <a:bodyPr/>
          <a:lstStyle/>
          <a:p>
            <a:r>
              <a:rPr lang="en-US" b="1" dirty="0"/>
              <a:t>True or false:</a:t>
            </a:r>
          </a:p>
          <a:p>
            <a:r>
              <a:rPr lang="en-US" dirty="0"/>
              <a:t>When you pay with a debit card, you’re using money from your checking account. </a:t>
            </a:r>
          </a:p>
          <a:p>
            <a:endParaRPr lang="en-US" dirty="0"/>
          </a:p>
          <a:p>
            <a:endParaRPr lang="en-US" dirty="0"/>
          </a:p>
        </p:txBody>
      </p:sp>
      <p:sp>
        <p:nvSpPr>
          <p:cNvPr id="2" name="Title 1">
            <a:extLst>
              <a:ext uri="{FF2B5EF4-FFF2-40B4-BE49-F238E27FC236}">
                <a16:creationId xmlns:a16="http://schemas.microsoft.com/office/drawing/2014/main" id="{F3157373-F611-5EA0-B5B9-16F9DF26528D}"/>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1335807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35FF414-282F-FBCB-D6D5-62E827D1F972}"/>
              </a:ext>
            </a:extLst>
          </p:cNvPr>
          <p:cNvSpPr>
            <a:spLocks noGrp="1"/>
          </p:cNvSpPr>
          <p:nvPr>
            <p:ph type="body" sz="quarter" idx="11"/>
          </p:nvPr>
        </p:nvSpPr>
        <p:spPr>
          <a:xfrm>
            <a:off x="806823" y="4460943"/>
            <a:ext cx="10569389" cy="1436274"/>
          </a:xfrm>
        </p:spPr>
        <p:txBody>
          <a:bodyPr numCol="2"/>
          <a:lstStyle/>
          <a:p>
            <a:pPr marL="238125" indent="-238125" algn="l">
              <a:buFont typeface="Arial" panose="020B0604020202020204" pitchFamily="34" charset="0"/>
              <a:buChar char="•"/>
            </a:pPr>
            <a:r>
              <a:rPr lang="en-US" dirty="0"/>
              <a:t>Check the money in your account. </a:t>
            </a:r>
          </a:p>
          <a:p>
            <a:pPr marL="238125" indent="-238125" algn="l">
              <a:buFont typeface="Arial" panose="020B0604020202020204" pitchFamily="34" charset="0"/>
              <a:buChar char="•"/>
            </a:pPr>
            <a:r>
              <a:rPr lang="en-US" dirty="0"/>
              <a:t>Deposit checks.</a:t>
            </a:r>
          </a:p>
          <a:p>
            <a:pPr marL="238125" indent="-238125" algn="l">
              <a:buFont typeface="Arial" panose="020B0604020202020204" pitchFamily="34" charset="0"/>
              <a:buChar char="•"/>
            </a:pPr>
            <a:r>
              <a:rPr lang="en-US" dirty="0"/>
              <a:t>Send money to other people.</a:t>
            </a:r>
          </a:p>
          <a:p>
            <a:pPr marL="238125" indent="-238125" algn="l">
              <a:buFont typeface="Arial" panose="020B0604020202020204" pitchFamily="34" charset="0"/>
              <a:buChar char="•"/>
            </a:pPr>
            <a:endParaRPr lang="en-US" dirty="0"/>
          </a:p>
          <a:p>
            <a:pPr marL="238125" indent="-238125" algn="l">
              <a:buFont typeface="Arial" panose="020B0604020202020204" pitchFamily="34" charset="0"/>
              <a:buChar char="•"/>
            </a:pPr>
            <a:r>
              <a:rPr lang="en-US" dirty="0"/>
              <a:t>Move money between accounts.</a:t>
            </a:r>
          </a:p>
          <a:p>
            <a:pPr marL="238125" indent="-238125" algn="l">
              <a:buFont typeface="Arial" panose="020B0604020202020204" pitchFamily="34" charset="0"/>
              <a:buChar char="•"/>
            </a:pPr>
            <a:r>
              <a:rPr lang="en-US" dirty="0"/>
              <a:t>Pay bills.</a:t>
            </a:r>
          </a:p>
          <a:p>
            <a:pPr marL="342900" indent="-342900" algn="l">
              <a:buFont typeface="Arial" panose="020B0604020202020204" pitchFamily="34" charset="0"/>
              <a:buChar char="•"/>
            </a:pPr>
            <a:endParaRPr lang="en-US" dirty="0"/>
          </a:p>
        </p:txBody>
      </p:sp>
      <p:sp>
        <p:nvSpPr>
          <p:cNvPr id="3" name="Content Placeholder 2">
            <a:extLst>
              <a:ext uri="{FF2B5EF4-FFF2-40B4-BE49-F238E27FC236}">
                <a16:creationId xmlns:a16="http://schemas.microsoft.com/office/drawing/2014/main" id="{EB7DDB69-CB4E-714A-FCB2-71E36475D853}"/>
              </a:ext>
            </a:extLst>
          </p:cNvPr>
          <p:cNvSpPr>
            <a:spLocks noGrp="1"/>
          </p:cNvSpPr>
          <p:nvPr>
            <p:ph idx="1"/>
          </p:nvPr>
        </p:nvSpPr>
        <p:spPr/>
        <p:txBody>
          <a:bodyPr/>
          <a:lstStyle/>
          <a:p>
            <a:r>
              <a:rPr lang="en-US" dirty="0"/>
              <a:t>Name two things you can do when you’re logged in to your bank account online. </a:t>
            </a:r>
          </a:p>
        </p:txBody>
      </p:sp>
      <p:sp>
        <p:nvSpPr>
          <p:cNvPr id="2" name="Title 1">
            <a:extLst>
              <a:ext uri="{FF2B5EF4-FFF2-40B4-BE49-F238E27FC236}">
                <a16:creationId xmlns:a16="http://schemas.microsoft.com/office/drawing/2014/main" id="{DE930074-58DE-09D1-EE13-5C4B0E47160C}"/>
              </a:ext>
            </a:extLst>
          </p:cNvPr>
          <p:cNvSpPr>
            <a:spLocks noGrp="1"/>
          </p:cNvSpPr>
          <p:nvPr>
            <p:ph type="title"/>
          </p:nvPr>
        </p:nvSpPr>
        <p:spPr/>
        <p:txBody>
          <a:bodyPr/>
          <a:lstStyle/>
          <a:p>
            <a:r>
              <a:rPr lang="en-US" dirty="0"/>
              <a:t> Quiz time!</a:t>
            </a:r>
          </a:p>
        </p:txBody>
      </p:sp>
    </p:spTree>
    <p:extLst>
      <p:ext uri="{BB962C8B-B14F-4D97-AF65-F5344CB8AC3E}">
        <p14:creationId xmlns:p14="http://schemas.microsoft.com/office/powerpoint/2010/main" val="1709513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fade">
                                      <p:cBhvr>
                                        <p:cTn id="23"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C4D422DF-F8AF-E428-8A3D-F094352C16C9}"/>
              </a:ext>
            </a:extLst>
          </p:cNvPr>
          <p:cNvSpPr txBox="1">
            <a:spLocks/>
          </p:cNvSpPr>
          <p:nvPr/>
        </p:nvSpPr>
        <p:spPr>
          <a:xfrm>
            <a:off x="6263920" y="4190865"/>
            <a:ext cx="1684322" cy="554237"/>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highlight>
                  <a:srgbClr val="DFE96C"/>
                </a:highlight>
              </a:rPr>
              <a:t>payment</a:t>
            </a:r>
          </a:p>
        </p:txBody>
      </p:sp>
      <p:sp>
        <p:nvSpPr>
          <p:cNvPr id="8" name="Text Placeholder 3">
            <a:extLst>
              <a:ext uri="{FF2B5EF4-FFF2-40B4-BE49-F238E27FC236}">
                <a16:creationId xmlns:a16="http://schemas.microsoft.com/office/drawing/2014/main" id="{91200733-E552-ECC3-2756-9C3DF9BEC58E}"/>
              </a:ext>
            </a:extLst>
          </p:cNvPr>
          <p:cNvSpPr>
            <a:spLocks noGrp="1"/>
          </p:cNvSpPr>
          <p:nvPr>
            <p:ph type="body" sz="quarter" idx="11"/>
          </p:nvPr>
        </p:nvSpPr>
        <p:spPr>
          <a:xfrm>
            <a:off x="1961322" y="3657600"/>
            <a:ext cx="8256104" cy="1421470"/>
          </a:xfrm>
        </p:spPr>
        <p:txBody>
          <a:bodyPr/>
          <a:lstStyle/>
          <a:p>
            <a:r>
              <a:rPr lang="en-US" sz="3200" dirty="0"/>
              <a:t>Apple Pay, Venmo, and </a:t>
            </a:r>
            <a:br>
              <a:rPr lang="en-US" sz="3200" dirty="0"/>
            </a:br>
            <a:r>
              <a:rPr lang="en-US" sz="3200" dirty="0"/>
              <a:t>Cash App are all </a:t>
            </a:r>
            <a:r>
              <a:rPr lang="en-US" sz="3200" u="sng" dirty="0"/>
              <a:t>                </a:t>
            </a:r>
            <a:r>
              <a:rPr lang="en-US" sz="3200" dirty="0"/>
              <a:t> apps.</a:t>
            </a:r>
          </a:p>
        </p:txBody>
      </p:sp>
      <p:sp>
        <p:nvSpPr>
          <p:cNvPr id="3" name="Content Placeholder 2">
            <a:extLst>
              <a:ext uri="{FF2B5EF4-FFF2-40B4-BE49-F238E27FC236}">
                <a16:creationId xmlns:a16="http://schemas.microsoft.com/office/drawing/2014/main" id="{EA9133AB-3BBD-FA7C-B192-6DC91FC1E04D}"/>
              </a:ext>
            </a:extLst>
          </p:cNvPr>
          <p:cNvSpPr>
            <a:spLocks noGrp="1"/>
          </p:cNvSpPr>
          <p:nvPr>
            <p:ph idx="1"/>
          </p:nvPr>
        </p:nvSpPr>
        <p:spPr>
          <a:xfrm>
            <a:off x="1986170" y="2946952"/>
            <a:ext cx="8231256" cy="482048"/>
          </a:xfrm>
        </p:spPr>
        <p:txBody>
          <a:bodyPr/>
          <a:lstStyle/>
          <a:p>
            <a:r>
              <a:rPr lang="en-US" b="1" dirty="0"/>
              <a:t>Fill in the blank.</a:t>
            </a:r>
          </a:p>
        </p:txBody>
      </p:sp>
      <p:sp>
        <p:nvSpPr>
          <p:cNvPr id="2" name="Title 1">
            <a:extLst>
              <a:ext uri="{FF2B5EF4-FFF2-40B4-BE49-F238E27FC236}">
                <a16:creationId xmlns:a16="http://schemas.microsoft.com/office/drawing/2014/main" id="{8A237661-9D19-1BCD-1199-32878971BFDE}"/>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2294969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59CB89-CCD0-C95D-754C-3F5F322400BD}"/>
              </a:ext>
            </a:extLst>
          </p:cNvPr>
          <p:cNvSpPr>
            <a:spLocks noGrp="1"/>
          </p:cNvSpPr>
          <p:nvPr>
            <p:ph idx="1"/>
          </p:nvPr>
        </p:nvSpPr>
        <p:spPr>
          <a:xfrm>
            <a:off x="952500" y="2057400"/>
            <a:ext cx="9226216" cy="4119562"/>
          </a:xfrm>
        </p:spPr>
        <p:txBody>
          <a:bodyPr/>
          <a:lstStyle/>
          <a:p>
            <a:pPr>
              <a:spcBef>
                <a:spcPts val="1800"/>
              </a:spcBef>
            </a:pPr>
            <a:r>
              <a:rPr lang="en-US" b="1" dirty="0">
                <a:hlinkClick r:id="rId3"/>
              </a:rPr>
              <a:t>Hands on Banking</a:t>
            </a:r>
            <a:br>
              <a:rPr lang="en-US" dirty="0"/>
            </a:br>
            <a:r>
              <a:rPr lang="en-US" dirty="0"/>
              <a:t>(Search online: “Hands on Banking for youth”)</a:t>
            </a:r>
          </a:p>
          <a:p>
            <a:pPr>
              <a:spcBef>
                <a:spcPts val="1800"/>
              </a:spcBef>
            </a:pPr>
            <a:r>
              <a:rPr lang="en-US" dirty="0"/>
              <a:t>Consumer Financial Protection Bureau: </a:t>
            </a:r>
            <a:r>
              <a:rPr lang="en-US" b="1" dirty="0">
                <a:hlinkClick r:id="rId4"/>
              </a:rPr>
              <a:t>Money as You Grow</a:t>
            </a:r>
            <a:br>
              <a:rPr lang="en-US" dirty="0"/>
            </a:br>
            <a:r>
              <a:rPr lang="en-US" dirty="0"/>
              <a:t>(Search online: “Money as You Grow”)</a:t>
            </a:r>
          </a:p>
          <a:p>
            <a:pPr>
              <a:spcBef>
                <a:spcPts val="1800"/>
              </a:spcBef>
            </a:pPr>
            <a:r>
              <a:rPr lang="en-US" b="1" dirty="0">
                <a:hlinkClick r:id="rId5"/>
              </a:rPr>
              <a:t>FDIC Money Smart</a:t>
            </a:r>
            <a:br>
              <a:rPr lang="en-US" dirty="0"/>
            </a:br>
            <a:r>
              <a:rPr lang="en-US" dirty="0"/>
              <a:t>(Search online: “FDIC Money Smart”)</a:t>
            </a:r>
          </a:p>
          <a:p>
            <a:pPr>
              <a:spcBef>
                <a:spcPts val="1800"/>
              </a:spcBef>
            </a:pPr>
            <a:r>
              <a:rPr lang="en-US" b="1" dirty="0">
                <a:hlinkClick r:id="rId6"/>
              </a:rPr>
              <a:t>National Credit Union Administration learning tools</a:t>
            </a:r>
            <a:br>
              <a:rPr lang="en-US" dirty="0"/>
            </a:br>
            <a:r>
              <a:rPr lang="en-US" dirty="0"/>
              <a:t>(Search online: National Credit Union Administration learning tools)</a:t>
            </a:r>
          </a:p>
        </p:txBody>
      </p:sp>
      <p:sp>
        <p:nvSpPr>
          <p:cNvPr id="2" name="Title 1">
            <a:extLst>
              <a:ext uri="{FF2B5EF4-FFF2-40B4-BE49-F238E27FC236}">
                <a16:creationId xmlns:a16="http://schemas.microsoft.com/office/drawing/2014/main" id="{6CC721C6-ED0D-6BA5-CC1C-C07DAF360C3D}"/>
              </a:ext>
            </a:extLst>
          </p:cNvPr>
          <p:cNvSpPr>
            <a:spLocks noGrp="1"/>
          </p:cNvSpPr>
          <p:nvPr>
            <p:ph type="title"/>
          </p:nvPr>
        </p:nvSpPr>
        <p:spPr/>
        <p:txBody>
          <a:bodyPr/>
          <a:lstStyle/>
          <a:p>
            <a:r>
              <a:rPr lang="en-US" dirty="0"/>
              <a:t>Where to learn more about personal finances</a:t>
            </a:r>
          </a:p>
        </p:txBody>
      </p:sp>
    </p:spTree>
    <p:extLst>
      <p:ext uri="{BB962C8B-B14F-4D97-AF65-F5344CB8AC3E}">
        <p14:creationId xmlns:p14="http://schemas.microsoft.com/office/powerpoint/2010/main" val="4099016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CE8ED4-93B8-7203-C0C7-4F1A99443722}"/>
              </a:ext>
            </a:extLst>
          </p:cNvPr>
          <p:cNvSpPr>
            <a:spLocks noGrp="1"/>
          </p:cNvSpPr>
          <p:nvPr>
            <p:ph idx="1"/>
          </p:nvPr>
        </p:nvSpPr>
        <p:spPr>
          <a:xfrm>
            <a:off x="952500" y="1714499"/>
            <a:ext cx="7640171" cy="4462463"/>
          </a:xfrm>
        </p:spPr>
        <p:txBody>
          <a:bodyPr/>
          <a:lstStyle/>
          <a:p>
            <a:pPr marL="0" indent="0">
              <a:spcBef>
                <a:spcPts val="3600"/>
              </a:spcBef>
              <a:buNone/>
            </a:pPr>
            <a:r>
              <a:rPr lang="en-US" b="1" dirty="0"/>
              <a:t>Account: </a:t>
            </a:r>
            <a:r>
              <a:rPr lang="en-US" dirty="0"/>
              <a:t>You open an </a:t>
            </a:r>
            <a:r>
              <a:rPr lang="en-US" dirty="0">
                <a:highlight>
                  <a:srgbClr val="DFE96C"/>
                </a:highlight>
              </a:rPr>
              <a:t>account</a:t>
            </a:r>
            <a:r>
              <a:rPr lang="en-US" dirty="0"/>
              <a:t> in your name when you want to keep your money in a bank.</a:t>
            </a:r>
          </a:p>
          <a:p>
            <a:pPr marL="0" indent="0">
              <a:spcBef>
                <a:spcPts val="3600"/>
              </a:spcBef>
              <a:buNone/>
            </a:pPr>
            <a:r>
              <a:rPr lang="en-US" b="1" dirty="0"/>
              <a:t>Deposit: </a:t>
            </a:r>
            <a:r>
              <a:rPr lang="en-US" dirty="0"/>
              <a:t>You </a:t>
            </a:r>
            <a:r>
              <a:rPr lang="en-US" dirty="0">
                <a:highlight>
                  <a:srgbClr val="DFE96C"/>
                </a:highlight>
              </a:rPr>
              <a:t>deposit</a:t>
            </a:r>
            <a:r>
              <a:rPr lang="en-US" dirty="0"/>
              <a:t> money into your account when you want to add to it.</a:t>
            </a:r>
          </a:p>
          <a:p>
            <a:pPr marL="0" indent="0">
              <a:spcBef>
                <a:spcPts val="3600"/>
              </a:spcBef>
              <a:buNone/>
            </a:pPr>
            <a:r>
              <a:rPr lang="en-US" b="1" dirty="0"/>
              <a:t>Withdraw: </a:t>
            </a:r>
            <a:r>
              <a:rPr lang="en-US" dirty="0"/>
              <a:t>You </a:t>
            </a:r>
            <a:r>
              <a:rPr lang="en-US" dirty="0">
                <a:highlight>
                  <a:srgbClr val="DFE96C"/>
                </a:highlight>
              </a:rPr>
              <a:t>withdraw</a:t>
            </a:r>
            <a:r>
              <a:rPr lang="en-US" dirty="0"/>
              <a:t> money from your account when you want to spend it.</a:t>
            </a:r>
          </a:p>
        </p:txBody>
      </p:sp>
      <p:sp>
        <p:nvSpPr>
          <p:cNvPr id="2" name="Title 1">
            <a:extLst>
              <a:ext uri="{FF2B5EF4-FFF2-40B4-BE49-F238E27FC236}">
                <a16:creationId xmlns:a16="http://schemas.microsoft.com/office/drawing/2014/main" id="{D5BE38E3-3D20-4045-E5B0-71952262E93F}"/>
              </a:ext>
            </a:extLst>
          </p:cNvPr>
          <p:cNvSpPr>
            <a:spLocks noGrp="1"/>
          </p:cNvSpPr>
          <p:nvPr>
            <p:ph type="title"/>
          </p:nvPr>
        </p:nvSpPr>
        <p:spPr/>
        <p:txBody>
          <a:bodyPr/>
          <a:lstStyle/>
          <a:p>
            <a:r>
              <a:rPr lang="en-US" dirty="0"/>
              <a:t>Basic banking terms</a:t>
            </a:r>
          </a:p>
        </p:txBody>
      </p:sp>
    </p:spTree>
    <p:extLst>
      <p:ext uri="{BB962C8B-B14F-4D97-AF65-F5344CB8AC3E}">
        <p14:creationId xmlns:p14="http://schemas.microsoft.com/office/powerpoint/2010/main" val="2433701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erson holding a credit card and a phone&#10;">
            <a:extLst>
              <a:ext uri="{FF2B5EF4-FFF2-40B4-BE49-F238E27FC236}">
                <a16:creationId xmlns:a16="http://schemas.microsoft.com/office/drawing/2014/main" id="{37906995-CF07-FF91-19EA-5869AF6560C6}"/>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pic>
        <p:nvPicPr>
          <p:cNvPr id="8" name="Picture Placeholder 7" descr="payment using credit card">
            <a:extLst>
              <a:ext uri="{FF2B5EF4-FFF2-40B4-BE49-F238E27FC236}">
                <a16:creationId xmlns:a16="http://schemas.microsoft.com/office/drawing/2014/main" id="{F2723DD7-208F-07D3-0AC9-B385A6DBD56C}"/>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p:blipFill>
        <p:spPr>
          <a:xfrm>
            <a:off x="7148513" y="4144963"/>
            <a:ext cx="1196975" cy="1195387"/>
          </a:xfrm>
        </p:spPr>
      </p:pic>
      <p:sp>
        <p:nvSpPr>
          <p:cNvPr id="5" name="Content Placeholder 4">
            <a:extLst>
              <a:ext uri="{FF2B5EF4-FFF2-40B4-BE49-F238E27FC236}">
                <a16:creationId xmlns:a16="http://schemas.microsoft.com/office/drawing/2014/main" id="{1197D2F0-E39A-EA8C-F300-B3BC48885119}"/>
              </a:ext>
            </a:extLst>
          </p:cNvPr>
          <p:cNvSpPr>
            <a:spLocks noGrp="1"/>
          </p:cNvSpPr>
          <p:nvPr>
            <p:ph idx="12"/>
          </p:nvPr>
        </p:nvSpPr>
        <p:spPr/>
        <p:txBody>
          <a:bodyPr/>
          <a:lstStyle/>
          <a:p>
            <a:pPr>
              <a:spcBef>
                <a:spcPts val="1800"/>
              </a:spcBef>
            </a:pPr>
            <a:r>
              <a:rPr lang="en-US" dirty="0"/>
              <a:t>Used for everyday spending/purchases</a:t>
            </a:r>
          </a:p>
          <a:p>
            <a:pPr>
              <a:spcBef>
                <a:spcPts val="1800"/>
              </a:spcBef>
            </a:pPr>
            <a:r>
              <a:rPr lang="en-US" dirty="0"/>
              <a:t>Linked to a </a:t>
            </a:r>
            <a:r>
              <a:rPr lang="en-US" dirty="0">
                <a:highlight>
                  <a:srgbClr val="DFE96C"/>
                </a:highlight>
              </a:rPr>
              <a:t>debit card</a:t>
            </a:r>
            <a:r>
              <a:rPr lang="en-US" dirty="0"/>
              <a:t> (which looks like a credit card)</a:t>
            </a:r>
          </a:p>
          <a:p>
            <a:pPr>
              <a:spcBef>
                <a:spcPts val="1800"/>
              </a:spcBef>
            </a:pPr>
            <a:r>
              <a:rPr lang="en-US" dirty="0"/>
              <a:t>Using a debit card withdraws money from your checking account</a:t>
            </a:r>
          </a:p>
        </p:txBody>
      </p:sp>
      <p:sp>
        <p:nvSpPr>
          <p:cNvPr id="6" name="Text Placeholder 5">
            <a:extLst>
              <a:ext uri="{FF2B5EF4-FFF2-40B4-BE49-F238E27FC236}">
                <a16:creationId xmlns:a16="http://schemas.microsoft.com/office/drawing/2014/main" id="{26468D2C-B7C8-DC00-6560-733C97763901}"/>
              </a:ext>
            </a:extLst>
          </p:cNvPr>
          <p:cNvSpPr>
            <a:spLocks noGrp="1"/>
          </p:cNvSpPr>
          <p:nvPr>
            <p:ph type="body" sz="quarter" idx="14"/>
          </p:nvPr>
        </p:nvSpPr>
        <p:spPr/>
        <p:txBody>
          <a:bodyPr/>
          <a:lstStyle/>
          <a:p>
            <a:r>
              <a:rPr lang="en-US" sz="2800" b="1" dirty="0">
                <a:solidFill>
                  <a:srgbClr val="335B6F"/>
                </a:solidFill>
                <a:latin typeface="PT Serif" panose="020A0603040505020204" pitchFamily="18" charset="77"/>
              </a:rPr>
              <a:t>Checking account</a:t>
            </a:r>
          </a:p>
        </p:txBody>
      </p:sp>
      <p:sp>
        <p:nvSpPr>
          <p:cNvPr id="3" name="Title 2">
            <a:extLst>
              <a:ext uri="{FF2B5EF4-FFF2-40B4-BE49-F238E27FC236}">
                <a16:creationId xmlns:a16="http://schemas.microsoft.com/office/drawing/2014/main" id="{44C57ACC-B68A-5994-293F-283463B3CEF3}"/>
              </a:ext>
            </a:extLst>
          </p:cNvPr>
          <p:cNvSpPr>
            <a:spLocks noGrp="1"/>
          </p:cNvSpPr>
          <p:nvPr>
            <p:ph type="title"/>
          </p:nvPr>
        </p:nvSpPr>
        <p:spPr/>
        <p:txBody>
          <a:bodyPr/>
          <a:lstStyle/>
          <a:p>
            <a:r>
              <a:rPr lang="en-US" sz="4400" b="1" dirty="0">
                <a:solidFill>
                  <a:srgbClr val="335B6F"/>
                </a:solidFill>
                <a:latin typeface="PT Serif" panose="020A0603040505020204" pitchFamily="18" charset="77"/>
              </a:rPr>
              <a:t>Checking vs. savings</a:t>
            </a:r>
            <a:endParaRPr lang="en-US" dirty="0"/>
          </a:p>
        </p:txBody>
      </p:sp>
    </p:spTree>
    <p:extLst>
      <p:ext uri="{BB962C8B-B14F-4D97-AF65-F5344CB8AC3E}">
        <p14:creationId xmlns:p14="http://schemas.microsoft.com/office/powerpoint/2010/main" val="2337725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CDBF4-5F8B-C1BD-BF6E-4150C8F03831}"/>
            </a:ext>
          </a:extLst>
        </p:cNvPr>
        <p:cNvGrpSpPr/>
        <p:nvPr/>
      </p:nvGrpSpPr>
      <p:grpSpPr>
        <a:xfrm>
          <a:off x="0" y="0"/>
          <a:ext cx="0" cy="0"/>
          <a:chOff x="0" y="0"/>
          <a:chExt cx="0" cy="0"/>
        </a:xfrm>
      </p:grpSpPr>
      <p:pic>
        <p:nvPicPr>
          <p:cNvPr id="10" name="Picture Placeholder 9" descr="Mother and daughter looking at a computer screen">
            <a:extLst>
              <a:ext uri="{FF2B5EF4-FFF2-40B4-BE49-F238E27FC236}">
                <a16:creationId xmlns:a16="http://schemas.microsoft.com/office/drawing/2014/main" id="{98280440-533A-C66E-5554-AD97C16566B6}"/>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p:pic>
      <p:pic>
        <p:nvPicPr>
          <p:cNvPr id="8" name="Picture Placeholder 7" descr="A group of people hugging&#10;">
            <a:extLst>
              <a:ext uri="{FF2B5EF4-FFF2-40B4-BE49-F238E27FC236}">
                <a16:creationId xmlns:a16="http://schemas.microsoft.com/office/drawing/2014/main" id="{38AD316D-F607-53FD-6131-5B44B436A98A}"/>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p:blipFill>
        <p:spPr>
          <a:xfrm>
            <a:off x="7148513" y="1661366"/>
            <a:ext cx="1196975" cy="1195387"/>
          </a:xfrm>
        </p:spPr>
      </p:pic>
      <p:sp>
        <p:nvSpPr>
          <p:cNvPr id="5" name="Content Placeholder 4">
            <a:extLst>
              <a:ext uri="{FF2B5EF4-FFF2-40B4-BE49-F238E27FC236}">
                <a16:creationId xmlns:a16="http://schemas.microsoft.com/office/drawing/2014/main" id="{47F986E0-0247-0EAD-E030-AFF2510B6C70}"/>
              </a:ext>
            </a:extLst>
          </p:cNvPr>
          <p:cNvSpPr>
            <a:spLocks noGrp="1"/>
          </p:cNvSpPr>
          <p:nvPr>
            <p:ph idx="12"/>
          </p:nvPr>
        </p:nvSpPr>
        <p:spPr/>
        <p:txBody>
          <a:bodyPr/>
          <a:lstStyle/>
          <a:p>
            <a:pPr>
              <a:spcBef>
                <a:spcPts val="1800"/>
              </a:spcBef>
            </a:pPr>
            <a:r>
              <a:rPr lang="en-US" dirty="0"/>
              <a:t>Not used for daily spending</a:t>
            </a:r>
          </a:p>
          <a:p>
            <a:pPr>
              <a:spcBef>
                <a:spcPts val="1800"/>
              </a:spcBef>
            </a:pPr>
            <a:r>
              <a:rPr lang="en-US" dirty="0"/>
              <a:t>Where you deposit money to keep it safe for the future</a:t>
            </a:r>
          </a:p>
          <a:p>
            <a:pPr>
              <a:spcBef>
                <a:spcPts val="1800"/>
              </a:spcBef>
            </a:pPr>
            <a:r>
              <a:rPr lang="en-US" dirty="0"/>
              <a:t>Where you can keep adding money until you need to use it for a big purchase</a:t>
            </a:r>
          </a:p>
          <a:p>
            <a:pPr>
              <a:spcBef>
                <a:spcPts val="1800"/>
              </a:spcBef>
            </a:pPr>
            <a:r>
              <a:rPr lang="en-US" dirty="0"/>
              <a:t>Earns </a:t>
            </a:r>
            <a:r>
              <a:rPr lang="en-US" dirty="0">
                <a:highlight>
                  <a:srgbClr val="DFE96C"/>
                </a:highlight>
              </a:rPr>
              <a:t>interest</a:t>
            </a:r>
          </a:p>
        </p:txBody>
      </p:sp>
      <p:sp>
        <p:nvSpPr>
          <p:cNvPr id="6" name="Text Placeholder 5">
            <a:extLst>
              <a:ext uri="{FF2B5EF4-FFF2-40B4-BE49-F238E27FC236}">
                <a16:creationId xmlns:a16="http://schemas.microsoft.com/office/drawing/2014/main" id="{9565E02C-2AE2-5E71-7EE1-D5F0C558EDCD}"/>
              </a:ext>
            </a:extLst>
          </p:cNvPr>
          <p:cNvSpPr>
            <a:spLocks noGrp="1"/>
          </p:cNvSpPr>
          <p:nvPr>
            <p:ph type="body" sz="quarter" idx="14"/>
          </p:nvPr>
        </p:nvSpPr>
        <p:spPr/>
        <p:txBody>
          <a:bodyPr/>
          <a:lstStyle/>
          <a:p>
            <a:r>
              <a:rPr lang="en-US" sz="2800" b="1" dirty="0">
                <a:solidFill>
                  <a:srgbClr val="335B6F"/>
                </a:solidFill>
                <a:latin typeface="PT Serif" panose="020A0603040505020204" pitchFamily="18" charset="77"/>
              </a:rPr>
              <a:t>Savings account</a:t>
            </a:r>
          </a:p>
        </p:txBody>
      </p:sp>
      <p:sp>
        <p:nvSpPr>
          <p:cNvPr id="3" name="Title 2">
            <a:extLst>
              <a:ext uri="{FF2B5EF4-FFF2-40B4-BE49-F238E27FC236}">
                <a16:creationId xmlns:a16="http://schemas.microsoft.com/office/drawing/2014/main" id="{A967582F-7662-F8AA-CABF-574BED803058}"/>
              </a:ext>
            </a:extLst>
          </p:cNvPr>
          <p:cNvSpPr>
            <a:spLocks noGrp="1"/>
          </p:cNvSpPr>
          <p:nvPr>
            <p:ph type="title"/>
          </p:nvPr>
        </p:nvSpPr>
        <p:spPr/>
        <p:txBody>
          <a:bodyPr/>
          <a:lstStyle/>
          <a:p>
            <a:r>
              <a:rPr lang="en-US" sz="4400" b="1" dirty="0">
                <a:solidFill>
                  <a:srgbClr val="335B6F"/>
                </a:solidFill>
                <a:latin typeface="PT Serif" panose="020A0603040505020204" pitchFamily="18" charset="77"/>
              </a:rPr>
              <a:t>Checking vs. savings</a:t>
            </a:r>
            <a:endParaRPr lang="en-US" dirty="0"/>
          </a:p>
        </p:txBody>
      </p:sp>
    </p:spTree>
    <p:extLst>
      <p:ext uri="{BB962C8B-B14F-4D97-AF65-F5344CB8AC3E}">
        <p14:creationId xmlns:p14="http://schemas.microsoft.com/office/powerpoint/2010/main" val="1698625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llustration of a credit card">
            <a:extLst>
              <a:ext uri="{FF2B5EF4-FFF2-40B4-BE49-F238E27FC236}">
                <a16:creationId xmlns:a16="http://schemas.microsoft.com/office/drawing/2014/main" id="{BF9834E9-83AB-0D30-B18A-B490B04B8EF2}"/>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p:blipFill>
        <p:spPr>
          <a:xfrm>
            <a:off x="11190986" y="2735678"/>
            <a:ext cx="1012889" cy="1050968"/>
          </a:xfrm>
          <a:prstGeom prst="rect">
            <a:avLst/>
          </a:prstGeom>
        </p:spPr>
      </p:pic>
      <p:grpSp>
        <p:nvGrpSpPr>
          <p:cNvPr id="22" name="Group 21">
            <a:extLst>
              <a:ext uri="{FF2B5EF4-FFF2-40B4-BE49-F238E27FC236}">
                <a16:creationId xmlns:a16="http://schemas.microsoft.com/office/drawing/2014/main" id="{E44C457A-1196-93B3-4026-37DF6EF19DEA}"/>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23" name="Oval 22">
              <a:extLst>
                <a:ext uri="{FF2B5EF4-FFF2-40B4-BE49-F238E27FC236}">
                  <a16:creationId xmlns:a16="http://schemas.microsoft.com/office/drawing/2014/main" id="{652C519F-EF89-6FE5-92E5-256D12D980A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4" name="Oval 23">
              <a:extLst>
                <a:ext uri="{FF2B5EF4-FFF2-40B4-BE49-F238E27FC236}">
                  <a16:creationId xmlns:a16="http://schemas.microsoft.com/office/drawing/2014/main" id="{8EAB9E9D-88C0-D16F-A1BE-E01E108907A6}"/>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5" name="Oval 24">
              <a:extLst>
                <a:ext uri="{FF2B5EF4-FFF2-40B4-BE49-F238E27FC236}">
                  <a16:creationId xmlns:a16="http://schemas.microsoft.com/office/drawing/2014/main" id="{577A0210-6623-207C-BD7A-18BEC73D9E9D}"/>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7" name="Picture 6" descr="Illustration of a bed with a red cross over it">
            <a:extLst>
              <a:ext uri="{FF2B5EF4-FFF2-40B4-BE49-F238E27FC236}">
                <a16:creationId xmlns:a16="http://schemas.microsoft.com/office/drawing/2014/main" id="{BF949E6B-17C2-A240-A764-774A64952144}"/>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726999" y="2715570"/>
            <a:ext cx="1369522" cy="1121664"/>
          </a:xfrm>
          <a:prstGeom prst="rect">
            <a:avLst/>
          </a:prstGeom>
        </p:spPr>
      </p:pic>
      <p:grpSp>
        <p:nvGrpSpPr>
          <p:cNvPr id="18" name="Group 17">
            <a:extLst>
              <a:ext uri="{FF2B5EF4-FFF2-40B4-BE49-F238E27FC236}">
                <a16:creationId xmlns:a16="http://schemas.microsoft.com/office/drawing/2014/main" id="{5576B156-253C-4B47-D7E9-08935A1854F2}"/>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9" name="Oval 18">
              <a:extLst>
                <a:ext uri="{FF2B5EF4-FFF2-40B4-BE49-F238E27FC236}">
                  <a16:creationId xmlns:a16="http://schemas.microsoft.com/office/drawing/2014/main" id="{471C9490-2982-2BBC-0D70-A6BDB641AF76}"/>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0" name="Oval 19">
              <a:extLst>
                <a:ext uri="{FF2B5EF4-FFF2-40B4-BE49-F238E27FC236}">
                  <a16:creationId xmlns:a16="http://schemas.microsoft.com/office/drawing/2014/main" id="{5EBE473B-C63C-39CC-3A8D-83321196FC13}"/>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1" name="Oval 20">
              <a:extLst>
                <a:ext uri="{FF2B5EF4-FFF2-40B4-BE49-F238E27FC236}">
                  <a16:creationId xmlns:a16="http://schemas.microsoft.com/office/drawing/2014/main" id="{A573C25B-2A46-91B6-35A9-418A9BCB027A}"/>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695E96E9-E691-97EB-E083-82E7D49AD9BC}"/>
              </a:ext>
            </a:extLst>
          </p:cNvPr>
          <p:cNvSpPr>
            <a:spLocks noGrp="1"/>
          </p:cNvSpPr>
          <p:nvPr>
            <p:ph idx="1"/>
          </p:nvPr>
        </p:nvSpPr>
        <p:spPr/>
        <p:txBody>
          <a:bodyPr/>
          <a:lstStyle/>
          <a:p>
            <a:r>
              <a:rPr lang="en-US" dirty="0"/>
              <a:t>You earn $100 by babysitting your neighbors’ kids.</a:t>
            </a:r>
          </a:p>
        </p:txBody>
      </p:sp>
      <p:pic>
        <p:nvPicPr>
          <p:cNvPr id="5" name="Picture 4" descr="Illustration of a stack of money">
            <a:extLst>
              <a:ext uri="{FF2B5EF4-FFF2-40B4-BE49-F238E27FC236}">
                <a16:creationId xmlns:a16="http://schemas.microsoft.com/office/drawing/2014/main" id="{637ECD25-FF8B-89AB-6E5B-310275B02D1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95176" y="2775475"/>
            <a:ext cx="2385605" cy="1096326"/>
          </a:xfrm>
          <a:prstGeom prst="rect">
            <a:avLst/>
          </a:prstGeom>
        </p:spPr>
      </p:pic>
      <p:sp>
        <p:nvSpPr>
          <p:cNvPr id="2" name="Title 1">
            <a:extLst>
              <a:ext uri="{FF2B5EF4-FFF2-40B4-BE49-F238E27FC236}">
                <a16:creationId xmlns:a16="http://schemas.microsoft.com/office/drawing/2014/main" id="{5F5843BC-D7E9-8B88-A6A4-E02004C53476}"/>
              </a:ext>
            </a:extLst>
          </p:cNvPr>
          <p:cNvSpPr>
            <a:spLocks noGrp="1"/>
          </p:cNvSpPr>
          <p:nvPr>
            <p:ph type="title"/>
          </p:nvPr>
        </p:nvSpPr>
        <p:spPr/>
        <p:txBody>
          <a:bodyPr/>
          <a:lstStyle/>
          <a:p>
            <a:r>
              <a:rPr lang="en-US" dirty="0"/>
              <a:t>Hands on example:</a:t>
            </a:r>
            <a:br>
              <a:rPr lang="en-US" dirty="0"/>
            </a:br>
            <a:r>
              <a:rPr lang="en-US" dirty="0"/>
              <a:t>Keeping money safe</a:t>
            </a:r>
          </a:p>
        </p:txBody>
      </p:sp>
    </p:spTree>
    <p:extLst>
      <p:ext uri="{BB962C8B-B14F-4D97-AF65-F5344CB8AC3E}">
        <p14:creationId xmlns:p14="http://schemas.microsoft.com/office/powerpoint/2010/main" val="30692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Illustration of headphones">
            <a:extLst>
              <a:ext uri="{FF2B5EF4-FFF2-40B4-BE49-F238E27FC236}">
                <a16:creationId xmlns:a16="http://schemas.microsoft.com/office/drawing/2014/main" id="{92AC9A72-5251-6726-2132-E094D2D6AD22}"/>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p:blipFill>
        <p:spPr>
          <a:xfrm>
            <a:off x="11268256" y="2675696"/>
            <a:ext cx="923744" cy="1161471"/>
          </a:xfrm>
          <a:prstGeom prst="rect">
            <a:avLst/>
          </a:prstGeom>
        </p:spPr>
      </p:pic>
      <p:grpSp>
        <p:nvGrpSpPr>
          <p:cNvPr id="16" name="Group 15">
            <a:extLst>
              <a:ext uri="{FF2B5EF4-FFF2-40B4-BE49-F238E27FC236}">
                <a16:creationId xmlns:a16="http://schemas.microsoft.com/office/drawing/2014/main" id="{5BBB1FBD-7162-1EC1-97B1-364F7CD2F4C9}"/>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26D62184-CB1B-1D0E-56BC-063A7C2E098E}"/>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8EC98A3F-AFA7-3183-EEE9-D3F4BDA1E1F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AF705A46-E9C5-9106-2439-6630DA13DE5B}"/>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7" name="Picture 6" descr="Illustration of a credit card">
            <a:extLst>
              <a:ext uri="{FF2B5EF4-FFF2-40B4-BE49-F238E27FC236}">
                <a16:creationId xmlns:a16="http://schemas.microsoft.com/office/drawing/2014/main" id="{E44A2A21-E885-5447-E47E-AF32FC56F88D}"/>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p:blipFill>
        <p:spPr>
          <a:xfrm>
            <a:off x="8567612" y="2735678"/>
            <a:ext cx="1622957" cy="1050968"/>
          </a:xfrm>
          <a:prstGeom prst="rect">
            <a:avLst/>
          </a:prstGeom>
        </p:spPr>
      </p:pic>
      <p:grpSp>
        <p:nvGrpSpPr>
          <p:cNvPr id="12" name="Group 11">
            <a:extLst>
              <a:ext uri="{FF2B5EF4-FFF2-40B4-BE49-F238E27FC236}">
                <a16:creationId xmlns:a16="http://schemas.microsoft.com/office/drawing/2014/main" id="{C6459FDE-2043-444C-7855-877C4098CBD3}"/>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AA20EF5C-83B2-8100-9B86-6714539724D2}"/>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2E3C90CC-FF41-18E4-7254-4759DCB802E5}"/>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1F24915E-A769-90A4-E813-8E32F4A997EB}"/>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75A5F19C-FD9F-8AF6-6B5A-451FF807D646}"/>
              </a:ext>
            </a:extLst>
          </p:cNvPr>
          <p:cNvSpPr>
            <a:spLocks noGrp="1"/>
          </p:cNvSpPr>
          <p:nvPr>
            <p:ph idx="1"/>
          </p:nvPr>
        </p:nvSpPr>
        <p:spPr/>
        <p:txBody>
          <a:bodyPr/>
          <a:lstStyle/>
          <a:p>
            <a:r>
              <a:rPr lang="en-US" dirty="0"/>
              <a:t>Instead of storing it in your room, </a:t>
            </a:r>
            <a:br>
              <a:rPr lang="en-US" dirty="0"/>
            </a:br>
            <a:r>
              <a:rPr lang="en-US" dirty="0"/>
              <a:t>where your sister could find it …</a:t>
            </a:r>
          </a:p>
        </p:txBody>
      </p:sp>
      <p:pic>
        <p:nvPicPr>
          <p:cNvPr id="6" name="Picture 5" descr="Illustration of a bed with a red cross over it">
            <a:extLst>
              <a:ext uri="{FF2B5EF4-FFF2-40B4-BE49-F238E27FC236}">
                <a16:creationId xmlns:a16="http://schemas.microsoft.com/office/drawing/2014/main" id="{C399D538-A85D-5348-1325-431F7EFEEA4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09034" y="2268190"/>
            <a:ext cx="2273478" cy="1862020"/>
          </a:xfrm>
          <a:prstGeom prst="rect">
            <a:avLst/>
          </a:prstGeom>
        </p:spPr>
      </p:pic>
      <p:grpSp>
        <p:nvGrpSpPr>
          <p:cNvPr id="8" name="Group 7">
            <a:extLst>
              <a:ext uri="{FF2B5EF4-FFF2-40B4-BE49-F238E27FC236}">
                <a16:creationId xmlns:a16="http://schemas.microsoft.com/office/drawing/2014/main" id="{A739955D-1B98-3E1E-DE99-29615217F849}"/>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D2914E8F-3353-5C08-7CE4-FD44A2E1357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816C4718-52C0-D137-1AE9-584D9126EF9E}"/>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E9B47624-08C0-7205-6E2F-8D04BBED9EDA}"/>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4" name="Picture 3" descr="Illustration of a stack of money">
            <a:extLst>
              <a:ext uri="{FF2B5EF4-FFF2-40B4-BE49-F238E27FC236}">
                <a16:creationId xmlns:a16="http://schemas.microsoft.com/office/drawing/2014/main" id="{000E3AF3-F28D-EEB4-0BAD-B1BC1B4659A3}"/>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2143542" y="2938802"/>
            <a:ext cx="1402338" cy="644457"/>
          </a:xfrm>
          <a:prstGeom prst="rect">
            <a:avLst/>
          </a:prstGeom>
        </p:spPr>
      </p:pic>
      <p:sp>
        <p:nvSpPr>
          <p:cNvPr id="2" name="Title 1">
            <a:extLst>
              <a:ext uri="{FF2B5EF4-FFF2-40B4-BE49-F238E27FC236}">
                <a16:creationId xmlns:a16="http://schemas.microsoft.com/office/drawing/2014/main" id="{F5F39D5E-B517-350A-54AB-18AE22FDA151}"/>
              </a:ext>
            </a:extLst>
          </p:cNvPr>
          <p:cNvSpPr>
            <a:spLocks noGrp="1"/>
          </p:cNvSpPr>
          <p:nvPr>
            <p:ph type="title"/>
          </p:nvPr>
        </p:nvSpPr>
        <p:spPr/>
        <p:txBody>
          <a:bodyPr/>
          <a:lstStyle/>
          <a:p>
            <a:r>
              <a:rPr lang="en-US" dirty="0"/>
              <a:t>Hands on example:</a:t>
            </a:r>
            <a:br>
              <a:rPr lang="en-US" dirty="0"/>
            </a:br>
            <a:r>
              <a:rPr lang="en-US" dirty="0"/>
              <a:t>Keeping money safe</a:t>
            </a:r>
          </a:p>
        </p:txBody>
      </p:sp>
    </p:spTree>
    <p:extLst>
      <p:ext uri="{BB962C8B-B14F-4D97-AF65-F5344CB8AC3E}">
        <p14:creationId xmlns:p14="http://schemas.microsoft.com/office/powerpoint/2010/main" val="2737642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2"/>
</p:tagLst>
</file>

<file path=ppt/theme/theme1.xml><?xml version="1.0" encoding="utf-8"?>
<a:theme xmlns:a="http://schemas.openxmlformats.org/drawingml/2006/main" name="Office Theme">
  <a:themeElements>
    <a:clrScheme name="Hand on Banking">
      <a:dk1>
        <a:srgbClr val="000000"/>
      </a:dk1>
      <a:lt1>
        <a:srgbClr val="FFFFFF"/>
      </a:lt1>
      <a:dk2>
        <a:srgbClr val="1C4800"/>
      </a:dk2>
      <a:lt2>
        <a:srgbClr val="50BBBD"/>
      </a:lt2>
      <a:accent1>
        <a:srgbClr val="335C6F"/>
      </a:accent1>
      <a:accent2>
        <a:srgbClr val="D6F5F3"/>
      </a:accent2>
      <a:accent3>
        <a:srgbClr val="DFE96C"/>
      </a:accent3>
      <a:accent4>
        <a:srgbClr val="0E8789"/>
      </a:accent4>
      <a:accent5>
        <a:srgbClr val="FF691B"/>
      </a:accent5>
      <a:accent6>
        <a:srgbClr val="C3D214"/>
      </a:accent6>
      <a:hlink>
        <a:srgbClr val="0E8789"/>
      </a:hlink>
      <a:folHlink>
        <a:srgbClr val="FF691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defRPr sz="2200" dirty="0">
            <a:solidFill>
              <a:schemeClr val="accent1"/>
            </a:solidFill>
            <a:latin typeface="DM Sans 14pt" pitchFamily="2" charset="77"/>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CAB33008C52A4D96EEF64CBF960425" ma:contentTypeVersion="13" ma:contentTypeDescription="Create a new document." ma:contentTypeScope="" ma:versionID="7d1465f168e02f5698cbabc76ee91276">
  <xsd:schema xmlns:xsd="http://www.w3.org/2001/XMLSchema" xmlns:xs="http://www.w3.org/2001/XMLSchema" xmlns:p="http://schemas.microsoft.com/office/2006/metadata/properties" xmlns:ns2="bf1e4ce9-c82d-4b1f-b382-3339a5800fe3" xmlns:ns3="c115091d-318f-48c7-945b-81e9afa18044" targetNamespace="http://schemas.microsoft.com/office/2006/metadata/properties" ma:root="true" ma:fieldsID="25bc7f586145f7c05553483a57623064" ns2:_="" ns3:_="">
    <xsd:import namespace="bf1e4ce9-c82d-4b1f-b382-3339a5800fe3"/>
    <xsd:import namespace="c115091d-318f-48c7-945b-81e9afa1804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1e4ce9-c82d-4b1f-b382-3339a5800f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63636ca-1ab4-4f97-9e78-4e9d02c54756"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115091d-318f-48c7-945b-81e9afa1804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24207f4f-c49a-440b-8bda-11b337373db5}" ma:internalName="TaxCatchAll" ma:showField="CatchAllData" ma:web="c115091d-318f-48c7-945b-81e9afa180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115091d-318f-48c7-945b-81e9afa18044" xsi:nil="true"/>
    <lcf76f155ced4ddcb4097134ff3c332f xmlns="bf1e4ce9-c82d-4b1f-b382-3339a5800fe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BB194F9-FEEC-44F7-9FD1-6AB00E0AEC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1e4ce9-c82d-4b1f-b382-3339a5800fe3"/>
    <ds:schemaRef ds:uri="c115091d-318f-48c7-945b-81e9afa180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3EF43C-00A2-44ED-9A5A-54770EB53D9D}">
  <ds:schemaRefs>
    <ds:schemaRef ds:uri="http://schemas.microsoft.com/sharepoint/v3/contenttype/forms"/>
  </ds:schemaRefs>
</ds:datastoreItem>
</file>

<file path=customXml/itemProps3.xml><?xml version="1.0" encoding="utf-8"?>
<ds:datastoreItem xmlns:ds="http://schemas.openxmlformats.org/officeDocument/2006/customXml" ds:itemID="{5D9BA726-F489-4B0F-8C36-69344AA52955}">
  <ds:schemaRefs>
    <ds:schemaRef ds:uri="http://schemas.microsoft.com/office/2006/metadata/properties"/>
    <ds:schemaRef ds:uri="http://purl.org/dc/elements/1.1/"/>
    <ds:schemaRef ds:uri="http://purl.org/dc/terms/"/>
    <ds:schemaRef ds:uri="http://schemas.openxmlformats.org/package/2006/metadata/core-properties"/>
    <ds:schemaRef ds:uri="c115091d-318f-48c7-945b-81e9afa18044"/>
    <ds:schemaRef ds:uri="http://www.w3.org/XML/1998/namespace"/>
    <ds:schemaRef ds:uri="http://schemas.microsoft.com/office/2006/documentManagement/types"/>
    <ds:schemaRef ds:uri="http://schemas.microsoft.com/office/infopath/2007/PartnerControls"/>
    <ds:schemaRef ds:uri="bf1e4ce9-c82d-4b1f-b382-3339a5800fe3"/>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12116</TotalTime>
  <Words>6206</Words>
  <Application>Microsoft Macintosh PowerPoint</Application>
  <PresentationFormat>Widescreen</PresentationFormat>
  <Paragraphs>612</Paragraphs>
  <Slides>48</Slides>
  <Notes>48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48</vt:i4>
      </vt:variant>
    </vt:vector>
  </HeadingPairs>
  <TitlesOfParts>
    <vt:vector size="54" baseType="lpstr">
      <vt:lpstr>Arial</vt:lpstr>
      <vt:lpstr>DM Sans 14pt</vt:lpstr>
      <vt:lpstr>DM Sans 14pt SemiBold</vt:lpstr>
      <vt:lpstr>Helvetica</vt:lpstr>
      <vt:lpstr>PT Serif</vt:lpstr>
      <vt:lpstr>Office Theme</vt:lpstr>
      <vt:lpstr>What banks  can do for you</vt:lpstr>
      <vt:lpstr>What we’ll talk about</vt:lpstr>
      <vt:lpstr>What is a bank?</vt:lpstr>
      <vt:lpstr>What’s the point of banks?</vt:lpstr>
      <vt:lpstr>Basic banking terms</vt:lpstr>
      <vt:lpstr>Checking vs. savings</vt:lpstr>
      <vt:lpstr>Checking vs. savings</vt:lpstr>
      <vt:lpstr>Hands on example: Keeping money safe</vt:lpstr>
      <vt:lpstr>Hands on example: Keeping money safe</vt:lpstr>
      <vt:lpstr>Hands on example: Keeping money safe</vt:lpstr>
      <vt:lpstr>Hands on example: Keeping money safe</vt:lpstr>
      <vt:lpstr>Do I really need to go to a bank? Not very often!</vt:lpstr>
      <vt:lpstr>Question</vt:lpstr>
      <vt:lpstr>You can use your smartphone  to pay for things, too</vt:lpstr>
      <vt:lpstr>You can use your smartphone  to pay for things, too</vt:lpstr>
      <vt:lpstr>Hands on example: Paying with apps</vt:lpstr>
      <vt:lpstr>Hands on example: Paying with apps</vt:lpstr>
      <vt:lpstr>Hands on example: Paying with apps</vt:lpstr>
      <vt:lpstr>Hands on example: Paying with apps</vt:lpstr>
      <vt:lpstr>Hands on example: Paying with apps</vt:lpstr>
      <vt:lpstr>Other ways banks can help you</vt:lpstr>
      <vt:lpstr>Other ways banks can help you</vt:lpstr>
      <vt:lpstr>Other ways banks can help you</vt:lpstr>
      <vt:lpstr>Hands on example:  Exploring interest</vt:lpstr>
      <vt:lpstr>Hands on example:  Exploring interest</vt:lpstr>
      <vt:lpstr>Hands on example:  Exploring interest</vt:lpstr>
      <vt:lpstr>Hands on example:  Exploring interest</vt:lpstr>
      <vt:lpstr>Hands on example:  Exploring interest</vt:lpstr>
      <vt:lpstr>Hands on example:  Exploring interest</vt:lpstr>
      <vt:lpstr>Hands on example:  Exploring interest</vt:lpstr>
      <vt:lpstr>Hands on example:  Exploring interest</vt:lpstr>
      <vt:lpstr>Quiz time!</vt:lpstr>
      <vt:lpstr>Not all cards are the same</vt:lpstr>
      <vt:lpstr>It’s easy to manage money with a bank</vt:lpstr>
      <vt:lpstr>Hands on example: Saving more</vt:lpstr>
      <vt:lpstr>Hands on example: Saving more</vt:lpstr>
      <vt:lpstr>Hands on example: Saving more</vt:lpstr>
      <vt:lpstr>Hands on example: Saving more</vt:lpstr>
      <vt:lpstr>How to open your first account</vt:lpstr>
      <vt:lpstr>How to open your first account</vt:lpstr>
      <vt:lpstr>How to open your first account</vt:lpstr>
      <vt:lpstr>How to open your first account</vt:lpstr>
      <vt:lpstr>Protecting against fraud</vt:lpstr>
      <vt:lpstr>Quiz time!</vt:lpstr>
      <vt:lpstr>Quiz time!</vt:lpstr>
      <vt:lpstr> Quiz time!</vt:lpstr>
      <vt:lpstr>Quiz time!</vt:lpstr>
      <vt:lpstr>Where to learn more about personal finances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Josh Johnson</dc:creator>
  <cp:keywords/>
  <dc:description/>
  <cp:lastModifiedBy>Brian Fiske</cp:lastModifiedBy>
  <cp:revision>226</cp:revision>
  <dcterms:created xsi:type="dcterms:W3CDTF">2024-11-25T17:00:50Z</dcterms:created>
  <dcterms:modified xsi:type="dcterms:W3CDTF">2025-05-02T20:12:22Z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f9c9bcd-f315-4c3b-87a0-7682e230e7e4_Enabled">
    <vt:lpwstr>true</vt:lpwstr>
  </property>
  <property fmtid="{D5CDD505-2E9C-101B-9397-08002B2CF9AE}" pid="3" name="MSIP_Label_1f9c9bcd-f315-4c3b-87a0-7682e230e7e4_SetDate">
    <vt:lpwstr>2025-01-06T03:27:39Z</vt:lpwstr>
  </property>
  <property fmtid="{D5CDD505-2E9C-101B-9397-08002B2CF9AE}" pid="4" name="MSIP_Label_1f9c9bcd-f315-4c3b-87a0-7682e230e7e4_Method">
    <vt:lpwstr>Privileged</vt:lpwstr>
  </property>
  <property fmtid="{D5CDD505-2E9C-101B-9397-08002B2CF9AE}" pid="5" name="MSIP_Label_1f9c9bcd-f315-4c3b-87a0-7682e230e7e4_Name">
    <vt:lpwstr>Internal Use</vt:lpwstr>
  </property>
  <property fmtid="{D5CDD505-2E9C-101B-9397-08002B2CF9AE}" pid="6" name="MSIP_Label_1f9c9bcd-f315-4c3b-87a0-7682e230e7e4_SiteId">
    <vt:lpwstr>e122af3c-4c68-4e49-9c52-4ae1e25e91ae</vt:lpwstr>
  </property>
  <property fmtid="{D5CDD505-2E9C-101B-9397-08002B2CF9AE}" pid="7" name="MSIP_Label_1f9c9bcd-f315-4c3b-87a0-7682e230e7e4_ActionId">
    <vt:lpwstr>e18095ca-83fc-4e3e-a31f-be0f8bb0319a</vt:lpwstr>
  </property>
  <property fmtid="{D5CDD505-2E9C-101B-9397-08002B2CF9AE}" pid="8" name="MSIP_Label_1f9c9bcd-f315-4c3b-87a0-7682e230e7e4_ContentBits">
    <vt:lpwstr>0</vt:lpwstr>
  </property>
  <property fmtid="{D5CDD505-2E9C-101B-9397-08002B2CF9AE}" pid="9" name="ArticulateGUID">
    <vt:lpwstr>E12AF98F-B875-4610-84E1-D7688831AA43</vt:lpwstr>
  </property>
  <property fmtid="{D5CDD505-2E9C-101B-9397-08002B2CF9AE}" pid="10" name="ArticulatePath">
    <vt:lpwstr>HOB - Presentation - What Banks Can Do for You - Middle and High School_R2_legal BW comments</vt:lpwstr>
  </property>
  <property fmtid="{D5CDD505-2E9C-101B-9397-08002B2CF9AE}" pid="11" name="ContentTypeId">
    <vt:lpwstr>0x01010079CAB33008C52A4D96EEF64CBF960425</vt:lpwstr>
  </property>
  <property fmtid="{D5CDD505-2E9C-101B-9397-08002B2CF9AE}" pid="12" name="MediaServiceImageTags">
    <vt:lpwstr/>
  </property>
</Properties>
</file>