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4"/>
  </p:sldMasterIdLst>
  <p:notesMasterIdLst>
    <p:notesMasterId r:id="rId49"/>
  </p:notesMasterIdLst>
  <p:sldIdLst>
    <p:sldId id="434" r:id="rId5"/>
    <p:sldId id="435" r:id="rId6"/>
    <p:sldId id="472" r:id="rId7"/>
    <p:sldId id="503" r:id="rId8"/>
    <p:sldId id="504" r:id="rId9"/>
    <p:sldId id="505" r:id="rId10"/>
    <p:sldId id="507" r:id="rId11"/>
    <p:sldId id="509" r:id="rId12"/>
    <p:sldId id="441" r:id="rId13"/>
    <p:sldId id="442" r:id="rId14"/>
    <p:sldId id="510" r:id="rId15"/>
    <p:sldId id="511" r:id="rId16"/>
    <p:sldId id="512" r:id="rId17"/>
    <p:sldId id="447" r:id="rId18"/>
    <p:sldId id="513" r:id="rId19"/>
    <p:sldId id="514" r:id="rId20"/>
    <p:sldId id="515" r:id="rId21"/>
    <p:sldId id="516" r:id="rId22"/>
    <p:sldId id="517" r:id="rId23"/>
    <p:sldId id="518" r:id="rId24"/>
    <p:sldId id="451" r:id="rId25"/>
    <p:sldId id="519" r:id="rId26"/>
    <p:sldId id="520" r:id="rId27"/>
    <p:sldId id="521" r:id="rId28"/>
    <p:sldId id="522" r:id="rId29"/>
    <p:sldId id="523" r:id="rId30"/>
    <p:sldId id="524" r:id="rId31"/>
    <p:sldId id="525" r:id="rId32"/>
    <p:sldId id="526" r:id="rId33"/>
    <p:sldId id="527" r:id="rId34"/>
    <p:sldId id="528" r:id="rId35"/>
    <p:sldId id="463" r:id="rId36"/>
    <p:sldId id="464" r:id="rId37"/>
    <p:sldId id="465" r:id="rId38"/>
    <p:sldId id="466" r:id="rId39"/>
    <p:sldId id="529" r:id="rId40"/>
    <p:sldId id="530" r:id="rId41"/>
    <p:sldId id="531" r:id="rId42"/>
    <p:sldId id="532" r:id="rId43"/>
    <p:sldId id="456" r:id="rId44"/>
    <p:sldId id="533" r:id="rId45"/>
    <p:sldId id="502" r:id="rId46"/>
    <p:sldId id="534" r:id="rId47"/>
    <p:sldId id="471" r:id="rId48"/>
  </p:sldIdLst>
  <p:sldSz cx="12192000" cy="6858000"/>
  <p:notesSz cx="6858000" cy="9144000"/>
  <p:custDataLst>
    <p:tags r:id="rId5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279907-1AB5-8B04-4507-FADBBC72A0BB}" name="Brian Fiske" initials="BF" userId="Brian Fiske" providerId="None"/>
  <p188:author id="{67E48E0C-FA79-282A-C45B-705CA1AAD119}" name="Ryan Sullivan" initials="" userId="S::ryan.sullivan@paceco.com::8c0f1c1b-5a1d-41dc-8172-32306e179e16" providerId="AD"/>
  <p188:author id="{77637810-453F-C989-0C16-B69C8D3CE164}" name="Cathy Garrard" initials="CG" userId="dd9b7c529b6545cf" providerId="Windows Live"/>
  <p188:author id="{DA97622E-5477-8997-ABF4-70728B902ABE}" name="Ellis Harman" initials="" userId="S::ellis.harman@paceco.com::9aa1f1be-24d8-4f37-bbc9-43ffc96b175d" providerId="AD"/>
  <p188:author id="{829A7B50-57F5-8D02-FBC6-FFCE48C0E3B5}" name="Annemarie Tankersley" initials="" userId="S::annemarie.tankersley@paceco.com::81122f53-0e09-42dd-ac09-d0d33beae836" providerId="AD"/>
  <p188:author id="{C5F37171-774A-4F6E-8EBF-9594D12DEFD8}" name="Josh Johnson" initials="" userId="S::josh.johnson@paceco.com::587288b8-4aa3-4c73-b61a-4ac8ff153cf8" providerId="AD"/>
  <p188:author id="{4C18C69B-933D-AFF9-5CA2-EE5463AC61B5}" name="Liz Olech" initials="LO" userId="S::Liz@departmentc.com::fe9f73e2-3368-49f0-b87e-e6d5c4c3dc93" providerId="AD"/>
  <p188:author id="{20B9C89B-D721-7A06-D237-B27B9549DF7E}" name="Wallace, Bonnie J" initials="BW" userId="S::bonnie.wallace@wellsfargo.com::aca0fa15-0c16-49f9-abbc-7e676f0bfe20" providerId="AD"/>
  <p188:author id="{0B5177D6-04D9-5B3D-2489-ACAD2B37B9FE}" name="Michael Meder" initials="" userId="S::michael.meder@paceco.com::1b339ae4-55ae-4fed-9448-e307f236df6e" providerId="AD"/>
  <p188:author id="{317B8EDA-091B-692F-10D7-8207944963E8}" name="Bendixen, Stacie A." initials="SB" userId="S::Stacie.A.Bendixen@wellsfargo.com::698840ef-b525-4155-9ab0-c0c06c6a244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96C"/>
    <a:srgbClr val="F9F8F5"/>
    <a:srgbClr val="FAF8F5"/>
    <a:srgbClr val="FF691B"/>
    <a:srgbClr val="335B6F"/>
    <a:srgbClr val="0E8789"/>
    <a:srgbClr val="D9E8E5"/>
    <a:srgbClr val="E6F0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21" autoAdjust="0"/>
    <p:restoredTop sz="78699" autoAdjust="0"/>
  </p:normalViewPr>
  <p:slideViewPr>
    <p:cSldViewPr snapToGrid="0">
      <p:cViewPr varScale="1">
        <p:scale>
          <a:sx n="94" d="100"/>
          <a:sy n="94" d="100"/>
        </p:scale>
        <p:origin x="2160" y="192"/>
      </p:cViewPr>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varScale="1">
        <p:scale>
          <a:sx n="118" d="100"/>
          <a:sy n="118" d="100"/>
        </p:scale>
        <p:origin x="4576" y="21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tags" Target="tags/tag1.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DM Sans 14pt" pitchFamily="2"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DM Sans 14pt" pitchFamily="2" charset="77"/>
              </a:defRPr>
            </a:lvl1pPr>
          </a:lstStyle>
          <a:p>
            <a:fld id="{EF0BC26A-DE73-5146-9E43-5B76E5120D95}" type="datetimeFigureOut">
              <a:rPr lang="en-US" smtClean="0"/>
              <a:pPr/>
              <a:t>5/2/25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DM Sans 14pt"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DM Sans 14pt" pitchFamily="2" charset="77"/>
              </a:defRPr>
            </a:lvl1pPr>
          </a:lstStyle>
          <a:p>
            <a:fld id="{D1FAD281-2645-F444-92DF-A66E3942A68D}" type="slidenum">
              <a:rPr lang="en-US" smtClean="0"/>
              <a:pPr/>
              <a:t>‹#›</a:t>
            </a:fld>
            <a:endParaRPr lang="en-US" dirty="0"/>
          </a:p>
        </p:txBody>
      </p:sp>
    </p:spTree>
    <p:extLst>
      <p:ext uri="{BB962C8B-B14F-4D97-AF65-F5344CB8AC3E}">
        <p14:creationId xmlns:p14="http://schemas.microsoft.com/office/powerpoint/2010/main" val="507251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DM Sans 14pt" pitchFamily="2" charset="77"/>
        <a:ea typeface="+mn-ea"/>
        <a:cs typeface="+mn-cs"/>
      </a:defRPr>
    </a:lvl1pPr>
    <a:lvl2pPr marL="457200" algn="l" defTabSz="914400" rtl="0" eaLnBrk="1" latinLnBrk="0" hangingPunct="1">
      <a:defRPr sz="1200" b="0" i="0" kern="1200">
        <a:solidFill>
          <a:schemeClr val="tx1"/>
        </a:solidFill>
        <a:latin typeface="DM Sans 14pt" pitchFamily="2" charset="77"/>
        <a:ea typeface="+mn-ea"/>
        <a:cs typeface="+mn-cs"/>
      </a:defRPr>
    </a:lvl2pPr>
    <a:lvl3pPr marL="914400" algn="l" defTabSz="914400" rtl="0" eaLnBrk="1" latinLnBrk="0" hangingPunct="1">
      <a:defRPr sz="1200" b="0" i="0" kern="1200">
        <a:solidFill>
          <a:schemeClr val="tx1"/>
        </a:solidFill>
        <a:latin typeface="DM Sans 14pt" pitchFamily="2" charset="77"/>
        <a:ea typeface="+mn-ea"/>
        <a:cs typeface="+mn-cs"/>
      </a:defRPr>
    </a:lvl3pPr>
    <a:lvl4pPr marL="1371600" algn="l" defTabSz="914400" rtl="0" eaLnBrk="1" latinLnBrk="0" hangingPunct="1">
      <a:defRPr sz="1200" b="0" i="0" kern="1200">
        <a:solidFill>
          <a:schemeClr val="tx1"/>
        </a:solidFill>
        <a:latin typeface="DM Sans 14pt" pitchFamily="2" charset="77"/>
        <a:ea typeface="+mn-ea"/>
        <a:cs typeface="+mn-cs"/>
      </a:defRPr>
    </a:lvl4pPr>
    <a:lvl5pPr marL="1828800" algn="l" defTabSz="914400" rtl="0" eaLnBrk="1" latinLnBrk="0" hangingPunct="1">
      <a:defRPr sz="1200" b="0" i="0" kern="1200">
        <a:solidFill>
          <a:schemeClr val="tx1"/>
        </a:solidFill>
        <a:latin typeface="DM Sans 14pt"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ATTENTION SPEAKER!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Please do not change any of the content on the slides!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solidFill>
                <a:srgbClr val="3F3F3F"/>
              </a:solidFill>
              <a:effectLst/>
              <a:latin typeface="Arial" panose="020B06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Please present in Presenter Mode / Slide Show Mode because there are animations and transitions to emphasize points and keep your audience engaged.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solidFill>
                <a:srgbClr val="3F3F3F"/>
              </a:solidFill>
              <a:effectLst/>
              <a:latin typeface="Arial" panose="020B06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Each slide includes voiceover notes to help you, but reviewing and practicing the entire presentation before sharing with an audience will help you prepare. </a:t>
            </a:r>
            <a:r>
              <a:rPr lang="en-US" sz="1200" dirty="0">
                <a:solidFill>
                  <a:srgbClr val="3F3F3F"/>
                </a:solidFill>
                <a:effectLst/>
                <a:latin typeface="Arial" panose="020B0604020202020204" pitchFamily="34" charset="0"/>
                <a:cs typeface="Times New Roman" panose="02020603050405020304" pitchFamily="18" charset="0"/>
              </a:rPr>
              <a:t>W</a:t>
            </a:r>
            <a:r>
              <a:rPr lang="en-US" sz="1200" dirty="0">
                <a:solidFill>
                  <a:srgbClr val="3F3F3F"/>
                </a:solidFill>
                <a:effectLst/>
                <a:latin typeface="Arial" panose="020B0604020202020204" pitchFamily="34" charset="0"/>
                <a:ea typeface="Aptos" panose="020B0004020202020204" pitchFamily="34" charset="0"/>
                <a:cs typeface="Times New Roman" panose="02020603050405020304" pitchFamily="18" charset="0"/>
              </a:rPr>
              <a:t>e suggest that you customize the voiceover notes to help you speak to your particular audience.</a:t>
            </a:r>
            <a:endParaRPr lang="en-US" dirty="0"/>
          </a:p>
          <a:p>
            <a:endParaRPr lang="en-US" dirty="0"/>
          </a:p>
          <a:p>
            <a:endParaRPr lang="en-US" dirty="0"/>
          </a:p>
          <a:p>
            <a:r>
              <a:rPr lang="en-US" dirty="0"/>
              <a:t>VOICEOVER FOR THIS SLIDE: </a:t>
            </a:r>
          </a:p>
          <a:p>
            <a:endParaRPr lang="en-US" dirty="0"/>
          </a:p>
          <a:p>
            <a:r>
              <a:rPr lang="en-US" dirty="0"/>
              <a:t>This presentation is all about what banks can do for you. </a:t>
            </a:r>
          </a:p>
          <a:p>
            <a:endParaRPr lang="en-US" dirty="0"/>
          </a:p>
          <a:p>
            <a:r>
              <a:rPr lang="en-US" dirty="0"/>
              <a:t>Sometimes, people can be skeptical about whether or not banks are truly helpful. But having a good relationship with a bank can be an important part of your financial well-being — which also affects your overall well-being. </a:t>
            </a:r>
          </a:p>
          <a:p>
            <a:endParaRPr lang="en-US" dirty="0"/>
          </a:p>
          <a:p>
            <a:r>
              <a:rPr lang="en-US" dirty="0"/>
              <a:t>Banks can be great resources that offer many tools to help you achieve your goals in life, whether that’s buying a car, buying a home for you and your family, or getting a loan to start a business. </a:t>
            </a:r>
          </a:p>
          <a:p>
            <a:endParaRPr lang="en-US" dirty="0"/>
          </a:p>
          <a:p>
            <a:r>
              <a:rPr lang="en-US" dirty="0"/>
              <a:t>So let’s get ready to learn about the benefits of banking. </a:t>
            </a:r>
          </a:p>
        </p:txBody>
      </p:sp>
      <p:sp>
        <p:nvSpPr>
          <p:cNvPr id="4" name="Slide Number Placeholder 3"/>
          <p:cNvSpPr>
            <a:spLocks noGrp="1"/>
          </p:cNvSpPr>
          <p:nvPr>
            <p:ph type="sldNum" sz="quarter" idx="5"/>
          </p:nvPr>
        </p:nvSpPr>
        <p:spPr/>
        <p:txBody>
          <a:bodyPr/>
          <a:lstStyle/>
          <a:p>
            <a:fld id="{D1FAD281-2645-F444-92DF-A66E3942A68D}" type="slidenum">
              <a:rPr lang="en-US" smtClean="0"/>
              <a:pPr/>
              <a:t>1</a:t>
            </a:fld>
            <a:endParaRPr lang="en-US" dirty="0"/>
          </a:p>
        </p:txBody>
      </p:sp>
    </p:spTree>
    <p:extLst>
      <p:ext uri="{BB962C8B-B14F-4D97-AF65-F5344CB8AC3E}">
        <p14:creationId xmlns:p14="http://schemas.microsoft.com/office/powerpoint/2010/main" val="4068632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2506F-0E5B-0AC2-AAB4-A9285B4722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E2C1BB-FA8F-7301-2E12-D4D1AA0A79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40BD9A-908B-01D8-E38C-AB827E40DA0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pPr marL="0" indent="0">
              <a:buNone/>
            </a:pPr>
            <a:endParaRPr lang="en-US" sz="1200" dirty="0"/>
          </a:p>
          <a:p>
            <a:pPr marL="0" indent="0">
              <a:buNone/>
            </a:pPr>
            <a:r>
              <a:rPr lang="en-US" sz="1200" dirty="0"/>
              <a:t>She can use that money to buy a car, a home, or continue saving and letting it grow. </a:t>
            </a:r>
          </a:p>
          <a:p>
            <a:endParaRPr lang="en-US" dirty="0"/>
          </a:p>
        </p:txBody>
      </p:sp>
      <p:sp>
        <p:nvSpPr>
          <p:cNvPr id="4" name="Slide Number Placeholder 3">
            <a:extLst>
              <a:ext uri="{FF2B5EF4-FFF2-40B4-BE49-F238E27FC236}">
                <a16:creationId xmlns:a16="http://schemas.microsoft.com/office/drawing/2014/main" id="{9F7252A2-8E76-BF7A-47EB-749EFCCC3573}"/>
              </a:ext>
            </a:extLst>
          </p:cNvPr>
          <p:cNvSpPr>
            <a:spLocks noGrp="1"/>
          </p:cNvSpPr>
          <p:nvPr>
            <p:ph type="sldNum" sz="quarter" idx="5"/>
          </p:nvPr>
        </p:nvSpPr>
        <p:spPr/>
        <p:txBody>
          <a:bodyPr/>
          <a:lstStyle/>
          <a:p>
            <a:fld id="{D1FAD281-2645-F444-92DF-A66E3942A68D}" type="slidenum">
              <a:rPr lang="en-US" smtClean="0"/>
              <a:pPr/>
              <a:t>11</a:t>
            </a:fld>
            <a:endParaRPr lang="en-US" dirty="0"/>
          </a:p>
        </p:txBody>
      </p:sp>
    </p:spTree>
    <p:extLst>
      <p:ext uri="{BB962C8B-B14F-4D97-AF65-F5344CB8AC3E}">
        <p14:creationId xmlns:p14="http://schemas.microsoft.com/office/powerpoint/2010/main" val="2315390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C6DA7-31C2-E741-B292-B31EB23FF0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AC2E17-51D8-8DC2-DC60-FAE2372514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0A7975-A7C4-2B79-3945-5D5FC6B635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pPr marL="0" indent="0">
              <a:buNone/>
            </a:pPr>
            <a:endParaRPr lang="en-US" sz="1200" dirty="0"/>
          </a:p>
          <a:p>
            <a:pPr marL="0" indent="0">
              <a:buNone/>
            </a:pPr>
            <a:r>
              <a:rPr lang="en-US" sz="1200" dirty="0"/>
              <a:t>In 5 more years, she’ll have almost $30,000. </a:t>
            </a:r>
          </a:p>
          <a:p>
            <a:endParaRPr lang="en-US" dirty="0"/>
          </a:p>
        </p:txBody>
      </p:sp>
      <p:sp>
        <p:nvSpPr>
          <p:cNvPr id="4" name="Slide Number Placeholder 3">
            <a:extLst>
              <a:ext uri="{FF2B5EF4-FFF2-40B4-BE49-F238E27FC236}">
                <a16:creationId xmlns:a16="http://schemas.microsoft.com/office/drawing/2014/main" id="{3911203A-315D-F1E6-46BF-9163BB88A80E}"/>
              </a:ext>
            </a:extLst>
          </p:cNvPr>
          <p:cNvSpPr>
            <a:spLocks noGrp="1"/>
          </p:cNvSpPr>
          <p:nvPr>
            <p:ph type="sldNum" sz="quarter" idx="5"/>
          </p:nvPr>
        </p:nvSpPr>
        <p:spPr/>
        <p:txBody>
          <a:bodyPr/>
          <a:lstStyle/>
          <a:p>
            <a:fld id="{D1FAD281-2645-F444-92DF-A66E3942A68D}" type="slidenum">
              <a:rPr lang="en-US" smtClean="0"/>
              <a:pPr/>
              <a:t>12</a:t>
            </a:fld>
            <a:endParaRPr lang="en-US" dirty="0"/>
          </a:p>
        </p:txBody>
      </p:sp>
    </p:spTree>
    <p:extLst>
      <p:ext uri="{BB962C8B-B14F-4D97-AF65-F5344CB8AC3E}">
        <p14:creationId xmlns:p14="http://schemas.microsoft.com/office/powerpoint/2010/main" val="1658201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FAFB1-B541-16A7-46CE-2F0D1BF91E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0474AA-FA99-28DF-DE2A-7785EDEA2C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A22A3C-8490-7C4B-5305-F3EC8B91CFF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pPr marL="0" indent="0">
              <a:buNone/>
            </a:pPr>
            <a:endParaRPr lang="en-US" sz="1200" dirty="0"/>
          </a:p>
          <a:p>
            <a:pPr marL="0" indent="0">
              <a:buNone/>
            </a:pPr>
            <a:r>
              <a:rPr lang="en-US" sz="1200" dirty="0"/>
              <a:t>PAUSE FOR ANIMATION</a:t>
            </a:r>
          </a:p>
          <a:p>
            <a:pPr marL="0" indent="0">
              <a:buNone/>
            </a:pPr>
            <a:endParaRPr lang="en-US" sz="1200" dirty="0"/>
          </a:p>
          <a:p>
            <a:pPr marL="0" indent="0">
              <a:buNone/>
            </a:pPr>
            <a:r>
              <a:rPr lang="en-US" sz="1200" dirty="0"/>
              <a:t>If she lets that initial $20,000 grow for 30 years, she’ll have over $66,000. That’s more than $46,000 in growth, thanks to compound interest!</a:t>
            </a:r>
          </a:p>
          <a:p>
            <a:endParaRPr lang="en-US" dirty="0"/>
          </a:p>
        </p:txBody>
      </p:sp>
      <p:sp>
        <p:nvSpPr>
          <p:cNvPr id="4" name="Slide Number Placeholder 3">
            <a:extLst>
              <a:ext uri="{FF2B5EF4-FFF2-40B4-BE49-F238E27FC236}">
                <a16:creationId xmlns:a16="http://schemas.microsoft.com/office/drawing/2014/main" id="{16651AFD-FC65-3487-49CD-3F2D23F241CC}"/>
              </a:ext>
            </a:extLst>
          </p:cNvPr>
          <p:cNvSpPr>
            <a:spLocks noGrp="1"/>
          </p:cNvSpPr>
          <p:nvPr>
            <p:ph type="sldNum" sz="quarter" idx="5"/>
          </p:nvPr>
        </p:nvSpPr>
        <p:spPr/>
        <p:txBody>
          <a:bodyPr/>
          <a:lstStyle/>
          <a:p>
            <a:fld id="{D1FAD281-2645-F444-92DF-A66E3942A68D}" type="slidenum">
              <a:rPr lang="en-US" smtClean="0"/>
              <a:pPr/>
              <a:t>13</a:t>
            </a:fld>
            <a:endParaRPr lang="en-US" dirty="0"/>
          </a:p>
        </p:txBody>
      </p:sp>
    </p:spTree>
    <p:extLst>
      <p:ext uri="{BB962C8B-B14F-4D97-AF65-F5344CB8AC3E}">
        <p14:creationId xmlns:p14="http://schemas.microsoft.com/office/powerpoint/2010/main" val="40486324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do you need to go to a bank location to use bank services? The answer is actually no. Almost everything that used to be done in-person at the bank can now be done online or through an app.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That means you can use a bank’s website or its app to access your money and accounts, sign up for new services, and more.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are some basic examples of what you can do: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 You can use a banking app or website to view or monitor your accounts — and you can even set up alerts to let you know about spending or balance changes. </a:t>
            </a:r>
          </a:p>
          <a:p>
            <a:r>
              <a:rPr lang="en-US" dirty="0"/>
              <a:t>– Most banking apps allow you to deposit checks just using your phone. </a:t>
            </a:r>
          </a:p>
          <a:p>
            <a:r>
              <a:rPr lang="en-US" dirty="0"/>
              <a:t>– You can pay bills from many banking apps or websites. </a:t>
            </a:r>
          </a:p>
          <a:p>
            <a:r>
              <a:rPr lang="en-US" dirty="0"/>
              <a:t>– You can use it to send money to other people, like family members or friends. </a:t>
            </a:r>
          </a:p>
          <a:p>
            <a:r>
              <a:rPr lang="en-US" dirty="0"/>
              <a:t>– You can also use it to move money to other accounts.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Ask:</a:t>
            </a:r>
            <a:r>
              <a:rPr lang="en-US" dirty="0"/>
              <a:t> Do any of you have a banking app? If so, what do you typically log into it for? Or what are some of the things you can use the app to do, if you don’t mind sharing? </a:t>
            </a:r>
          </a:p>
        </p:txBody>
      </p:sp>
      <p:sp>
        <p:nvSpPr>
          <p:cNvPr id="4" name="Slide Number Placeholder 3"/>
          <p:cNvSpPr>
            <a:spLocks noGrp="1"/>
          </p:cNvSpPr>
          <p:nvPr>
            <p:ph type="sldNum" sz="quarter" idx="5"/>
          </p:nvPr>
        </p:nvSpPr>
        <p:spPr/>
        <p:txBody>
          <a:bodyPr/>
          <a:lstStyle/>
          <a:p>
            <a:fld id="{D1FAD281-2645-F444-92DF-A66E3942A68D}" type="slidenum">
              <a:rPr lang="en-US" smtClean="0"/>
              <a:pPr/>
              <a:t>14</a:t>
            </a:fld>
            <a:endParaRPr lang="en-US" dirty="0"/>
          </a:p>
        </p:txBody>
      </p:sp>
    </p:spTree>
    <p:extLst>
      <p:ext uri="{BB962C8B-B14F-4D97-AF65-F5344CB8AC3E}">
        <p14:creationId xmlns:p14="http://schemas.microsoft.com/office/powerpoint/2010/main" val="31615580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before revealing the answer: What do you think the answer is? What makes you say that?</a:t>
            </a:r>
          </a:p>
          <a:p>
            <a:endParaRPr lang="en-US" dirty="0"/>
          </a:p>
          <a:p>
            <a:r>
              <a:rPr lang="en-US" dirty="0"/>
              <a:t>CLICK TO REVEAL ANSWER</a:t>
            </a:r>
          </a:p>
        </p:txBody>
      </p:sp>
      <p:sp>
        <p:nvSpPr>
          <p:cNvPr id="4" name="Slide Number Placeholder 3"/>
          <p:cNvSpPr>
            <a:spLocks noGrp="1"/>
          </p:cNvSpPr>
          <p:nvPr>
            <p:ph type="sldNum" sz="quarter" idx="5"/>
          </p:nvPr>
        </p:nvSpPr>
        <p:spPr/>
        <p:txBody>
          <a:bodyPr/>
          <a:lstStyle/>
          <a:p>
            <a:fld id="{D1FAD281-2645-F444-92DF-A66E3942A68D}" type="slidenum">
              <a:rPr lang="en-US" smtClean="0"/>
              <a:pPr/>
              <a:t>15</a:t>
            </a:fld>
            <a:endParaRPr lang="en-US" dirty="0"/>
          </a:p>
        </p:txBody>
      </p:sp>
    </p:spTree>
    <p:extLst>
      <p:ext uri="{BB962C8B-B14F-4D97-AF65-F5344CB8AC3E}">
        <p14:creationId xmlns:p14="http://schemas.microsoft.com/office/powerpoint/2010/main" val="2101296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solidFill>
                <a:srgbClr val="1F1F1F"/>
              </a:solidFill>
              <a:effectLst/>
              <a:latin typeface="Arial" panose="020B0604020202020204" pitchFamily="34" charset="0"/>
            </a:endParaRPr>
          </a:p>
          <a:p>
            <a:r>
              <a:rPr lang="en-US" dirty="0">
                <a:solidFill>
                  <a:srgbClr val="1F1F1F"/>
                </a:solidFill>
                <a:effectLst/>
                <a:latin typeface="Arial" panose="020B0604020202020204" pitchFamily="34" charset="0"/>
              </a:rPr>
              <a:t>Now, let’s go over a few of the different types of cards. </a:t>
            </a:r>
          </a:p>
          <a:p>
            <a:endParaRPr lang="en-US" dirty="0">
              <a:solidFill>
                <a:srgbClr val="1F1F1F"/>
              </a:solidFill>
              <a:effectLst/>
              <a:latin typeface="Arial" panose="020B0604020202020204" pitchFamily="34" charset="0"/>
            </a:endParaRPr>
          </a:p>
          <a:p>
            <a:r>
              <a:rPr lang="en-US" dirty="0">
                <a:solidFill>
                  <a:srgbClr val="1F1F1F"/>
                </a:solidFill>
                <a:effectLst/>
                <a:latin typeface="Arial" panose="020B0604020202020204" pitchFamily="34" charset="0"/>
              </a:rPr>
              <a:t>While they all look — and swipe — the same, debit cards, credit cards, and prepaid cards function differently.</a:t>
            </a:r>
          </a:p>
          <a:p>
            <a:endParaRPr lang="en-US" dirty="0">
              <a:solidFill>
                <a:srgbClr val="1F1F1F"/>
              </a:solidFill>
              <a:effectLst/>
              <a:latin typeface="Arial" panose="020B0604020202020204" pitchFamily="34" charset="0"/>
            </a:endParaRPr>
          </a:p>
          <a:p>
            <a:r>
              <a:rPr lang="en-US" dirty="0">
                <a:solidFill>
                  <a:srgbClr val="1F1F1F"/>
                </a:solidFill>
                <a:effectLst/>
                <a:latin typeface="Arial" panose="020B0604020202020204" pitchFamily="34" charset="0"/>
              </a:rPr>
              <a:t>Debit cards are linked to the user's bank account and are limited by how much money is in the account. </a:t>
            </a:r>
          </a:p>
          <a:p>
            <a:endParaRPr lang="en-US" dirty="0">
              <a:solidFill>
                <a:srgbClr val="1F1F1F"/>
              </a:solidFill>
              <a:effectLst/>
              <a:latin typeface="Arial" panose="020B0604020202020204" pitchFamily="34" charset="0"/>
            </a:endParaRPr>
          </a:p>
          <a:p>
            <a:r>
              <a:rPr lang="en-US" b="0" i="0" dirty="0">
                <a:solidFill>
                  <a:srgbClr val="101820"/>
                </a:solidFill>
                <a:effectLst/>
                <a:latin typeface="Avenir Next"/>
              </a:rPr>
              <a:t>A </a:t>
            </a:r>
            <a:r>
              <a:rPr lang="en-US" b="1" i="0" dirty="0">
                <a:solidFill>
                  <a:srgbClr val="101820"/>
                </a:solidFill>
                <a:effectLst/>
                <a:latin typeface="Avenir Next"/>
              </a:rPr>
              <a:t>prepaid card </a:t>
            </a:r>
            <a:r>
              <a:rPr lang="en-US" b="0" i="0" dirty="0">
                <a:solidFill>
                  <a:srgbClr val="101820"/>
                </a:solidFill>
                <a:effectLst/>
                <a:latin typeface="Avenir Next"/>
              </a:rPr>
              <a:t>is not linked to a bank or credit union account. Instead, you put money into the card account, sometimes called loading money onto the card, before you can spend it. </a:t>
            </a:r>
          </a:p>
          <a:p>
            <a:endParaRPr lang="en-US" b="0" i="0" dirty="0">
              <a:solidFill>
                <a:srgbClr val="101820"/>
              </a:solidFill>
              <a:effectLst/>
              <a:latin typeface="Avenir Next"/>
            </a:endParaRPr>
          </a:p>
          <a:p>
            <a:r>
              <a:rPr lang="en-US" b="1" dirty="0">
                <a:solidFill>
                  <a:srgbClr val="1F1F1F"/>
                </a:solidFill>
                <a:effectLst/>
                <a:latin typeface="Arial" panose="020B0604020202020204" pitchFamily="34" charset="0"/>
              </a:rPr>
              <a:t>Credit cards </a:t>
            </a:r>
            <a:r>
              <a:rPr lang="en-US" dirty="0">
                <a:solidFill>
                  <a:srgbClr val="1F1F1F"/>
                </a:solidFill>
                <a:effectLst/>
                <a:latin typeface="Arial" panose="020B0604020202020204" pitchFamily="34" charset="0"/>
              </a:rPr>
              <a:t>provide you with a line of credit they can borrow against as needed and pay back later.</a:t>
            </a:r>
            <a:r>
              <a:rPr lang="en-US" dirty="0"/>
              <a:t> In other words, when you swipe a credit card, you’re actually borrowing money from the bank—it’s like a short-term loan. And much like a loan, you will be charged interest if the amount is not paid back in full each month. </a:t>
            </a:r>
            <a:r>
              <a:rPr lang="en-US" dirty="0">
                <a:solidFill>
                  <a:srgbClr val="1F1F1F"/>
                </a:solidFill>
                <a:effectLst/>
                <a:latin typeface="Arial" panose="020B0604020202020204" pitchFamily="34" charset="0"/>
              </a:rPr>
              <a:t> </a:t>
            </a:r>
          </a:p>
          <a:p>
            <a:endParaRPr lang="en-US" dirty="0">
              <a:solidFill>
                <a:srgbClr val="1F1F1F"/>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F1F1F"/>
                </a:solidFill>
                <a:effectLst/>
                <a:latin typeface="Arial" panose="020B0604020202020204" pitchFamily="34" charset="0"/>
              </a:rPr>
              <a:t>Credit cards charge interest on the money the cardholder borrows unless it's paid back within the grace period. Sometimes stores and retailers will offer extra discounts if you sign up for their particular credit card. Be extra cautious in those situations! Signing up might impact your credit score, and those cards sometimes have very high interest rates. </a:t>
            </a:r>
            <a:r>
              <a:rPr lang="en-US" dirty="0">
                <a:solidFill>
                  <a:srgbClr val="3F3F3F"/>
                </a:solidFill>
                <a:effectLst/>
                <a:latin typeface="Helvetica" pitchFamily="2" charset="0"/>
              </a:rPr>
              <a:t>There might also be other costs like an annual fee, so it’s important to find out all the details of any credit card before you sign up.</a:t>
            </a:r>
            <a:endParaRPr lang="en-US" dirty="0">
              <a:solidFill>
                <a:srgbClr val="1F1F1F"/>
              </a:solidFill>
              <a:effectLst/>
              <a:latin typeface="Arial" panose="020B0604020202020204" pitchFamily="34" charset="0"/>
            </a:endParaRPr>
          </a:p>
          <a:p>
            <a:endParaRPr lang="en-US" dirty="0">
              <a:solidFill>
                <a:srgbClr val="1F1F1F"/>
              </a:solidFill>
              <a:effectLst/>
              <a:latin typeface="Arial" panose="020B0604020202020204" pitchFamily="34" charset="0"/>
            </a:endParaRPr>
          </a:p>
          <a:p>
            <a:r>
              <a:rPr lang="en-US" dirty="0">
                <a:solidFill>
                  <a:srgbClr val="1F1F1F"/>
                </a:solidFill>
                <a:effectLst/>
                <a:latin typeface="Arial" panose="020B0604020202020204" pitchFamily="34" charset="0"/>
              </a:rPr>
              <a:t>Again, you’ll notice that these different types of cards all look very similar — but they serve very different purposes.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16</a:t>
            </a:fld>
            <a:endParaRPr lang="en-US" dirty="0"/>
          </a:p>
        </p:txBody>
      </p:sp>
    </p:spTree>
    <p:extLst>
      <p:ext uri="{BB962C8B-B14F-4D97-AF65-F5344CB8AC3E}">
        <p14:creationId xmlns:p14="http://schemas.microsoft.com/office/powerpoint/2010/main" val="11445079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solidFill>
                <a:srgbClr val="1F1F1F"/>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Besides cash, there are a few ways to pay for things, especially if you have a smart phone that is tied to your debit card (checking account).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Along with using your bank’s app to pay bills, you have some other options through third-party payment apps.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Payment apps are usually a separate download from your banking app, though some can be integrated into your bank’s app.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Examples of payment apps include </a:t>
            </a:r>
            <a:r>
              <a:rPr lang="en-US" b="1" dirty="0"/>
              <a:t>Venmo</a:t>
            </a:r>
            <a:r>
              <a:rPr lang="en-US" dirty="0"/>
              <a:t>, </a:t>
            </a:r>
            <a:r>
              <a:rPr lang="en-US" b="1" dirty="0"/>
              <a:t>Apple Pay, Cash App, and PayPal.</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17</a:t>
            </a:fld>
            <a:endParaRPr lang="en-US" dirty="0"/>
          </a:p>
        </p:txBody>
      </p:sp>
    </p:spTree>
    <p:extLst>
      <p:ext uri="{BB962C8B-B14F-4D97-AF65-F5344CB8AC3E}">
        <p14:creationId xmlns:p14="http://schemas.microsoft.com/office/powerpoint/2010/main" val="25385720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indent="0">
              <a:buNone/>
            </a:pPr>
            <a:r>
              <a:rPr lang="en-US" dirty="0"/>
              <a:t>You can also use a </a:t>
            </a:r>
            <a:r>
              <a:rPr lang="en-US" b="1" dirty="0"/>
              <a:t>payment app</a:t>
            </a:r>
            <a:r>
              <a:rPr lang="en-US" dirty="0"/>
              <a:t> to:</a:t>
            </a:r>
          </a:p>
          <a:p>
            <a:r>
              <a:rPr lang="en-US" dirty="0"/>
              <a:t>– Send and receive money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Pay for goods or services online or in person</a:t>
            </a:r>
          </a:p>
          <a:p>
            <a:r>
              <a:rPr lang="en-US" dirty="0"/>
              <a:t>– Pay some of your bills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Payment apps connect to your bank account or are funded by money you move from your bank account.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are sometimes called “peer-to-peer payment apps” because they let you send money to and receive money from people you know.</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18</a:t>
            </a:fld>
            <a:endParaRPr lang="en-US" dirty="0"/>
          </a:p>
        </p:txBody>
      </p:sp>
    </p:spTree>
    <p:extLst>
      <p:ext uri="{BB962C8B-B14F-4D97-AF65-F5344CB8AC3E}">
        <p14:creationId xmlns:p14="http://schemas.microsoft.com/office/powerpoint/2010/main" val="29838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Payment apps are one way to use your phone like a card or a wallet. But there are also things called “</a:t>
            </a:r>
            <a:r>
              <a:rPr lang="en-US" b="1" dirty="0"/>
              <a:t>digital wallets</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Digital wallets can safely store your payment details — like your card numbers — and can easily retrieve this information when you’re checking out while shopping online, or even in a physical store. If you ask the person at the register if they take Apple Pay, for example, they’ll probably say yes — and you can complete the transaction by tapping your phone on the card reader.</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19</a:t>
            </a:fld>
            <a:endParaRPr lang="en-US" dirty="0"/>
          </a:p>
        </p:txBody>
      </p:sp>
    </p:spTree>
    <p:extLst>
      <p:ext uri="{BB962C8B-B14F-4D97-AF65-F5344CB8AC3E}">
        <p14:creationId xmlns:p14="http://schemas.microsoft.com/office/powerpoint/2010/main" val="26317642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451E0-5CD5-0482-705C-07F39C3561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AD7293-A154-EEFE-CDFE-D2666A5ED0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70B793-5F01-B00F-7974-DF6D16F6E43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examples of </a:t>
            </a:r>
            <a:r>
              <a:rPr lang="en-US" b="0" dirty="0"/>
              <a:t>digital wallets include </a:t>
            </a:r>
            <a:r>
              <a:rPr lang="en-US" b="1" dirty="0"/>
              <a:t>PayPal, Google Wallet, Samsung Wallet, </a:t>
            </a:r>
            <a:r>
              <a:rPr lang="en-US" dirty="0"/>
              <a:t>and </a:t>
            </a:r>
            <a:r>
              <a:rPr lang="en-US" b="1" dirty="0"/>
              <a:t>Apple Wallet.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Each phone’s digital wallet system may be different. For example, if I double-tap one of the side buttons on my phone, it brings up my digital wallet, and then I’d just hold my phone near the scanner at the register to pay. </a:t>
            </a:r>
          </a:p>
          <a:p>
            <a:endParaRPr lang="en-US" dirty="0"/>
          </a:p>
        </p:txBody>
      </p:sp>
      <p:sp>
        <p:nvSpPr>
          <p:cNvPr id="4" name="Slide Number Placeholder 3">
            <a:extLst>
              <a:ext uri="{FF2B5EF4-FFF2-40B4-BE49-F238E27FC236}">
                <a16:creationId xmlns:a16="http://schemas.microsoft.com/office/drawing/2014/main" id="{7116792E-FF91-EE5A-0587-D17F889F5A8F}"/>
              </a:ext>
            </a:extLst>
          </p:cNvPr>
          <p:cNvSpPr>
            <a:spLocks noGrp="1"/>
          </p:cNvSpPr>
          <p:nvPr>
            <p:ph type="sldNum" sz="quarter" idx="5"/>
          </p:nvPr>
        </p:nvSpPr>
        <p:spPr/>
        <p:txBody>
          <a:bodyPr/>
          <a:lstStyle/>
          <a:p>
            <a:fld id="{D1FAD281-2645-F444-92DF-A66E3942A68D}" type="slidenum">
              <a:rPr lang="en-US" smtClean="0"/>
              <a:pPr/>
              <a:t>20</a:t>
            </a:fld>
            <a:endParaRPr lang="en-US" dirty="0"/>
          </a:p>
        </p:txBody>
      </p:sp>
    </p:spTree>
    <p:extLst>
      <p:ext uri="{BB962C8B-B14F-4D97-AF65-F5344CB8AC3E}">
        <p14:creationId xmlns:p14="http://schemas.microsoft.com/office/powerpoint/2010/main" val="4272598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dirty="0"/>
          </a:p>
          <a:p>
            <a:r>
              <a:rPr lang="en-US" dirty="0"/>
              <a:t>This is just a quick look at what we’ll be covering today … </a:t>
            </a:r>
          </a:p>
          <a:p>
            <a:endParaRPr lang="en-US" dirty="0"/>
          </a:p>
          <a:p>
            <a:r>
              <a:rPr lang="en-US" dirty="0"/>
              <a:t>We’ll start with some of the basics, just explaining what a bank is and what are some of the things that banks can do for you. </a:t>
            </a:r>
          </a:p>
          <a:p>
            <a:endParaRPr lang="en-US" dirty="0"/>
          </a:p>
          <a:p>
            <a:r>
              <a:rPr lang="en-US" dirty="0"/>
              <a:t>Do you actually need to go to a bank? We’ll talk about that, too. </a:t>
            </a:r>
          </a:p>
          <a:p>
            <a:endParaRPr lang="en-US" dirty="0"/>
          </a:p>
          <a:p>
            <a:r>
              <a:rPr lang="en-US" dirty="0"/>
              <a:t>We’ll talk about how you can do a lot with your phone these days, like depositing checks or paying for things, and that your bank is an important part of the process.</a:t>
            </a:r>
          </a:p>
          <a:p>
            <a:endParaRPr lang="en-US" dirty="0"/>
          </a:p>
          <a:p>
            <a:r>
              <a:rPr lang="en-US" dirty="0"/>
              <a:t>We’ll talk about what you need to do to open your first bank account. </a:t>
            </a:r>
          </a:p>
          <a:p>
            <a:endParaRPr lang="en-US" dirty="0"/>
          </a:p>
          <a:p>
            <a:r>
              <a:rPr lang="en-US" dirty="0"/>
              <a:t>And we’ll talk about ways to keep your money and banking information safe — and where you can go to keep learning more about banks and other money topics that can help you out in life. </a:t>
            </a:r>
          </a:p>
        </p:txBody>
      </p:sp>
      <p:sp>
        <p:nvSpPr>
          <p:cNvPr id="4" name="Slide Number Placeholder 3"/>
          <p:cNvSpPr>
            <a:spLocks noGrp="1"/>
          </p:cNvSpPr>
          <p:nvPr>
            <p:ph type="sldNum" sz="quarter" idx="5"/>
          </p:nvPr>
        </p:nvSpPr>
        <p:spPr/>
        <p:txBody>
          <a:bodyPr/>
          <a:lstStyle/>
          <a:p>
            <a:fld id="{D1FAD281-2645-F444-92DF-A66E3942A68D}" type="slidenum">
              <a:rPr lang="en-US" smtClean="0"/>
              <a:pPr/>
              <a:t>2</a:t>
            </a:fld>
            <a:endParaRPr lang="en-US" dirty="0"/>
          </a:p>
        </p:txBody>
      </p:sp>
    </p:spTree>
    <p:extLst>
      <p:ext uri="{BB962C8B-B14F-4D97-AF65-F5344CB8AC3E}">
        <p14:creationId xmlns:p14="http://schemas.microsoft.com/office/powerpoint/2010/main" val="8185187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endParaRPr lang="en-US" sz="1200" dirty="0"/>
          </a:p>
          <a:p>
            <a:r>
              <a:rPr lang="en-US" sz="1200" dirty="0"/>
              <a:t>Time for another hands-on example!</a:t>
            </a:r>
          </a:p>
          <a:p>
            <a:endParaRPr lang="en-US" sz="1200" dirty="0"/>
          </a:p>
          <a:p>
            <a:pPr marL="0" indent="0">
              <a:buNone/>
            </a:pPr>
            <a:r>
              <a:rPr lang="en-US" sz="1200" dirty="0"/>
              <a:t>Drew works with Matt and Will, and he offers to pick up lunch for them one day. He leaves his wallet in the office and uses </a:t>
            </a:r>
            <a:r>
              <a:rPr lang="en-US" sz="1200" b="1" dirty="0"/>
              <a:t>Apple Pay</a:t>
            </a:r>
            <a:r>
              <a:rPr lang="en-US" sz="1200" dirty="0"/>
              <a:t>, built into his iPhone, to tap and pay at the restaurant instead of using a card or cash.</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21</a:t>
            </a:fld>
            <a:endParaRPr lang="en-US" dirty="0"/>
          </a:p>
        </p:txBody>
      </p:sp>
    </p:spTree>
    <p:extLst>
      <p:ext uri="{BB962C8B-B14F-4D97-AF65-F5344CB8AC3E}">
        <p14:creationId xmlns:p14="http://schemas.microsoft.com/office/powerpoint/2010/main" val="18349602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DDED9-82E1-3F0E-7D01-74A8A39819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65B655-7B5F-46AD-2116-7771D6ED88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B41859-8075-7670-F273-A481551E9D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pPr marL="0" indent="0">
              <a:buNone/>
            </a:pPr>
            <a:endParaRPr lang="en-US" sz="1200" dirty="0"/>
          </a:p>
          <a:p>
            <a:pPr marL="0" indent="0">
              <a:buNone/>
            </a:pPr>
            <a:r>
              <a:rPr lang="en-US" sz="1200" dirty="0"/>
              <a:t>Once he gets back to the office, he finds out that Matt and Will don’t have cash to pay him either. </a:t>
            </a:r>
          </a:p>
          <a:p>
            <a:endParaRPr lang="en-US" dirty="0"/>
          </a:p>
        </p:txBody>
      </p:sp>
      <p:sp>
        <p:nvSpPr>
          <p:cNvPr id="4" name="Slide Number Placeholder 3">
            <a:extLst>
              <a:ext uri="{FF2B5EF4-FFF2-40B4-BE49-F238E27FC236}">
                <a16:creationId xmlns:a16="http://schemas.microsoft.com/office/drawing/2014/main" id="{D63370D9-2B5B-EEEC-AB3F-A43B10ECBD04}"/>
              </a:ext>
            </a:extLst>
          </p:cNvPr>
          <p:cNvSpPr>
            <a:spLocks noGrp="1"/>
          </p:cNvSpPr>
          <p:nvPr>
            <p:ph type="sldNum" sz="quarter" idx="5"/>
          </p:nvPr>
        </p:nvSpPr>
        <p:spPr/>
        <p:txBody>
          <a:bodyPr/>
          <a:lstStyle/>
          <a:p>
            <a:fld id="{D1FAD281-2645-F444-92DF-A66E3942A68D}" type="slidenum">
              <a:rPr lang="en-US" smtClean="0"/>
              <a:pPr/>
              <a:t>22</a:t>
            </a:fld>
            <a:endParaRPr lang="en-US" dirty="0"/>
          </a:p>
        </p:txBody>
      </p:sp>
    </p:spTree>
    <p:extLst>
      <p:ext uri="{BB962C8B-B14F-4D97-AF65-F5344CB8AC3E}">
        <p14:creationId xmlns:p14="http://schemas.microsoft.com/office/powerpoint/2010/main" val="11769737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0A934-AA97-0E99-8EC9-ED8B7CB19F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69B0CE-921B-ED53-98F6-14BB1D25C0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53B7E4-A696-8DEB-CC6B-2DC61B9C10E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endParaRPr lang="en-US" sz="1200" dirty="0"/>
          </a:p>
          <a:p>
            <a:pPr marL="0" indent="0">
              <a:buNone/>
            </a:pPr>
            <a:r>
              <a:rPr lang="en-US" sz="1200" dirty="0"/>
              <a:t>But they do have payment apps! They both log in to </a:t>
            </a:r>
            <a:r>
              <a:rPr lang="en-US" sz="1200" b="1" dirty="0"/>
              <a:t>Venmo</a:t>
            </a:r>
            <a:r>
              <a:rPr lang="en-US" sz="1200" dirty="0"/>
              <a:t> and send money to Drew that way. </a:t>
            </a:r>
            <a:endParaRPr lang="en-US" dirty="0"/>
          </a:p>
          <a:p>
            <a:endParaRPr lang="en-US" dirty="0"/>
          </a:p>
        </p:txBody>
      </p:sp>
      <p:sp>
        <p:nvSpPr>
          <p:cNvPr id="4" name="Slide Number Placeholder 3">
            <a:extLst>
              <a:ext uri="{FF2B5EF4-FFF2-40B4-BE49-F238E27FC236}">
                <a16:creationId xmlns:a16="http://schemas.microsoft.com/office/drawing/2014/main" id="{9BFF41AF-269C-9A4A-F61C-F0F4B6E41E5E}"/>
              </a:ext>
            </a:extLst>
          </p:cNvPr>
          <p:cNvSpPr>
            <a:spLocks noGrp="1"/>
          </p:cNvSpPr>
          <p:nvPr>
            <p:ph type="sldNum" sz="quarter" idx="5"/>
          </p:nvPr>
        </p:nvSpPr>
        <p:spPr/>
        <p:txBody>
          <a:bodyPr/>
          <a:lstStyle/>
          <a:p>
            <a:fld id="{D1FAD281-2645-F444-92DF-A66E3942A68D}" type="slidenum">
              <a:rPr lang="en-US" smtClean="0"/>
              <a:pPr/>
              <a:t>23</a:t>
            </a:fld>
            <a:endParaRPr lang="en-US" dirty="0"/>
          </a:p>
        </p:txBody>
      </p:sp>
    </p:spTree>
    <p:extLst>
      <p:ext uri="{BB962C8B-B14F-4D97-AF65-F5344CB8AC3E}">
        <p14:creationId xmlns:p14="http://schemas.microsoft.com/office/powerpoint/2010/main" val="32776437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26422-A7DE-B095-0BFB-5921F7D01A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96DA96-603A-6044-0E59-5BCA52CAB9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86BA22-81EB-2A98-7384-F1A458B05CC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endParaRPr lang="en-US" sz="1200" dirty="0"/>
          </a:p>
          <a:p>
            <a:pPr marL="0" indent="0">
              <a:buNone/>
            </a:pPr>
            <a:r>
              <a:rPr lang="en-US" sz="1200" dirty="0"/>
              <a:t>All settled!</a:t>
            </a:r>
          </a:p>
          <a:p>
            <a:pPr marL="0" indent="0">
              <a:buNone/>
            </a:pPr>
            <a:endParaRPr lang="en-US" sz="1200" dirty="0"/>
          </a:p>
          <a:p>
            <a:pPr marL="0" indent="0">
              <a:buNone/>
            </a:pPr>
            <a:r>
              <a:rPr lang="en-US" sz="1200" dirty="0"/>
              <a:t>PAUSE FOR ANIMATION</a:t>
            </a:r>
          </a:p>
          <a:p>
            <a:endParaRPr lang="en-US" dirty="0"/>
          </a:p>
        </p:txBody>
      </p:sp>
      <p:sp>
        <p:nvSpPr>
          <p:cNvPr id="4" name="Slide Number Placeholder 3">
            <a:extLst>
              <a:ext uri="{FF2B5EF4-FFF2-40B4-BE49-F238E27FC236}">
                <a16:creationId xmlns:a16="http://schemas.microsoft.com/office/drawing/2014/main" id="{597B720B-D354-38F2-B8F1-DBC4DC74BE3E}"/>
              </a:ext>
            </a:extLst>
          </p:cNvPr>
          <p:cNvSpPr>
            <a:spLocks noGrp="1"/>
          </p:cNvSpPr>
          <p:nvPr>
            <p:ph type="sldNum" sz="quarter" idx="5"/>
          </p:nvPr>
        </p:nvSpPr>
        <p:spPr/>
        <p:txBody>
          <a:bodyPr/>
          <a:lstStyle/>
          <a:p>
            <a:fld id="{D1FAD281-2645-F444-92DF-A66E3942A68D}" type="slidenum">
              <a:rPr lang="en-US" smtClean="0"/>
              <a:pPr/>
              <a:t>24</a:t>
            </a:fld>
            <a:endParaRPr lang="en-US" dirty="0"/>
          </a:p>
        </p:txBody>
      </p:sp>
    </p:spTree>
    <p:extLst>
      <p:ext uri="{BB962C8B-B14F-4D97-AF65-F5344CB8AC3E}">
        <p14:creationId xmlns:p14="http://schemas.microsoft.com/office/powerpoint/2010/main" val="12072871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DCFEF-07A2-0573-5D1A-F18D96263E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838229-DC68-48AC-6B5B-04F3425CC8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E84039-2F77-55D8-66A8-C0B0C4B7C2DA}"/>
              </a:ext>
            </a:extLst>
          </p:cNvPr>
          <p:cNvSpPr>
            <a:spLocks noGrp="1"/>
          </p:cNvSpPr>
          <p:nvPr>
            <p:ph type="body" idx="1"/>
          </p:nvPr>
        </p:nvSpPr>
        <p:spPr/>
        <p:txBody>
          <a:bodyPr/>
          <a:lstStyle/>
          <a:p>
            <a:r>
              <a:rPr lang="en-US" dirty="0"/>
              <a:t>Ask before revealing the answer: What do you think the answer is? What makes you say that?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TO REVEAL ANSWER</a:t>
            </a:r>
          </a:p>
          <a:p>
            <a:endParaRPr lang="en-US" dirty="0"/>
          </a:p>
        </p:txBody>
      </p:sp>
      <p:sp>
        <p:nvSpPr>
          <p:cNvPr id="4" name="Slide Number Placeholder 3">
            <a:extLst>
              <a:ext uri="{FF2B5EF4-FFF2-40B4-BE49-F238E27FC236}">
                <a16:creationId xmlns:a16="http://schemas.microsoft.com/office/drawing/2014/main" id="{9B045562-504A-8632-23A9-9F996E513076}"/>
              </a:ext>
            </a:extLst>
          </p:cNvPr>
          <p:cNvSpPr>
            <a:spLocks noGrp="1"/>
          </p:cNvSpPr>
          <p:nvPr>
            <p:ph type="sldNum" sz="quarter" idx="5"/>
          </p:nvPr>
        </p:nvSpPr>
        <p:spPr/>
        <p:txBody>
          <a:bodyPr/>
          <a:lstStyle/>
          <a:p>
            <a:fld id="{D1FAD281-2645-F444-92DF-A66E3942A68D}" type="slidenum">
              <a:rPr lang="en-US" smtClean="0"/>
              <a:pPr/>
              <a:t>25</a:t>
            </a:fld>
            <a:endParaRPr lang="en-US" dirty="0"/>
          </a:p>
        </p:txBody>
      </p:sp>
    </p:spTree>
    <p:extLst>
      <p:ext uri="{BB962C8B-B14F-4D97-AF65-F5344CB8AC3E}">
        <p14:creationId xmlns:p14="http://schemas.microsoft.com/office/powerpoint/2010/main" val="24972160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Having bank accounts also makes it easier to manage your monthly income and savings.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With a bank account, your paycheck can often be sent to you via </a:t>
            </a:r>
            <a:r>
              <a:rPr lang="en-US" b="1" dirty="0"/>
              <a:t>direct deposit</a:t>
            </a:r>
            <a:r>
              <a:rPr lang="en-US" b="0" dirty="0"/>
              <a:t>. This is one of the safest and fastest ways to get paid with most jobs — it’s typically faster and easier than getting a paper check.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26</a:t>
            </a:fld>
            <a:endParaRPr lang="en-US" dirty="0"/>
          </a:p>
        </p:txBody>
      </p:sp>
    </p:spTree>
    <p:extLst>
      <p:ext uri="{BB962C8B-B14F-4D97-AF65-F5344CB8AC3E}">
        <p14:creationId xmlns:p14="http://schemas.microsoft.com/office/powerpoint/2010/main" val="15228131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1EAFC-259A-2BE8-BBF0-13566B63E7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BDE17A-A134-9B52-79F5-443124DAE2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615D37-485E-0CE8-B0A9-FBE22C9CC8D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You can often set up direct deposit so that some of your pay goes to your checking account, while some automatically goes into your savings account, which can make budgeting easier. </a:t>
            </a:r>
            <a:endParaRPr lang="en-US" dirty="0"/>
          </a:p>
          <a:p>
            <a:endParaRPr lang="en-US" dirty="0"/>
          </a:p>
          <a:p>
            <a:r>
              <a:rPr lang="en-US" dirty="0"/>
              <a:t>Remember, everyday money (money for bills, rent or mortgage payments, money to pay off credit cards, etc.) should go into checking, while longer-term savings can go in a savings account where it can earn interest. </a:t>
            </a:r>
          </a:p>
          <a:p>
            <a:endParaRPr lang="en-US" dirty="0"/>
          </a:p>
        </p:txBody>
      </p:sp>
      <p:sp>
        <p:nvSpPr>
          <p:cNvPr id="4" name="Slide Number Placeholder 3">
            <a:extLst>
              <a:ext uri="{FF2B5EF4-FFF2-40B4-BE49-F238E27FC236}">
                <a16:creationId xmlns:a16="http://schemas.microsoft.com/office/drawing/2014/main" id="{D9382B76-F5BC-1A84-A836-82BA33842A1D}"/>
              </a:ext>
            </a:extLst>
          </p:cNvPr>
          <p:cNvSpPr>
            <a:spLocks noGrp="1"/>
          </p:cNvSpPr>
          <p:nvPr>
            <p:ph type="sldNum" sz="quarter" idx="5"/>
          </p:nvPr>
        </p:nvSpPr>
        <p:spPr/>
        <p:txBody>
          <a:bodyPr/>
          <a:lstStyle/>
          <a:p>
            <a:fld id="{D1FAD281-2645-F444-92DF-A66E3942A68D}" type="slidenum">
              <a:rPr lang="en-US" smtClean="0"/>
              <a:pPr/>
              <a:t>27</a:t>
            </a:fld>
            <a:endParaRPr lang="en-US" dirty="0"/>
          </a:p>
        </p:txBody>
      </p:sp>
    </p:spTree>
    <p:extLst>
      <p:ext uri="{BB962C8B-B14F-4D97-AF65-F5344CB8AC3E}">
        <p14:creationId xmlns:p14="http://schemas.microsoft.com/office/powerpoint/2010/main" val="35070925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55AC7-35CA-8B9F-DE16-17206B5FAC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D394DB-C27E-8DD2-9236-1DB251D450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E2984E-EF56-4945-F5B7-68F17A8994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endParaRPr lang="en-US" dirty="0"/>
          </a:p>
          <a:p>
            <a:r>
              <a:rPr lang="en-US" dirty="0"/>
              <a:t>Here’s a hands-on example of the power of having a savings account and saving automatically: </a:t>
            </a:r>
          </a:p>
          <a:p>
            <a:endParaRPr lang="en-US" dirty="0"/>
          </a:p>
          <a:p>
            <a:r>
              <a:rPr lang="en-US" dirty="0"/>
              <a:t>Imagine Julia wants to build up her emergency fund while saving for her daughter’s college education. </a:t>
            </a:r>
          </a:p>
          <a:p>
            <a:endParaRPr lang="en-US" dirty="0"/>
          </a:p>
        </p:txBody>
      </p:sp>
      <p:sp>
        <p:nvSpPr>
          <p:cNvPr id="4" name="Slide Number Placeholder 3">
            <a:extLst>
              <a:ext uri="{FF2B5EF4-FFF2-40B4-BE49-F238E27FC236}">
                <a16:creationId xmlns:a16="http://schemas.microsoft.com/office/drawing/2014/main" id="{0A8DBFE1-B14D-C52E-F7F3-948703A9C1E7}"/>
              </a:ext>
            </a:extLst>
          </p:cNvPr>
          <p:cNvSpPr>
            <a:spLocks noGrp="1"/>
          </p:cNvSpPr>
          <p:nvPr>
            <p:ph type="sldNum" sz="quarter" idx="5"/>
          </p:nvPr>
        </p:nvSpPr>
        <p:spPr/>
        <p:txBody>
          <a:bodyPr/>
          <a:lstStyle/>
          <a:p>
            <a:fld id="{D1FAD281-2645-F444-92DF-A66E3942A68D}" type="slidenum">
              <a:rPr lang="en-US" smtClean="0"/>
              <a:pPr/>
              <a:t>28</a:t>
            </a:fld>
            <a:endParaRPr lang="en-US" dirty="0"/>
          </a:p>
        </p:txBody>
      </p:sp>
    </p:spTree>
    <p:extLst>
      <p:ext uri="{BB962C8B-B14F-4D97-AF65-F5344CB8AC3E}">
        <p14:creationId xmlns:p14="http://schemas.microsoft.com/office/powerpoint/2010/main" val="20069807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691AB-0B57-0764-8205-34BE5CFD80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45BF57-4374-CCDB-31E8-AB2A78AF1C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CABD63-902D-E6FF-BEE6-B8D71836F7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endParaRPr lang="en-US" dirty="0"/>
          </a:p>
          <a:p>
            <a:r>
              <a:rPr lang="en-US" dirty="0"/>
              <a:t>Her savings accounts lets her divide her money for these two goals — she has an account dedicated to each goal. </a:t>
            </a:r>
          </a:p>
          <a:p>
            <a:endParaRPr lang="en-US" dirty="0"/>
          </a:p>
        </p:txBody>
      </p:sp>
      <p:sp>
        <p:nvSpPr>
          <p:cNvPr id="4" name="Slide Number Placeholder 3">
            <a:extLst>
              <a:ext uri="{FF2B5EF4-FFF2-40B4-BE49-F238E27FC236}">
                <a16:creationId xmlns:a16="http://schemas.microsoft.com/office/drawing/2014/main" id="{A94E9808-FF8C-89E9-64C3-7C8D82219C2C}"/>
              </a:ext>
            </a:extLst>
          </p:cNvPr>
          <p:cNvSpPr>
            <a:spLocks noGrp="1"/>
          </p:cNvSpPr>
          <p:nvPr>
            <p:ph type="sldNum" sz="quarter" idx="5"/>
          </p:nvPr>
        </p:nvSpPr>
        <p:spPr/>
        <p:txBody>
          <a:bodyPr/>
          <a:lstStyle/>
          <a:p>
            <a:fld id="{D1FAD281-2645-F444-92DF-A66E3942A68D}" type="slidenum">
              <a:rPr lang="en-US" smtClean="0"/>
              <a:pPr/>
              <a:t>29</a:t>
            </a:fld>
            <a:endParaRPr lang="en-US" dirty="0"/>
          </a:p>
        </p:txBody>
      </p:sp>
    </p:spTree>
    <p:extLst>
      <p:ext uri="{BB962C8B-B14F-4D97-AF65-F5344CB8AC3E}">
        <p14:creationId xmlns:p14="http://schemas.microsoft.com/office/powerpoint/2010/main" val="7586984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D149C-5021-991E-FDFB-218569DEC3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EB81D0-A3E3-D9FA-1C19-1AC7A40990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BE67E8-2AC1-5932-C43E-534014AFE65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endParaRPr lang="en-US" dirty="0"/>
          </a:p>
          <a:p>
            <a:endParaRPr lang="en-US" dirty="0"/>
          </a:p>
          <a:p>
            <a:r>
              <a:rPr lang="en-US" dirty="0"/>
              <a:t>Julia sets up </a:t>
            </a:r>
            <a:r>
              <a:rPr lang="en-US" b="1" dirty="0"/>
              <a:t>automatic transfers </a:t>
            </a:r>
            <a:r>
              <a:rPr lang="en-US" dirty="0"/>
              <a:t>to put $600 from each monthly paycheck toward these goals — $300 in each account. </a:t>
            </a:r>
          </a:p>
          <a:p>
            <a:endParaRPr lang="en-US" dirty="0"/>
          </a:p>
        </p:txBody>
      </p:sp>
      <p:sp>
        <p:nvSpPr>
          <p:cNvPr id="4" name="Slide Number Placeholder 3">
            <a:extLst>
              <a:ext uri="{FF2B5EF4-FFF2-40B4-BE49-F238E27FC236}">
                <a16:creationId xmlns:a16="http://schemas.microsoft.com/office/drawing/2014/main" id="{02CEE99A-1FA0-5283-1FC5-A70EC73E29FD}"/>
              </a:ext>
            </a:extLst>
          </p:cNvPr>
          <p:cNvSpPr>
            <a:spLocks noGrp="1"/>
          </p:cNvSpPr>
          <p:nvPr>
            <p:ph type="sldNum" sz="quarter" idx="5"/>
          </p:nvPr>
        </p:nvSpPr>
        <p:spPr/>
        <p:txBody>
          <a:bodyPr/>
          <a:lstStyle/>
          <a:p>
            <a:fld id="{D1FAD281-2645-F444-92DF-A66E3942A68D}" type="slidenum">
              <a:rPr lang="en-US" smtClean="0"/>
              <a:pPr/>
              <a:t>30</a:t>
            </a:fld>
            <a:endParaRPr lang="en-US" dirty="0"/>
          </a:p>
        </p:txBody>
      </p:sp>
    </p:spTree>
    <p:extLst>
      <p:ext uri="{BB962C8B-B14F-4D97-AF65-F5344CB8AC3E}">
        <p14:creationId xmlns:p14="http://schemas.microsoft.com/office/powerpoint/2010/main" val="4090803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Let’s start here: Banks (and credit unions) are licensed institutions, which means that not just any company or organization can call themselves a bank. You have to go through a lot of federal regulations to be able to qualify as a bank.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One of the main points of a bank is keeping your money safe. Imagine if you kept all your money as paper dollar bills and coins, and something happened to your house — like flooding, a fire, or burglary. You could easily lose all of your money and savings. But if you keep your money in the bank, you’d still have it in one of those worst-case scenarios. It would be a whole lot less stressful and make it way easier for you to keep on living.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Bank accounts also make it easy to pay bills and save money. With a bank account, you can also add money to your account at any time — this is called </a:t>
            </a:r>
            <a:r>
              <a:rPr lang="en-US" i="0" u="sng" dirty="0"/>
              <a:t>depositing</a:t>
            </a:r>
            <a:r>
              <a:rPr lang="en-US" i="0" dirty="0"/>
              <a:t> money. And when you need money for something, you can always take out it — this is called </a:t>
            </a:r>
            <a:r>
              <a:rPr lang="en-US" i="0" u="sng" dirty="0"/>
              <a:t>withdrawing</a:t>
            </a:r>
            <a:r>
              <a:rPr lang="en-US" i="0" dirty="0"/>
              <a:t> your money.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Banks also make it much easier to keep track of your money and finances. You can see all of your money in one place without having to count up your cash every time. And you can easily look at your accounts anytime through the bank’s app or website.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r>
              <a:rPr lang="en-US" dirty="0">
                <a:solidFill>
                  <a:srgbClr val="3F3F3F"/>
                </a:solidFill>
                <a:effectLst/>
                <a:latin typeface="Helvetica" pitchFamily="2" charset="0"/>
              </a:rPr>
              <a:t>Banks make money by charging customers for their services, just like any other kind of business, and people pay for the services because they value them. (But it’s a good idea to look for low-cost services that meet your needs.)</a:t>
            </a:r>
          </a:p>
          <a:p>
            <a:endParaRPr lang="en-US" dirty="0">
              <a:solidFill>
                <a:srgbClr val="3F3F3F"/>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3F3F3F"/>
                </a:solidFill>
                <a:effectLst/>
                <a:latin typeface="Helvetica" pitchFamily="2" charset="0"/>
              </a:rPr>
              <a:t>In addition to the banks you see in your town, there are a couple other types of financial institutions that offer these services. Credit unions are similar to banks, but they are not-for-profit organizations that typically serve a specific geographic area or group (like workers in a specific industry). And online-only banks offer banking services but don’t have physical branches that you can visit. All of these are licensed institutions like banks.</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a:t>
            </a:fld>
            <a:endParaRPr lang="en-US" dirty="0"/>
          </a:p>
        </p:txBody>
      </p:sp>
    </p:spTree>
    <p:extLst>
      <p:ext uri="{BB962C8B-B14F-4D97-AF65-F5344CB8AC3E}">
        <p14:creationId xmlns:p14="http://schemas.microsoft.com/office/powerpoint/2010/main" val="37227052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FOR ANIMATION</a:t>
            </a:r>
          </a:p>
        </p:txBody>
      </p:sp>
      <p:sp>
        <p:nvSpPr>
          <p:cNvPr id="4" name="Slide Number Placeholder 3"/>
          <p:cNvSpPr>
            <a:spLocks noGrp="1"/>
          </p:cNvSpPr>
          <p:nvPr>
            <p:ph type="sldNum" sz="quarter" idx="5"/>
          </p:nvPr>
        </p:nvSpPr>
        <p:spPr/>
        <p:txBody>
          <a:bodyPr/>
          <a:lstStyle/>
          <a:p>
            <a:fld id="{D1FAD281-2645-F444-92DF-A66E3942A68D}" type="slidenum">
              <a:rPr lang="en-US" smtClean="0"/>
              <a:pPr/>
              <a:t>31</a:t>
            </a:fld>
            <a:endParaRPr lang="en-US" dirty="0"/>
          </a:p>
        </p:txBody>
      </p:sp>
    </p:spTree>
    <p:extLst>
      <p:ext uri="{BB962C8B-B14F-4D97-AF65-F5344CB8AC3E}">
        <p14:creationId xmlns:p14="http://schemas.microsoft.com/office/powerpoint/2010/main" val="36944516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endParaRPr lang="en-US" b="1" dirty="0"/>
          </a:p>
          <a:p>
            <a:r>
              <a:rPr lang="en-US" b="0" dirty="0"/>
              <a:t>Obviously, bank accounts don’t just open on their own. There are a few steps you need to take to open a bank account — none of them are hard, but it helps to know what’s expected. </a:t>
            </a:r>
          </a:p>
          <a:p>
            <a:endParaRPr lang="en-US" b="1" dirty="0"/>
          </a:p>
          <a:p>
            <a:r>
              <a:rPr lang="en-US" b="1" dirty="0"/>
              <a:t>First, you should research your options</a:t>
            </a:r>
            <a:r>
              <a:rPr lang="en-US" dirty="0"/>
              <a:t>. This means researching local banks and online-only banks, and figuring out which offers the services you need. You should check out any special terms and interest rates for the accounts you need (checking or savings). </a:t>
            </a:r>
            <a:r>
              <a:rPr lang="en-US" dirty="0" err="1"/>
              <a:t>BankOn</a:t>
            </a:r>
            <a:r>
              <a:rPr lang="en-US" dirty="0"/>
              <a:t> (</a:t>
            </a:r>
            <a:r>
              <a:rPr lang="en-US" dirty="0" err="1"/>
              <a:t>joinbankon.org</a:t>
            </a:r>
            <a:r>
              <a:rPr lang="en-US" dirty="0"/>
              <a:t>) can help with this, as it lists banks with low fees — and that’s exactly what you want.</a:t>
            </a:r>
          </a:p>
        </p:txBody>
      </p:sp>
      <p:sp>
        <p:nvSpPr>
          <p:cNvPr id="4" name="Slide Number Placeholder 3"/>
          <p:cNvSpPr>
            <a:spLocks noGrp="1"/>
          </p:cNvSpPr>
          <p:nvPr>
            <p:ph type="sldNum" sz="quarter" idx="5"/>
          </p:nvPr>
        </p:nvSpPr>
        <p:spPr/>
        <p:txBody>
          <a:bodyPr/>
          <a:lstStyle/>
          <a:p>
            <a:fld id="{D1FAD281-2645-F444-92DF-A66E3942A68D}" type="slidenum">
              <a:rPr lang="en-US" smtClean="0"/>
              <a:pPr/>
              <a:t>32</a:t>
            </a:fld>
            <a:endParaRPr lang="en-US" dirty="0"/>
          </a:p>
        </p:txBody>
      </p:sp>
    </p:spTree>
    <p:extLst>
      <p:ext uri="{BB962C8B-B14F-4D97-AF65-F5344CB8AC3E}">
        <p14:creationId xmlns:p14="http://schemas.microsoft.com/office/powerpoint/2010/main" val="21321872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endParaRPr lang="en-US" b="1" dirty="0"/>
          </a:p>
          <a:p>
            <a:endParaRPr lang="en-US" dirty="0"/>
          </a:p>
          <a:p>
            <a:pPr marL="0" indent="0">
              <a:buNone/>
            </a:pPr>
            <a:r>
              <a:rPr lang="en-US" b="1" dirty="0"/>
              <a:t>Next, you’ll need to get some documents together.</a:t>
            </a:r>
            <a:endParaRPr lang="en-US" dirty="0"/>
          </a:p>
          <a:p>
            <a:pPr marL="0" indent="0">
              <a:buNone/>
            </a:pPr>
            <a:endParaRPr lang="en-US" dirty="0"/>
          </a:p>
          <a:p>
            <a:pPr marL="0" indent="0">
              <a:buNone/>
            </a:pPr>
            <a:r>
              <a:rPr lang="en-US" dirty="0"/>
              <a:t>To open an account, you’ll likely need:</a:t>
            </a:r>
          </a:p>
          <a:p>
            <a:pPr marL="742950" lvl="1" indent="-285750">
              <a:buFont typeface="Arial" panose="020B0604020202020204" pitchFamily="34" charset="0"/>
              <a:buChar char="•"/>
            </a:pPr>
            <a:r>
              <a:rPr lang="en-US" dirty="0"/>
              <a:t>A valid, government-issued photo ID</a:t>
            </a:r>
          </a:p>
          <a:p>
            <a:pPr marL="742950" lvl="1" indent="-285750">
              <a:buFont typeface="Arial" panose="020B0604020202020204" pitchFamily="34" charset="0"/>
              <a:buChar char="•"/>
            </a:pPr>
            <a:r>
              <a:rPr lang="en-US" dirty="0"/>
              <a:t>Basic info: Birthday, Social Security Number or Taxpayer ID</a:t>
            </a:r>
          </a:p>
          <a:p>
            <a:pPr marL="742950" lvl="1" indent="-285750">
              <a:buFont typeface="Arial" panose="020B0604020202020204" pitchFamily="34" charset="0"/>
              <a:buChar char="•"/>
            </a:pPr>
            <a:r>
              <a:rPr lang="en-US" dirty="0"/>
              <a:t>Your current address</a:t>
            </a:r>
          </a:p>
          <a:p>
            <a:pPr marL="0" indent="0">
              <a:buNone/>
            </a:pPr>
            <a:endParaRPr lang="en-US" dirty="0"/>
          </a:p>
          <a:p>
            <a:pPr marL="0" indent="0">
              <a:buNone/>
            </a:pPr>
            <a:r>
              <a:rPr lang="en-US" dirty="0"/>
              <a:t>Take a look at the bank’s website to see if any additional information is needed. </a:t>
            </a:r>
          </a:p>
        </p:txBody>
      </p:sp>
      <p:sp>
        <p:nvSpPr>
          <p:cNvPr id="4" name="Slide Number Placeholder 3"/>
          <p:cNvSpPr>
            <a:spLocks noGrp="1"/>
          </p:cNvSpPr>
          <p:nvPr>
            <p:ph type="sldNum" sz="quarter" idx="5"/>
          </p:nvPr>
        </p:nvSpPr>
        <p:spPr/>
        <p:txBody>
          <a:bodyPr/>
          <a:lstStyle/>
          <a:p>
            <a:fld id="{D1FAD281-2645-F444-92DF-A66E3942A68D}" type="slidenum">
              <a:rPr lang="en-US" smtClean="0"/>
              <a:pPr/>
              <a:t>33</a:t>
            </a:fld>
            <a:endParaRPr lang="en-US" dirty="0"/>
          </a:p>
        </p:txBody>
      </p:sp>
    </p:spTree>
    <p:extLst>
      <p:ext uri="{BB962C8B-B14F-4D97-AF65-F5344CB8AC3E}">
        <p14:creationId xmlns:p14="http://schemas.microsoft.com/office/powerpoint/2010/main" val="11161310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endParaRPr lang="en-US" b="1" dirty="0"/>
          </a:p>
          <a:p>
            <a:r>
              <a:rPr lang="en-US" b="1" dirty="0"/>
              <a:t>Speaking of … your next step is to either visit the bank in person or go to the bank’s website.</a:t>
            </a:r>
          </a:p>
          <a:p>
            <a:pPr marL="0" indent="0">
              <a:buNone/>
            </a:pPr>
            <a:endParaRPr lang="en-US" b="1" dirty="0"/>
          </a:p>
          <a:p>
            <a:pPr marL="0" indent="0">
              <a:buNone/>
            </a:pPr>
            <a:r>
              <a:rPr lang="en-US" dirty="0"/>
              <a:t>Many accounts can be opened online, but if you need to physically deposit cash, you may need to visit a branch or ATM.</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34</a:t>
            </a:fld>
            <a:endParaRPr lang="en-US" dirty="0"/>
          </a:p>
        </p:txBody>
      </p:sp>
    </p:spTree>
    <p:extLst>
      <p:ext uri="{BB962C8B-B14F-4D97-AF65-F5344CB8AC3E}">
        <p14:creationId xmlns:p14="http://schemas.microsoft.com/office/powerpoint/2010/main" val="22143003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endParaRPr lang="en-US" b="1" dirty="0"/>
          </a:p>
          <a:p>
            <a:pPr marL="0" indent="0">
              <a:buNone/>
            </a:pPr>
            <a:r>
              <a:rPr lang="en-US" b="1" dirty="0"/>
              <a:t>Finally: Open your account!</a:t>
            </a:r>
          </a:p>
          <a:p>
            <a:pPr marL="0" indent="0">
              <a:buNone/>
            </a:pPr>
            <a:endParaRPr lang="en-US" b="1" dirty="0"/>
          </a:p>
          <a:p>
            <a:pPr marL="0" indent="0">
              <a:buNone/>
            </a:pPr>
            <a:r>
              <a:rPr lang="en-US" dirty="0"/>
              <a:t>Make sure it’s funded and you have online access. And, if it’s a checking account, you may receive a debit card in the mail. </a:t>
            </a:r>
          </a:p>
          <a:p>
            <a:pPr marL="0" indent="0">
              <a:buNone/>
            </a:pPr>
            <a:endParaRPr lang="en-US" dirty="0"/>
          </a:p>
          <a:p>
            <a:pPr marL="0" indent="0">
              <a:buNone/>
            </a:pPr>
            <a:r>
              <a:rPr lang="en-US" dirty="0"/>
              <a:t>That’s it — you’re ready to bank!</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35</a:t>
            </a:fld>
            <a:endParaRPr lang="en-US" dirty="0"/>
          </a:p>
        </p:txBody>
      </p:sp>
    </p:spTree>
    <p:extLst>
      <p:ext uri="{BB962C8B-B14F-4D97-AF65-F5344CB8AC3E}">
        <p14:creationId xmlns:p14="http://schemas.microsoft.com/office/powerpoint/2010/main" val="15811978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endParaRPr lang="en-US" dirty="0"/>
          </a:p>
          <a:p>
            <a:r>
              <a:rPr lang="en-US" dirty="0"/>
              <a:t>When it comes to banks, you have options. So it can be helpful to look at the details to make sure you’re getting the service you want without any unnecessary fees. </a:t>
            </a:r>
          </a:p>
          <a:p>
            <a:endParaRPr lang="en-US" dirty="0"/>
          </a:p>
          <a:p>
            <a:r>
              <a:rPr lang="en-US" dirty="0"/>
              <a:t>With that in mind, there are the six top details to confirm when researching a bank and what they can offer you. </a:t>
            </a:r>
          </a:p>
          <a:p>
            <a:endParaRPr lang="en-US" dirty="0"/>
          </a:p>
          <a:p>
            <a:pPr marL="514350" indent="-514350">
              <a:buFont typeface="+mj-lt"/>
              <a:buAutoNum type="arabicPeriod"/>
            </a:pPr>
            <a:r>
              <a:rPr lang="en-US" b="1" dirty="0"/>
              <a:t>Service fees</a:t>
            </a:r>
            <a:r>
              <a:rPr lang="en-US" dirty="0"/>
              <a:t>. For example, is there a monthly fee for an account? If so, is it easy to avoid it? Many banks, for example, won’t charge you a service fee if you simply set up direct deposit from your paychecks to your bank account. If a bank says it will charge you for this service, look elsewhere.</a:t>
            </a:r>
          </a:p>
          <a:p>
            <a:pPr marL="514350" indent="-514350">
              <a:buFont typeface="+mj-lt"/>
              <a:buAutoNum type="arabicPeriod"/>
            </a:pPr>
            <a:r>
              <a:rPr lang="en-US" b="1" dirty="0"/>
              <a:t>Penalties</a:t>
            </a:r>
            <a:r>
              <a:rPr lang="en-US" dirty="0"/>
              <a:t>. What happens if you overdraft—meaning you spend more than is in your account? If you’re worried that you may one day accidentally spend more money than you have in your account, you want to pay close attention to this. Overdraft fees can add up if you’re not careful. Some banks charge them, while some banks may not or may give you a grace period to make up the difference. Some banks may also forgive the first overdraft or two you have on your account. </a:t>
            </a:r>
          </a:p>
          <a:p>
            <a:pPr marL="514350" indent="-514350">
              <a:buFont typeface="+mj-lt"/>
              <a:buAutoNum type="arabicPeriod"/>
            </a:pPr>
            <a:r>
              <a:rPr lang="en-US" b="1" dirty="0"/>
              <a:t>Minimum balance</a:t>
            </a:r>
            <a:r>
              <a:rPr lang="en-US" dirty="0"/>
              <a:t>. What is it? Some banks may require you to have a minimum amount in your account to open it or avoid fees. For some banks, they may not have a minimum required balance at all — or it may be $0. But other banks may require you to deposit and keep $50 as a minimum balance, $500 as a minimum balance, or more to keep the account open. </a:t>
            </a:r>
          </a:p>
          <a:p>
            <a:pPr marL="514350" indent="-514350">
              <a:buFont typeface="+mj-lt"/>
              <a:buAutoNum type="arabicPeriod"/>
            </a:pPr>
            <a:r>
              <a:rPr lang="en-US" b="1" dirty="0"/>
              <a:t>Locations.</a:t>
            </a:r>
            <a:r>
              <a:rPr lang="en-US" dirty="0"/>
              <a:t> Does the bank have ATM or branch locations? How can you withdraw cash? For some, this may not be important — but keep this in mind if ATM access is important to you. </a:t>
            </a:r>
          </a:p>
          <a:p>
            <a:pPr marL="514350" indent="-514350">
              <a:buFont typeface="+mj-lt"/>
              <a:buAutoNum type="arabicPeriod"/>
            </a:pPr>
            <a:r>
              <a:rPr lang="en-US" b="1" dirty="0"/>
              <a:t>Other services or benefits. </a:t>
            </a:r>
            <a:r>
              <a:rPr lang="en-US" dirty="0"/>
              <a:t>Do they have online bill pay? Are there other features that you’re particularly interested in? Be sure they’re offered!</a:t>
            </a:r>
          </a:p>
          <a:p>
            <a:pPr marL="514350" indent="-514350">
              <a:buFont typeface="+mj-lt"/>
              <a:buAutoNum type="arabicPeriod"/>
            </a:pPr>
            <a:r>
              <a:rPr lang="en-US" b="1" dirty="0"/>
              <a:t>Interest.</a:t>
            </a:r>
            <a:r>
              <a:rPr lang="en-US" dirty="0"/>
              <a:t> If you’re opening a savings account, what’s the interest rate (also known as the annual percentage rate, or APR)? Some banks will offer you a much higher or lower interest rate on your savings account balances than others.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36</a:t>
            </a:fld>
            <a:endParaRPr lang="en-US" dirty="0"/>
          </a:p>
        </p:txBody>
      </p:sp>
    </p:spTree>
    <p:extLst>
      <p:ext uri="{BB962C8B-B14F-4D97-AF65-F5344CB8AC3E}">
        <p14:creationId xmlns:p14="http://schemas.microsoft.com/office/powerpoint/2010/main" val="29066767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endParaRPr lang="en-US" dirty="0"/>
          </a:p>
          <a:p>
            <a:r>
              <a:rPr lang="en-US" dirty="0"/>
              <a:t>Also consider if in-person banking is important to you. There are many banks today that only operate online. </a:t>
            </a:r>
          </a:p>
          <a:p>
            <a:endParaRPr lang="en-US" dirty="0"/>
          </a:p>
          <a:p>
            <a:r>
              <a:rPr lang="en-US" dirty="0"/>
              <a:t>So while almost all banks today have online banking options — not all banks have storefronts or ATMs. </a:t>
            </a:r>
          </a:p>
          <a:p>
            <a:endParaRPr lang="en-US" dirty="0"/>
          </a:p>
          <a:p>
            <a:r>
              <a:rPr lang="en-US" dirty="0"/>
              <a:t>Different types of banks may offer different benefits. Keep some of these common pros and cons in mind while researching and considering your options.</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37</a:t>
            </a:fld>
            <a:endParaRPr lang="en-US" dirty="0"/>
          </a:p>
        </p:txBody>
      </p:sp>
    </p:spTree>
    <p:extLst>
      <p:ext uri="{BB962C8B-B14F-4D97-AF65-F5344CB8AC3E}">
        <p14:creationId xmlns:p14="http://schemas.microsoft.com/office/powerpoint/2010/main" val="18029214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2000B-0070-5E19-1B7C-244898076B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FD922B-B332-F0BA-A53A-3E36BEF500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628EE1-1501-24FF-F97F-7D48EA2062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endParaRPr lang="en-US" dirty="0"/>
          </a:p>
          <a:p>
            <a:r>
              <a:rPr lang="en-US" dirty="0"/>
              <a:t>If in-person banking is important to you, make sure you consider these pros and cons. One of the bigger watch-outs is that banks with physical locations may charge higher fees as a way to maintain those facilities — it’s an expense that online-only banks just don’t have. </a:t>
            </a:r>
          </a:p>
          <a:p>
            <a:endParaRPr lang="en-US" dirty="0"/>
          </a:p>
          <a:p>
            <a:r>
              <a:rPr lang="en-US" dirty="0"/>
              <a:t>So that’s something you’re going to want to research before you decide which bank is right for you. </a:t>
            </a:r>
          </a:p>
          <a:p>
            <a:endParaRPr lang="en-US" dirty="0"/>
          </a:p>
        </p:txBody>
      </p:sp>
      <p:sp>
        <p:nvSpPr>
          <p:cNvPr id="4" name="Slide Number Placeholder 3">
            <a:extLst>
              <a:ext uri="{FF2B5EF4-FFF2-40B4-BE49-F238E27FC236}">
                <a16:creationId xmlns:a16="http://schemas.microsoft.com/office/drawing/2014/main" id="{56C68A28-18D2-EA5A-8209-F523D60D3B7E}"/>
              </a:ext>
            </a:extLst>
          </p:cNvPr>
          <p:cNvSpPr>
            <a:spLocks noGrp="1"/>
          </p:cNvSpPr>
          <p:nvPr>
            <p:ph type="sldNum" sz="quarter" idx="5"/>
          </p:nvPr>
        </p:nvSpPr>
        <p:spPr/>
        <p:txBody>
          <a:bodyPr/>
          <a:lstStyle/>
          <a:p>
            <a:fld id="{D1FAD281-2645-F444-92DF-A66E3942A68D}" type="slidenum">
              <a:rPr lang="en-US" smtClean="0"/>
              <a:pPr/>
              <a:t>38</a:t>
            </a:fld>
            <a:endParaRPr lang="en-US" dirty="0"/>
          </a:p>
        </p:txBody>
      </p:sp>
    </p:spTree>
    <p:extLst>
      <p:ext uri="{BB962C8B-B14F-4D97-AF65-F5344CB8AC3E}">
        <p14:creationId xmlns:p14="http://schemas.microsoft.com/office/powerpoint/2010/main" val="31198226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 matter if you opt for an online-only bank or a brick-and-mortar one, you need to keep your personal information safe when transacting online.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basic guidelines can help protect you from fraud. For example:</a:t>
            </a:r>
          </a:p>
          <a:p>
            <a:endParaRPr lang="en-US" dirty="0"/>
          </a:p>
          <a:p>
            <a:r>
              <a:rPr lang="en-US" dirty="0"/>
              <a:t>Choose strong and unique passwords. Use special characters, numbers, and a mix of upper and lower case letters, Or use a password manager to generate passwords. </a:t>
            </a:r>
          </a:p>
          <a:p>
            <a:endParaRPr lang="en-US" dirty="0"/>
          </a:p>
          <a:p>
            <a:r>
              <a:rPr lang="en-US" dirty="0"/>
              <a:t>Enable two-factor authentication. This is when you choose to get a text to enter a unique code when logging on.</a:t>
            </a:r>
          </a:p>
          <a:p>
            <a:r>
              <a:rPr lang="en-US" dirty="0"/>
              <a:t>Avoid public Wi-Fi (not always secure)</a:t>
            </a:r>
          </a:p>
          <a:p>
            <a:endParaRPr lang="en-US" dirty="0"/>
          </a:p>
          <a:p>
            <a:r>
              <a:rPr lang="en-US" dirty="0"/>
              <a:t>Sign up for banking alerts (for low/high balances, new transactions, failed login attempts, password changes, personal info changes)</a:t>
            </a:r>
          </a:p>
          <a:p>
            <a:endParaRPr lang="en-US" dirty="0"/>
          </a:p>
          <a:p>
            <a:r>
              <a:rPr lang="en-US" dirty="0"/>
              <a:t>Avoid phishing attempts. Phishing usually happens by emails or texts, and it’s someone’s attempt to get you to either click a bad link or share private information (like passwords). If you get a questionable message, scrutinize the senders’ emails, hover over links — but don’t click — to check where they actually go, and don’t provide personal info via email or text. Call the person or the bank back to check, but use a number you know (don’t click one that was provided in the possibly fake email or text!)</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39</a:t>
            </a:fld>
            <a:endParaRPr lang="en-US" dirty="0"/>
          </a:p>
        </p:txBody>
      </p:sp>
    </p:spTree>
    <p:extLst>
      <p:ext uri="{BB962C8B-B14F-4D97-AF65-F5344CB8AC3E}">
        <p14:creationId xmlns:p14="http://schemas.microsoft.com/office/powerpoint/2010/main" val="27339444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before revealing the answer: What do you think the answer is? What makes you say that?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TO REVEAL ANSWER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solidFill>
                  <a:srgbClr val="3F3F3F"/>
                </a:solidFill>
                <a:effectLst/>
                <a:latin typeface="Helvetica" pitchFamily="2" charset="0"/>
              </a:rPr>
              <a:t>Remember, thanks to FDIC insurance, the money in your deposit accounts, like checking and savings accounts, is insured up to $250,000.</a:t>
            </a:r>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40</a:t>
            </a:fld>
            <a:endParaRPr lang="en-US" dirty="0"/>
          </a:p>
        </p:txBody>
      </p:sp>
    </p:spTree>
    <p:extLst>
      <p:ext uri="{BB962C8B-B14F-4D97-AF65-F5344CB8AC3E}">
        <p14:creationId xmlns:p14="http://schemas.microsoft.com/office/powerpoint/2010/main" val="2989167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i="0" dirty="0"/>
          </a:p>
          <a:p>
            <a:endParaRPr lang="en-US" i="0" dirty="0"/>
          </a:p>
          <a:p>
            <a:r>
              <a:rPr lang="en-US" i="0" dirty="0"/>
              <a:t>Let’s talk a little more about the point of banks. </a:t>
            </a:r>
          </a:p>
          <a:p>
            <a:endParaRPr lang="en-US" i="0" dirty="0"/>
          </a:p>
          <a:p>
            <a:r>
              <a:rPr lang="en-US" i="0" dirty="0"/>
              <a:t>Economic events like recessions and other financial crises have caused some people to mistrust banks. In fact, a 2023 study found that about 50% of people were worried about the safety of their money in banks. But remember: Banks are backed by the government and are the safest place to store your money, build credit, and save for the future. </a:t>
            </a:r>
          </a:p>
          <a:p>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What do we mean by ”backed by the government”? Banks are insured by the Federal Deposit Insurance Corporation (FDIC), which means that if the bank goes out of business somehow — which is very rare — the government will pay what the bank owes you, u</a:t>
            </a:r>
            <a:r>
              <a:rPr lang="en-US" dirty="0">
                <a:solidFill>
                  <a:srgbClr val="3F3F3F"/>
                </a:solidFill>
                <a:effectLst/>
                <a:latin typeface="Helvetica" pitchFamily="2" charset="0"/>
              </a:rPr>
              <a:t>p to $250,000 per account ownership category</a:t>
            </a:r>
            <a:r>
              <a:rPr lang="en-US" i="0" dirty="0"/>
              <a:t>. You can learn more about how that works at </a:t>
            </a:r>
            <a:r>
              <a:rPr lang="en-US" i="0" dirty="0" err="1"/>
              <a:t>fdic.gov</a:t>
            </a:r>
            <a:r>
              <a:rPr lang="en-US" i="0" dirty="0"/>
              <a:t>.</a:t>
            </a:r>
          </a:p>
          <a:p>
            <a:endParaRPr lang="en-US" i="0" dirty="0"/>
          </a:p>
          <a:p>
            <a:r>
              <a:rPr lang="en-US" i="0" dirty="0"/>
              <a:t>By depositing your money in a savings account and keeping it there, you can also earn interest — this means the bank actually pays you just for keeping your money with them. It’s a win-win. </a:t>
            </a:r>
          </a:p>
          <a:p>
            <a:endParaRPr lang="en-US" i="0" dirty="0"/>
          </a:p>
          <a:p>
            <a:endParaRPr lang="en-US" i="0" dirty="0"/>
          </a:p>
          <a:p>
            <a:endParaRPr lang="en-US" i="0" dirty="0"/>
          </a:p>
          <a:p>
            <a:r>
              <a:rPr lang="en-US" i="0" dirty="0"/>
              <a:t>SOURCE LINK: </a:t>
            </a:r>
          </a:p>
          <a:p>
            <a:endParaRPr lang="en-US" i="0" dirty="0"/>
          </a:p>
          <a:p>
            <a:r>
              <a:rPr lang="en-US" i="0" dirty="0"/>
              <a:t>https://</a:t>
            </a:r>
            <a:r>
              <a:rPr lang="en-US" i="0" dirty="0" err="1"/>
              <a:t>news.gallup.com</a:t>
            </a:r>
            <a:r>
              <a:rPr lang="en-US" i="0" dirty="0"/>
              <a:t>/poll/505439/half-worry-money-safety-</a:t>
            </a:r>
            <a:r>
              <a:rPr lang="en-US" i="0" dirty="0" err="1"/>
              <a:t>banks.aspx</a:t>
            </a:r>
            <a:r>
              <a:rPr lang="en-US" i="0" dirty="0"/>
              <a:t>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4</a:t>
            </a:fld>
            <a:endParaRPr lang="en-US" dirty="0"/>
          </a:p>
        </p:txBody>
      </p:sp>
    </p:spTree>
    <p:extLst>
      <p:ext uri="{BB962C8B-B14F-4D97-AF65-F5344CB8AC3E}">
        <p14:creationId xmlns:p14="http://schemas.microsoft.com/office/powerpoint/2010/main" val="26608340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FFEB5-2193-5CB9-198B-6E0D1D5FC3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A294F5-8291-78E4-5240-1F7EC8820F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2C6705-C80B-8BCE-762F-6779525F47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before revealing the answer: What do you think the answer 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TO REVEAL ANSWER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0492854B-566F-30FC-980E-1425C579C8D2}"/>
              </a:ext>
            </a:extLst>
          </p:cNvPr>
          <p:cNvSpPr>
            <a:spLocks noGrp="1"/>
          </p:cNvSpPr>
          <p:nvPr>
            <p:ph type="sldNum" sz="quarter" idx="5"/>
          </p:nvPr>
        </p:nvSpPr>
        <p:spPr/>
        <p:txBody>
          <a:bodyPr/>
          <a:lstStyle/>
          <a:p>
            <a:fld id="{D1FAD281-2645-F444-92DF-A66E3942A68D}" type="slidenum">
              <a:rPr lang="en-US" smtClean="0"/>
              <a:pPr/>
              <a:t>41</a:t>
            </a:fld>
            <a:endParaRPr lang="en-US" dirty="0"/>
          </a:p>
        </p:txBody>
      </p:sp>
    </p:spTree>
    <p:extLst>
      <p:ext uri="{BB962C8B-B14F-4D97-AF65-F5344CB8AC3E}">
        <p14:creationId xmlns:p14="http://schemas.microsoft.com/office/powerpoint/2010/main" val="8099178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before revealing the answer: What do you think the answer is?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TO REVEAL ANSWER</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42</a:t>
            </a:fld>
            <a:endParaRPr lang="en-US" dirty="0"/>
          </a:p>
        </p:txBody>
      </p:sp>
    </p:spTree>
    <p:extLst>
      <p:ext uri="{BB962C8B-B14F-4D97-AF65-F5344CB8AC3E}">
        <p14:creationId xmlns:p14="http://schemas.microsoft.com/office/powerpoint/2010/main" val="26052178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0CA54-8439-69FF-59E3-852D81C943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2728F5-11AE-6B2C-6FF0-76DCCE8FEC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8F0CA5-8C5A-98BB-AFDD-39F058F800F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before revealing the answer: What do you think the answer 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TO REVEAL ANSWER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BE08B72C-2195-59A2-D240-30E8B3AE8966}"/>
              </a:ext>
            </a:extLst>
          </p:cNvPr>
          <p:cNvSpPr>
            <a:spLocks noGrp="1"/>
          </p:cNvSpPr>
          <p:nvPr>
            <p:ph type="sldNum" sz="quarter" idx="5"/>
          </p:nvPr>
        </p:nvSpPr>
        <p:spPr/>
        <p:txBody>
          <a:bodyPr/>
          <a:lstStyle/>
          <a:p>
            <a:fld id="{D1FAD281-2645-F444-92DF-A66E3942A68D}" type="slidenum">
              <a:rPr lang="en-US" smtClean="0"/>
              <a:pPr/>
              <a:t>43</a:t>
            </a:fld>
            <a:endParaRPr lang="en-US" dirty="0"/>
          </a:p>
        </p:txBody>
      </p:sp>
    </p:spTree>
    <p:extLst>
      <p:ext uri="{BB962C8B-B14F-4D97-AF65-F5344CB8AC3E}">
        <p14:creationId xmlns:p14="http://schemas.microsoft.com/office/powerpoint/2010/main" val="18143973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endParaRPr lang="en-US" dirty="0"/>
          </a:p>
          <a:p>
            <a:r>
              <a:rPr lang="en-US" dirty="0"/>
              <a:t>Take a photo of this slide for later!</a:t>
            </a:r>
          </a:p>
          <a:p>
            <a:endParaRPr lang="en-US" dirty="0"/>
          </a:p>
          <a:p>
            <a:r>
              <a:rPr lang="en-US" dirty="0"/>
              <a:t>Learning about money and growing your knowledge when it comes to personal finances takes time and effort — but can pay off so much in the long run. It can help you improve your financial well-being over time and make your future brighter.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many free resources to help you — especially online. Consider subscribing to a financial education newsletter or podcast, or bookmarking a website.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have a relationship with a bank, you can also reach out to them to see if they can connect you with experts or other resources to educate you.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44</a:t>
            </a:fld>
            <a:endParaRPr lang="en-US" dirty="0"/>
          </a:p>
        </p:txBody>
      </p:sp>
    </p:spTree>
    <p:extLst>
      <p:ext uri="{BB962C8B-B14F-4D97-AF65-F5344CB8AC3E}">
        <p14:creationId xmlns:p14="http://schemas.microsoft.com/office/powerpoint/2010/main" val="2150726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47E5C-9FC6-1943-D247-9874CDE383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36C796-C9FB-4AB0-1E0D-EEE20D2071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FEA79B-25EB-363A-EFC9-E33ED08DD52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i="0" dirty="0"/>
          </a:p>
          <a:p>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Banks really do make it easier to manage money and pay bills. You can set up a checking account for bill payment, and a savings account for longer-term growth of the money you have available.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One of the easiest ways to access or spend your money from your bank account is using a debit card. When you get a debit card, it’s linked to your bank account  — usually to your checking account. So when you buy or pay for something with your debit card, it instantly takes money directly from your account. </a:t>
            </a:r>
          </a:p>
        </p:txBody>
      </p:sp>
      <p:sp>
        <p:nvSpPr>
          <p:cNvPr id="4" name="Slide Number Placeholder 3">
            <a:extLst>
              <a:ext uri="{FF2B5EF4-FFF2-40B4-BE49-F238E27FC236}">
                <a16:creationId xmlns:a16="http://schemas.microsoft.com/office/drawing/2014/main" id="{2E052EEB-2CFA-65F7-02BD-4F8B26CD1CB2}"/>
              </a:ext>
            </a:extLst>
          </p:cNvPr>
          <p:cNvSpPr>
            <a:spLocks noGrp="1"/>
          </p:cNvSpPr>
          <p:nvPr>
            <p:ph type="sldNum" sz="quarter" idx="5"/>
          </p:nvPr>
        </p:nvSpPr>
        <p:spPr/>
        <p:txBody>
          <a:bodyPr/>
          <a:lstStyle/>
          <a:p>
            <a:fld id="{D1FAD281-2645-F444-92DF-A66E3942A68D}" type="slidenum">
              <a:rPr lang="en-US" smtClean="0"/>
              <a:pPr/>
              <a:t>5</a:t>
            </a:fld>
            <a:endParaRPr lang="en-US" dirty="0"/>
          </a:p>
        </p:txBody>
      </p:sp>
    </p:spTree>
    <p:extLst>
      <p:ext uri="{BB962C8B-B14F-4D97-AF65-F5344CB8AC3E}">
        <p14:creationId xmlns:p14="http://schemas.microsoft.com/office/powerpoint/2010/main" val="3631096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Let’s quickly go over the two main two types of bank accounts people use for depositing and managing their money. </a:t>
            </a:r>
          </a:p>
          <a:p>
            <a:endParaRPr lang="en-US" dirty="0"/>
          </a:p>
          <a:p>
            <a:r>
              <a:rPr lang="en-US" sz="1200" b="1" dirty="0"/>
              <a:t>Checking accounts </a:t>
            </a:r>
            <a:r>
              <a:rPr lang="en-US" sz="1200" dirty="0"/>
              <a:t>are used for everyday purchases. </a:t>
            </a:r>
          </a:p>
          <a:p>
            <a:endParaRPr lang="en-US" sz="1200" dirty="0"/>
          </a:p>
          <a:p>
            <a:r>
              <a:rPr lang="en-US" sz="1200" dirty="0"/>
              <a:t>Checking accounts are linked to a </a:t>
            </a:r>
            <a:r>
              <a:rPr lang="en-US" sz="1200" b="1" dirty="0"/>
              <a:t>debit card</a:t>
            </a:r>
            <a:r>
              <a:rPr lang="en-US" sz="1200" dirty="0"/>
              <a:t>. When you use a debit card to pay for things, it uses the money in your checking account.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7</a:t>
            </a:fld>
            <a:endParaRPr lang="en-US" dirty="0"/>
          </a:p>
        </p:txBody>
      </p:sp>
    </p:spTree>
    <p:extLst>
      <p:ext uri="{BB962C8B-B14F-4D97-AF65-F5344CB8AC3E}">
        <p14:creationId xmlns:p14="http://schemas.microsoft.com/office/powerpoint/2010/main" val="2757216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p>
          <a:p>
            <a:endParaRPr lang="en-US" sz="1200" dirty="0"/>
          </a:p>
          <a:p>
            <a:r>
              <a:rPr lang="en-US" sz="1200" b="1" dirty="0"/>
              <a:t>Savings accounts </a:t>
            </a:r>
            <a:r>
              <a:rPr lang="en-US" sz="1200" dirty="0"/>
              <a:t>are not used for daily spending, and are typically where you deposit money for the future or emergencies. Some people may even call their savings account their “emergency fund” or “rainy day fund.” </a:t>
            </a:r>
          </a:p>
          <a:p>
            <a:endParaRPr lang="en-US" sz="1200" dirty="0"/>
          </a:p>
          <a:p>
            <a:r>
              <a:rPr lang="en-US" sz="1200" dirty="0"/>
              <a:t>You can keep adding to it, until you need to use it. Savings accounts earn </a:t>
            </a:r>
            <a:r>
              <a:rPr lang="en-US" sz="1200" b="1" dirty="0"/>
              <a:t>interest </a:t>
            </a:r>
            <a:r>
              <a:rPr lang="en-US" sz="1200" dirty="0"/>
              <a:t>and can benefit from </a:t>
            </a:r>
            <a:r>
              <a:rPr lang="en-US" sz="1200" b="1" dirty="0"/>
              <a:t>compounding</a:t>
            </a:r>
            <a:r>
              <a:rPr lang="en-US" sz="1200" dirty="0"/>
              <a:t> interest. Has anyone heard of compounding interest before? </a:t>
            </a:r>
            <a:r>
              <a:rPr lang="en-US" sz="1200" i="1" dirty="0"/>
              <a:t>(Can wait for class response.)</a:t>
            </a:r>
            <a:r>
              <a:rPr lang="en-US" sz="1200" i="0" dirty="0"/>
              <a:t> </a:t>
            </a:r>
          </a:p>
          <a:p>
            <a:endParaRPr lang="en-US" sz="1200" i="0" dirty="0"/>
          </a:p>
          <a:p>
            <a:r>
              <a:rPr lang="en-US" sz="1200" i="0" dirty="0"/>
              <a:t>We’ll go into an example of this next. But the idea is that the bank is paying you for keeping your money in a savings account with them … by paying you interest, they’re helping your savings balance grow — and as that savings account balance gets bigger, you get bigger and bigger interest payments. Compounding is basically speaking to this idea that your money can grow by a lot over time because of these interest payments. </a:t>
            </a:r>
            <a:endParaRPr lang="en-US" dirty="0"/>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8</a:t>
            </a:fld>
            <a:endParaRPr lang="en-US" dirty="0"/>
          </a:p>
        </p:txBody>
      </p:sp>
    </p:spTree>
    <p:extLst>
      <p:ext uri="{BB962C8B-B14F-4D97-AF65-F5344CB8AC3E}">
        <p14:creationId xmlns:p14="http://schemas.microsoft.com/office/powerpoint/2010/main" val="3041562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pPr marL="0" indent="0">
              <a:buNone/>
            </a:pPr>
            <a:endParaRPr lang="en-US" sz="1200" dirty="0"/>
          </a:p>
          <a:p>
            <a:pPr marL="0" indent="0">
              <a:buNone/>
            </a:pPr>
            <a:r>
              <a:rPr lang="en-US" sz="1200" dirty="0"/>
              <a:t>This is a very basic example of how compounding and saving can work. </a:t>
            </a:r>
          </a:p>
          <a:p>
            <a:endParaRPr lang="en-US" sz="1200" dirty="0"/>
          </a:p>
          <a:p>
            <a:pPr marL="0" indent="0">
              <a:buNone/>
            </a:pPr>
            <a:r>
              <a:rPr lang="en-US" sz="1200" dirty="0"/>
              <a:t>Let’s imagine Maria receives a $20,000 inheritance. She decides to put it in a </a:t>
            </a:r>
            <a:r>
              <a:rPr lang="en-US" sz="1200" b="1" dirty="0"/>
              <a:t>savings account</a:t>
            </a:r>
            <a:r>
              <a:rPr lang="en-US" sz="1200" dirty="0"/>
              <a:t> that pays a 4% </a:t>
            </a:r>
            <a:r>
              <a:rPr lang="en-US" sz="1200" b="1" dirty="0"/>
              <a:t>interest rate</a:t>
            </a:r>
            <a:r>
              <a:rPr lang="en-US" sz="1200" dirty="0"/>
              <a:t>. </a:t>
            </a:r>
          </a:p>
          <a:p>
            <a:pPr marL="0" indent="0">
              <a:buNone/>
            </a:pPr>
            <a:endParaRPr lang="en-US" sz="1200" dirty="0"/>
          </a:p>
          <a:p>
            <a:pPr marL="0" indent="0">
              <a:buNone/>
            </a:pPr>
            <a:r>
              <a:rPr lang="en-US" sz="1200" dirty="0"/>
              <a:t>That savings account will start paying her more than $65 per month, and as the balance grows, those monthly interest payments grow. </a:t>
            </a:r>
          </a:p>
          <a:p>
            <a:pPr marL="0" indent="0">
              <a:buNone/>
            </a:pPr>
            <a:endParaRPr lang="en-US" sz="1200" dirty="0"/>
          </a:p>
          <a:p>
            <a:pPr marL="0" indent="0">
              <a:buNone/>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It’s important to note that this is just an example. The interest rates available to you will vary.</a:t>
            </a:r>
            <a:endParaRPr lang="en-US" sz="1200" dirty="0"/>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9</a:t>
            </a:fld>
            <a:endParaRPr lang="en-US" dirty="0"/>
          </a:p>
        </p:txBody>
      </p:sp>
    </p:spTree>
    <p:extLst>
      <p:ext uri="{BB962C8B-B14F-4D97-AF65-F5344CB8AC3E}">
        <p14:creationId xmlns:p14="http://schemas.microsoft.com/office/powerpoint/2010/main" val="637120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VOICEOVER FOR THIS SLIDE: </a:t>
            </a:r>
            <a:endParaRPr lang="en-US" sz="1200" dirty="0"/>
          </a:p>
          <a:p>
            <a:pPr marL="0" indent="0">
              <a:buNone/>
            </a:pPr>
            <a:endParaRPr lang="en-US" sz="1200" dirty="0"/>
          </a:p>
          <a:p>
            <a:pPr marL="0" indent="0">
              <a:buNone/>
            </a:pPr>
            <a:r>
              <a:rPr lang="en-US" sz="1200" dirty="0"/>
              <a:t>Through the power of saving and compounding, after 5 years, Maria now has more than $24,000. </a:t>
            </a:r>
          </a:p>
          <a:p>
            <a:endParaRPr lang="en-US" dirty="0"/>
          </a:p>
        </p:txBody>
      </p:sp>
      <p:sp>
        <p:nvSpPr>
          <p:cNvPr id="4" name="Slide Number Placeholder 3"/>
          <p:cNvSpPr>
            <a:spLocks noGrp="1"/>
          </p:cNvSpPr>
          <p:nvPr>
            <p:ph type="sldNum" sz="quarter" idx="5"/>
          </p:nvPr>
        </p:nvSpPr>
        <p:spPr/>
        <p:txBody>
          <a:bodyPr/>
          <a:lstStyle/>
          <a:p>
            <a:fld id="{D1FAD281-2645-F444-92DF-A66E3942A68D}" type="slidenum">
              <a:rPr lang="en-US" smtClean="0"/>
              <a:pPr/>
              <a:t>10</a:t>
            </a:fld>
            <a:endParaRPr lang="en-US" dirty="0"/>
          </a:p>
        </p:txBody>
      </p:sp>
    </p:spTree>
    <p:extLst>
      <p:ext uri="{BB962C8B-B14F-4D97-AF65-F5344CB8AC3E}">
        <p14:creationId xmlns:p14="http://schemas.microsoft.com/office/powerpoint/2010/main" val="40687300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 grey rectangular object with white dots&#10;&#10;Description automatically generated with medium confidence">
            <a:extLst>
              <a:ext uri="{FF2B5EF4-FFF2-40B4-BE49-F238E27FC236}">
                <a16:creationId xmlns:a16="http://schemas.microsoft.com/office/drawing/2014/main" id="{97BD23A8-47E7-0C28-17BB-32B96DF68A5C}"/>
              </a:ext>
            </a:extLst>
          </p:cNvPr>
          <p:cNvPicPr>
            <a:picLocks noChangeAspect="1"/>
          </p:cNvPicPr>
          <p:nvPr userDrawn="1"/>
        </p:nvPicPr>
        <p:blipFill>
          <a:blip r:embed="rId2"/>
          <a:stretch>
            <a:fillRect/>
          </a:stretch>
        </p:blipFill>
        <p:spPr>
          <a:xfrm>
            <a:off x="395097" y="309180"/>
            <a:ext cx="11401806" cy="6139433"/>
          </a:xfrm>
          <a:prstGeom prst="rect">
            <a:avLst/>
          </a:prstGeom>
        </p:spPr>
      </p:pic>
      <p:sp>
        <p:nvSpPr>
          <p:cNvPr id="14" name="Picture Placeholder 13">
            <a:extLst>
              <a:ext uri="{FF2B5EF4-FFF2-40B4-BE49-F238E27FC236}">
                <a16:creationId xmlns:a16="http://schemas.microsoft.com/office/drawing/2014/main" id="{FF39F112-5D15-3915-A0DD-08FFE557AEB4}"/>
              </a:ext>
            </a:extLst>
          </p:cNvPr>
          <p:cNvSpPr>
            <a:spLocks noGrp="1"/>
          </p:cNvSpPr>
          <p:nvPr>
            <p:ph type="pic" sz="quarter" idx="10"/>
          </p:nvPr>
        </p:nvSpPr>
        <p:spPr>
          <a:xfrm>
            <a:off x="5609858" y="309071"/>
            <a:ext cx="6187045" cy="6127356"/>
          </a:xfrm>
          <a:custGeom>
            <a:avLst/>
            <a:gdLst>
              <a:gd name="connsiteX0" fmla="*/ 0 w 6187045"/>
              <a:gd name="connsiteY0" fmla="*/ 0 h 6127356"/>
              <a:gd name="connsiteX1" fmla="*/ 5948017 w 6187045"/>
              <a:gd name="connsiteY1" fmla="*/ 0 h 6127356"/>
              <a:gd name="connsiteX2" fmla="*/ 6187045 w 6187045"/>
              <a:gd name="connsiteY2" fmla="*/ 239028 h 6127356"/>
              <a:gd name="connsiteX3" fmla="*/ 6187045 w 6187045"/>
              <a:gd name="connsiteY3" fmla="*/ 5301375 h 6127356"/>
              <a:gd name="connsiteX4" fmla="*/ 5595612 w 6187045"/>
              <a:gd name="connsiteY4" fmla="*/ 5301375 h 6127356"/>
              <a:gd name="connsiteX5" fmla="*/ 5442587 w 6187045"/>
              <a:gd name="connsiteY5" fmla="*/ 5454400 h 6127356"/>
              <a:gd name="connsiteX6" fmla="*/ 5442587 w 6187045"/>
              <a:gd name="connsiteY6" fmla="*/ 6127356 h 6127356"/>
              <a:gd name="connsiteX7" fmla="*/ 0 w 6187045"/>
              <a:gd name="connsiteY7" fmla="*/ 6127356 h 612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87045" h="6127356">
                <a:moveTo>
                  <a:pt x="0" y="0"/>
                </a:moveTo>
                <a:lnTo>
                  <a:pt x="5948017" y="0"/>
                </a:lnTo>
                <a:cubicBezTo>
                  <a:pt x="6080029" y="0"/>
                  <a:pt x="6187045" y="107016"/>
                  <a:pt x="6187045" y="239028"/>
                </a:cubicBezTo>
                <a:lnTo>
                  <a:pt x="6187045" y="5301375"/>
                </a:lnTo>
                <a:lnTo>
                  <a:pt x="5595612" y="5301375"/>
                </a:lnTo>
                <a:cubicBezTo>
                  <a:pt x="5511099" y="5301375"/>
                  <a:pt x="5442587" y="5369887"/>
                  <a:pt x="5442587" y="5454400"/>
                </a:cubicBezTo>
                <a:lnTo>
                  <a:pt x="5442587" y="6127356"/>
                </a:lnTo>
                <a:lnTo>
                  <a:pt x="0" y="6127356"/>
                </a:lnTo>
                <a:close/>
              </a:path>
            </a:pathLst>
          </a:custGeom>
          <a:noFill/>
        </p:spPr>
        <p:txBody>
          <a:bodyPr wrap="square">
            <a:noAutofit/>
          </a:bodyPr>
          <a:lstStyle/>
          <a:p>
            <a:endParaRPr lang="en-US" dirty="0"/>
          </a:p>
        </p:txBody>
      </p:sp>
      <p:sp>
        <p:nvSpPr>
          <p:cNvPr id="15" name="Round Single Corner Rectangle 14">
            <a:extLst>
              <a:ext uri="{FF2B5EF4-FFF2-40B4-BE49-F238E27FC236}">
                <a16:creationId xmlns:a16="http://schemas.microsoft.com/office/drawing/2014/main" id="{5208D2A7-9504-23E3-D35C-C269071C7DFF}"/>
              </a:ext>
            </a:extLst>
          </p:cNvPr>
          <p:cNvSpPr/>
          <p:nvPr userDrawn="1"/>
        </p:nvSpPr>
        <p:spPr>
          <a:xfrm rot="10800000" flipV="1">
            <a:off x="11052445" y="5610446"/>
            <a:ext cx="806627" cy="941558"/>
          </a:xfrm>
          <a:prstGeom prst="round1Rect">
            <a:avLst>
              <a:gd name="adj" fmla="val 1897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pic>
        <p:nvPicPr>
          <p:cNvPr id="9" name="Picture 8" descr="A logo for a banking company&#10;&#10;Description automatically generated">
            <a:extLst>
              <a:ext uri="{FF2B5EF4-FFF2-40B4-BE49-F238E27FC236}">
                <a16:creationId xmlns:a16="http://schemas.microsoft.com/office/drawing/2014/main" id="{CCF4C1CF-3E62-2641-3C68-B526CB1A290E}"/>
              </a:ext>
            </a:extLst>
          </p:cNvPr>
          <p:cNvPicPr>
            <a:picLocks noChangeAspect="1"/>
          </p:cNvPicPr>
          <p:nvPr userDrawn="1"/>
        </p:nvPicPr>
        <p:blipFill>
          <a:blip r:embed="rId3"/>
          <a:stretch>
            <a:fillRect/>
          </a:stretch>
        </p:blipFill>
        <p:spPr>
          <a:xfrm>
            <a:off x="570146" y="450800"/>
            <a:ext cx="990600" cy="1212850"/>
          </a:xfrm>
          <a:prstGeom prst="rect">
            <a:avLst/>
          </a:prstGeom>
        </p:spPr>
      </p:pic>
      <p:sp>
        <p:nvSpPr>
          <p:cNvPr id="12" name="Title 1">
            <a:extLst>
              <a:ext uri="{FF2B5EF4-FFF2-40B4-BE49-F238E27FC236}">
                <a16:creationId xmlns:a16="http://schemas.microsoft.com/office/drawing/2014/main" id="{654FF1D7-DABF-9802-43C3-653F3D302B5A}"/>
              </a:ext>
            </a:extLst>
          </p:cNvPr>
          <p:cNvSpPr>
            <a:spLocks noGrp="1"/>
          </p:cNvSpPr>
          <p:nvPr>
            <p:ph type="ctrTitle" hasCustomPrompt="1"/>
          </p:nvPr>
        </p:nvSpPr>
        <p:spPr>
          <a:xfrm>
            <a:off x="771896" y="2232561"/>
            <a:ext cx="4500748" cy="1520042"/>
          </a:xfrm>
          <a:noFill/>
        </p:spPr>
        <p:txBody>
          <a:bodyPr anchor="b">
            <a:noAutofit/>
          </a:bodyPr>
          <a:lstStyle>
            <a:lvl1pPr algn="l">
              <a:defRPr sz="4800" b="1">
                <a:solidFill>
                  <a:srgbClr val="335B6F"/>
                </a:solidFill>
                <a:latin typeface="PT Serif" panose="020A0603040505020204" pitchFamily="18" charset="77"/>
              </a:defRPr>
            </a:lvl1pPr>
          </a:lstStyle>
          <a:p>
            <a:r>
              <a:rPr lang="en-US" dirty="0"/>
              <a:t>Click to edit Master style</a:t>
            </a:r>
          </a:p>
        </p:txBody>
      </p:sp>
      <p:sp>
        <p:nvSpPr>
          <p:cNvPr id="13" name="Subtitle 2">
            <a:extLst>
              <a:ext uri="{FF2B5EF4-FFF2-40B4-BE49-F238E27FC236}">
                <a16:creationId xmlns:a16="http://schemas.microsoft.com/office/drawing/2014/main" id="{C43D8AD9-0DC0-67BD-409D-3155DDF341DB}"/>
              </a:ext>
            </a:extLst>
          </p:cNvPr>
          <p:cNvSpPr>
            <a:spLocks noGrp="1"/>
          </p:cNvSpPr>
          <p:nvPr>
            <p:ph type="subTitle" idx="1"/>
          </p:nvPr>
        </p:nvSpPr>
        <p:spPr>
          <a:xfrm>
            <a:off x="771896" y="3887045"/>
            <a:ext cx="4536374" cy="1017463"/>
          </a:xfrm>
        </p:spPr>
        <p:txBody>
          <a:bodyPr lIns="0" tIns="0" rIns="0" bIns="0">
            <a:noAutofit/>
          </a:bodyPr>
          <a:lstStyle>
            <a:lvl1pPr marL="0" indent="0" algn="l">
              <a:buNone/>
              <a:defRPr sz="2000" b="0" i="0">
                <a:solidFill>
                  <a:srgbClr val="335B6F"/>
                </a:solidFill>
                <a:latin typeface="DM Sans 14p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Picture 4" descr="A red square with white text on it&#10;&#10;AI-generated content may be incorrect.">
            <a:extLst>
              <a:ext uri="{FF2B5EF4-FFF2-40B4-BE49-F238E27FC236}">
                <a16:creationId xmlns:a16="http://schemas.microsoft.com/office/drawing/2014/main" id="{FAD0D336-17A5-CB79-0ABD-1F79150C5C7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195726" y="5744946"/>
            <a:ext cx="619579" cy="706222"/>
          </a:xfrm>
          <a:prstGeom prst="rect">
            <a:avLst/>
          </a:prstGeom>
        </p:spPr>
      </p:pic>
    </p:spTree>
    <p:extLst>
      <p:ext uri="{BB962C8B-B14F-4D97-AF65-F5344CB8AC3E}">
        <p14:creationId xmlns:p14="http://schemas.microsoft.com/office/powerpoint/2010/main" val="3483856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cxnSp>
        <p:nvCxnSpPr>
          <p:cNvPr id="5" name="Straight Connector 4">
            <a:extLst>
              <a:ext uri="{FF2B5EF4-FFF2-40B4-BE49-F238E27FC236}">
                <a16:creationId xmlns:a16="http://schemas.microsoft.com/office/drawing/2014/main" id="{161FAE45-A760-A3AE-375D-1B501C2DB4F5}"/>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2511552" y="4864608"/>
            <a:ext cx="7168896" cy="1121664"/>
          </a:xfrm>
          <a:prstGeom prst="rect">
            <a:avLst/>
          </a:prstGeom>
        </p:spPr>
        <p:txBody>
          <a:bodyPr lIns="0" tIns="0" rIns="0" bIns="0">
            <a:noAutofit/>
          </a:bodyPr>
          <a:lstStyle>
            <a:lvl1pPr marL="0" indent="0" algn="ctr">
              <a:lnSpc>
                <a:spcPct val="120000"/>
              </a:lnSpc>
              <a:buNone/>
              <a:defRPr sz="1800"/>
            </a:lvl1pPr>
          </a:lstStyle>
          <a:p>
            <a:pPr lvl="0"/>
            <a:r>
              <a:rPr lang="en-US" dirty="0"/>
              <a:t>Click to edit Master text styles</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sp>
        <p:nvSpPr>
          <p:cNvPr id="4" name="Oval 3">
            <a:extLst>
              <a:ext uri="{FF2B5EF4-FFF2-40B4-BE49-F238E27FC236}">
                <a16:creationId xmlns:a16="http://schemas.microsoft.com/office/drawing/2014/main" id="{79D35484-30C2-E142-5001-916042FDAFF3}"/>
              </a:ext>
            </a:extLst>
          </p:cNvPr>
          <p:cNvSpPr/>
          <p:nvPr userDrawn="1"/>
        </p:nvSpPr>
        <p:spPr>
          <a:xfrm>
            <a:off x="4950368" y="2115399"/>
            <a:ext cx="2291264" cy="229126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6" name="TextBox 5">
            <a:extLst>
              <a:ext uri="{FF2B5EF4-FFF2-40B4-BE49-F238E27FC236}">
                <a16:creationId xmlns:a16="http://schemas.microsoft.com/office/drawing/2014/main" id="{F1E7E486-57C7-9986-2A24-CA0BAE004C53}"/>
              </a:ext>
            </a:extLst>
          </p:cNvPr>
          <p:cNvSpPr txBox="1"/>
          <p:nvPr userDrawn="1"/>
        </p:nvSpPr>
        <p:spPr>
          <a:xfrm>
            <a:off x="596900" y="6265636"/>
            <a:ext cx="2390558"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653047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5" orient="horz" pos="108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no squares">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952500" y="1714499"/>
            <a:ext cx="7908696" cy="446246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DA937C5F-6DCA-4A5B-160C-E9E538472CF5}"/>
              </a:ext>
            </a:extLst>
          </p:cNvPr>
          <p:cNvSpPr txBox="1"/>
          <p:nvPr userDrawn="1"/>
        </p:nvSpPr>
        <p:spPr>
          <a:xfrm>
            <a:off x="596900" y="6265636"/>
            <a:ext cx="2390558"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1720588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guide id="5" orient="horz" pos="108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ntent">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1974574" y="1817204"/>
            <a:ext cx="8242852" cy="644457"/>
          </a:xfrm>
          <a:prstGeom prst="rect">
            <a:avLst/>
          </a:prstGeom>
        </p:spPr>
        <p:txBody>
          <a:bodyPr lIns="0" tIns="0" rIns="0" bIns="0" anchor="t" anchorCtr="0">
            <a:noAutofit/>
          </a:bodyPr>
          <a:lstStyle>
            <a:lvl1pPr algn="ctr">
              <a:defRPr sz="5400"/>
            </a:lvl1pPr>
          </a:lstStyle>
          <a:p>
            <a:r>
              <a:rPr lang="en-US" dirty="0"/>
              <a:t>Click to edit</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1986170" y="2946952"/>
            <a:ext cx="8231256" cy="1028700"/>
          </a:xfrm>
          <a:prstGeom prst="rect">
            <a:avLst/>
          </a:prstGeom>
        </p:spPr>
        <p:txBody>
          <a:bodyPr lIns="0" tIns="0" rIns="0" bIns="0">
            <a:noAutofit/>
          </a:bodyPr>
          <a:lstStyle>
            <a:lvl1pPr marL="0" indent="0" algn="ctr">
              <a:buNone/>
              <a:defRPr sz="3200"/>
            </a:lvl1pPr>
            <a:lvl2pPr marL="457200" indent="0" algn="ctr">
              <a:buNone/>
              <a:defRPr sz="3200"/>
            </a:lvl2pPr>
            <a:lvl3pPr marL="914400" indent="0" algn="ctr">
              <a:buNone/>
              <a:defRPr sz="3200"/>
            </a:lvl3pPr>
            <a:lvl4pPr marL="1371600" indent="0" algn="ctr">
              <a:buNone/>
              <a:defRPr sz="3200"/>
            </a:lvl4pPr>
            <a:lvl5pPr marL="1828800" indent="0" algn="ctr">
              <a:buNone/>
              <a:defRPr sz="3200"/>
            </a:lvl5pPr>
          </a:lstStyle>
          <a:p>
            <a:pPr lvl="0"/>
            <a:r>
              <a:rPr lang="en-US" dirty="0"/>
              <a:t>Click to edit Master text styles</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sp>
        <p:nvSpPr>
          <p:cNvPr id="14" name="Round Same Side Corner Rectangle 13">
            <a:extLst>
              <a:ext uri="{FF2B5EF4-FFF2-40B4-BE49-F238E27FC236}">
                <a16:creationId xmlns:a16="http://schemas.microsoft.com/office/drawing/2014/main" id="{A3DF3803-492A-8476-AB0B-2C39CACF587D}"/>
              </a:ext>
            </a:extLst>
          </p:cNvPr>
          <p:cNvSpPr/>
          <p:nvPr userDrawn="1"/>
        </p:nvSpPr>
        <p:spPr>
          <a:xfrm rot="10800000">
            <a:off x="9398521" y="-1"/>
            <a:ext cx="1555423" cy="1348034"/>
          </a:xfrm>
          <a:prstGeom prst="round2SameRect">
            <a:avLst>
              <a:gd name="adj1" fmla="val 14569"/>
              <a:gd name="adj2" fmla="val 0"/>
            </a:avLst>
          </a:prstGeom>
          <a:solidFill>
            <a:schemeClr val="bg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5" name="Round Same Side Corner Rectangle 14">
            <a:extLst>
              <a:ext uri="{FF2B5EF4-FFF2-40B4-BE49-F238E27FC236}">
                <a16:creationId xmlns:a16="http://schemas.microsoft.com/office/drawing/2014/main" id="{2AE2144D-A792-711A-F94A-678845252175}"/>
              </a:ext>
            </a:extLst>
          </p:cNvPr>
          <p:cNvSpPr/>
          <p:nvPr userDrawn="1"/>
        </p:nvSpPr>
        <p:spPr>
          <a:xfrm rot="16200000">
            <a:off x="10082849" y="808252"/>
            <a:ext cx="2397943" cy="1924438"/>
          </a:xfrm>
          <a:prstGeom prst="round2SameRect">
            <a:avLst>
              <a:gd name="adj1" fmla="val 7569"/>
              <a:gd name="adj2" fmla="val 0"/>
            </a:avLst>
          </a:prstGeom>
          <a:noFill/>
          <a:ln w="952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6" name="Round Same Side Corner Rectangle 15">
            <a:extLst>
              <a:ext uri="{FF2B5EF4-FFF2-40B4-BE49-F238E27FC236}">
                <a16:creationId xmlns:a16="http://schemas.microsoft.com/office/drawing/2014/main" id="{29F042A6-E4BB-CD9F-333F-43E1A24973BD}"/>
              </a:ext>
            </a:extLst>
          </p:cNvPr>
          <p:cNvSpPr/>
          <p:nvPr userDrawn="1"/>
        </p:nvSpPr>
        <p:spPr>
          <a:xfrm rot="16200000">
            <a:off x="11328242" y="1756892"/>
            <a:ext cx="1044805" cy="682712"/>
          </a:xfrm>
          <a:prstGeom prst="round2SameRect">
            <a:avLst>
              <a:gd name="adj1" fmla="val 21473"/>
              <a:gd name="adj2" fmla="val 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19" name="Text Placeholder 18">
            <a:extLst>
              <a:ext uri="{FF2B5EF4-FFF2-40B4-BE49-F238E27FC236}">
                <a16:creationId xmlns:a16="http://schemas.microsoft.com/office/drawing/2014/main" id="{26736397-FBD6-56C4-FA64-DEA3CC64DD13}"/>
              </a:ext>
            </a:extLst>
          </p:cNvPr>
          <p:cNvSpPr>
            <a:spLocks noGrp="1"/>
          </p:cNvSpPr>
          <p:nvPr>
            <p:ph type="body" sz="quarter" idx="11"/>
          </p:nvPr>
        </p:nvSpPr>
        <p:spPr>
          <a:xfrm>
            <a:off x="1961322" y="4280452"/>
            <a:ext cx="8256104" cy="1616765"/>
          </a:xfrm>
        </p:spPr>
        <p:txBody>
          <a:bodyPr lIns="0" tIns="0" rIns="0" bIns="0">
            <a:noAutofit/>
          </a:bodyPr>
          <a:lstStyle>
            <a:lvl1pPr marL="0" indent="0" algn="ctr">
              <a:buNone/>
              <a:defRPr sz="2400"/>
            </a:lvl1pPr>
          </a:lstStyle>
          <a:p>
            <a:pPr lvl="0"/>
            <a:r>
              <a:rPr lang="en-US" dirty="0"/>
              <a:t>Click to edit Master text styles</a:t>
            </a:r>
          </a:p>
        </p:txBody>
      </p:sp>
      <p:sp>
        <p:nvSpPr>
          <p:cNvPr id="4" name="TextBox 3">
            <a:extLst>
              <a:ext uri="{FF2B5EF4-FFF2-40B4-BE49-F238E27FC236}">
                <a16:creationId xmlns:a16="http://schemas.microsoft.com/office/drawing/2014/main" id="{D9C0ACBC-E1A9-1A55-8CD8-515A6200C786}"/>
              </a:ext>
            </a:extLst>
          </p:cNvPr>
          <p:cNvSpPr txBox="1"/>
          <p:nvPr userDrawn="1"/>
        </p:nvSpPr>
        <p:spPr>
          <a:xfrm>
            <a:off x="596900" y="6265636"/>
            <a:ext cx="2390558"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grpSp>
        <p:nvGrpSpPr>
          <p:cNvPr id="5" name="Group 4">
            <a:extLst>
              <a:ext uri="{FF2B5EF4-FFF2-40B4-BE49-F238E27FC236}">
                <a16:creationId xmlns:a16="http://schemas.microsoft.com/office/drawing/2014/main" id="{ACA788E6-1AAA-0857-A3A1-870EE3D87E73}"/>
              </a:ext>
            </a:extLst>
          </p:cNvPr>
          <p:cNvGrpSpPr/>
          <p:nvPr userDrawn="1"/>
        </p:nvGrpSpPr>
        <p:grpSpPr>
          <a:xfrm>
            <a:off x="5740399" y="973506"/>
            <a:ext cx="713409" cy="713409"/>
            <a:chOff x="5740399" y="973506"/>
            <a:chExt cx="713409" cy="713409"/>
          </a:xfrm>
        </p:grpSpPr>
        <p:sp>
          <p:nvSpPr>
            <p:cNvPr id="6" name="Oval 5">
              <a:extLst>
                <a:ext uri="{FF2B5EF4-FFF2-40B4-BE49-F238E27FC236}">
                  <a16:creationId xmlns:a16="http://schemas.microsoft.com/office/drawing/2014/main" id="{B484A5B7-6C59-9937-18FC-6DED75678C6D}"/>
                </a:ext>
              </a:extLst>
            </p:cNvPr>
            <p:cNvSpPr/>
            <p:nvPr/>
          </p:nvSpPr>
          <p:spPr>
            <a:xfrm>
              <a:off x="5740399" y="973506"/>
              <a:ext cx="713409" cy="713409"/>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6C035234-E499-3C82-A008-235B91FD7690}"/>
                </a:ext>
              </a:extLst>
            </p:cNvPr>
            <p:cNvSpPr txBox="1"/>
            <p:nvPr/>
          </p:nvSpPr>
          <p:spPr>
            <a:xfrm>
              <a:off x="5740399" y="1013094"/>
              <a:ext cx="713409" cy="603976"/>
            </a:xfrm>
            <a:prstGeom prst="rect">
              <a:avLst/>
            </a:prstGeom>
            <a:noFill/>
          </p:spPr>
          <p:txBody>
            <a:bodyPr wrap="square" lIns="0" tIns="0" rIns="0" bIns="0" rtlCol="0">
              <a:noAutofit/>
            </a:bodyPr>
            <a:lstStyle/>
            <a:p>
              <a:pPr algn="ctr"/>
              <a:r>
                <a:rPr lang="en-US" sz="4400" b="1" dirty="0">
                  <a:solidFill>
                    <a:schemeClr val="bg1"/>
                  </a:solidFill>
                  <a:latin typeface="PT Serif" panose="020A0603040505020204" pitchFamily="18" charset="77"/>
                </a:rPr>
                <a:t>?</a:t>
              </a:r>
            </a:p>
          </p:txBody>
        </p:sp>
      </p:grpSp>
    </p:spTree>
    <p:extLst>
      <p:ext uri="{BB962C8B-B14F-4D97-AF65-F5344CB8AC3E}">
        <p14:creationId xmlns:p14="http://schemas.microsoft.com/office/powerpoint/2010/main" val="146781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guide id="5" orient="horz" pos="10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3" name="Content Placeholder 2">
            <a:extLst>
              <a:ext uri="{FF2B5EF4-FFF2-40B4-BE49-F238E27FC236}">
                <a16:creationId xmlns:a16="http://schemas.microsoft.com/office/drawing/2014/main" id="{5FEB6AE8-A278-ED17-8CD2-45D84A3F7076}"/>
              </a:ext>
            </a:extLst>
          </p:cNvPr>
          <p:cNvSpPr>
            <a:spLocks noGrp="1"/>
          </p:cNvSpPr>
          <p:nvPr>
            <p:ph idx="1"/>
          </p:nvPr>
        </p:nvSpPr>
        <p:spPr>
          <a:xfrm>
            <a:off x="952500" y="1714499"/>
            <a:ext cx="7908696" cy="4462463"/>
          </a:xfrm>
          <a:prstGeom prst="rect">
            <a:avLst/>
          </a:prstGeom>
        </p:spPr>
        <p:txBody>
          <a:bodyPr lIns="0" tIns="0" rIns="0" bIns="0"/>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sp>
        <p:nvSpPr>
          <p:cNvPr id="14" name="Round Same Side Corner Rectangle 13">
            <a:extLst>
              <a:ext uri="{FF2B5EF4-FFF2-40B4-BE49-F238E27FC236}">
                <a16:creationId xmlns:a16="http://schemas.microsoft.com/office/drawing/2014/main" id="{A3DF3803-492A-8476-AB0B-2C39CACF587D}"/>
              </a:ext>
            </a:extLst>
          </p:cNvPr>
          <p:cNvSpPr/>
          <p:nvPr userDrawn="1"/>
        </p:nvSpPr>
        <p:spPr>
          <a:xfrm rot="10800000">
            <a:off x="9398521" y="-1"/>
            <a:ext cx="1555423" cy="1348034"/>
          </a:xfrm>
          <a:prstGeom prst="round2SameRect">
            <a:avLst>
              <a:gd name="adj1" fmla="val 14569"/>
              <a:gd name="adj2" fmla="val 0"/>
            </a:avLst>
          </a:prstGeom>
          <a:solidFill>
            <a:schemeClr val="bg2">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5" name="Round Same Side Corner Rectangle 14">
            <a:extLst>
              <a:ext uri="{FF2B5EF4-FFF2-40B4-BE49-F238E27FC236}">
                <a16:creationId xmlns:a16="http://schemas.microsoft.com/office/drawing/2014/main" id="{2AE2144D-A792-711A-F94A-678845252175}"/>
              </a:ext>
            </a:extLst>
          </p:cNvPr>
          <p:cNvSpPr/>
          <p:nvPr userDrawn="1"/>
        </p:nvSpPr>
        <p:spPr>
          <a:xfrm rot="16200000">
            <a:off x="10082849" y="808252"/>
            <a:ext cx="2397943" cy="1924438"/>
          </a:xfrm>
          <a:prstGeom prst="round2SameRect">
            <a:avLst>
              <a:gd name="adj1" fmla="val 7569"/>
              <a:gd name="adj2" fmla="val 0"/>
            </a:avLst>
          </a:prstGeom>
          <a:noFill/>
          <a:ln w="952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6" name="Round Same Side Corner Rectangle 15">
            <a:extLst>
              <a:ext uri="{FF2B5EF4-FFF2-40B4-BE49-F238E27FC236}">
                <a16:creationId xmlns:a16="http://schemas.microsoft.com/office/drawing/2014/main" id="{29F042A6-E4BB-CD9F-333F-43E1A24973BD}"/>
              </a:ext>
            </a:extLst>
          </p:cNvPr>
          <p:cNvSpPr/>
          <p:nvPr userDrawn="1"/>
        </p:nvSpPr>
        <p:spPr>
          <a:xfrm rot="16200000">
            <a:off x="11328242" y="1756892"/>
            <a:ext cx="1044805" cy="682712"/>
          </a:xfrm>
          <a:prstGeom prst="round2SameRect">
            <a:avLst>
              <a:gd name="adj1" fmla="val 21473"/>
              <a:gd name="adj2" fmla="val 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174D2CFA-0DE1-D562-4AAC-B12BF5BDD454}"/>
              </a:ext>
            </a:extLst>
          </p:cNvPr>
          <p:cNvSpPr txBox="1"/>
          <p:nvPr userDrawn="1"/>
        </p:nvSpPr>
        <p:spPr>
          <a:xfrm>
            <a:off x="596900" y="6265636"/>
            <a:ext cx="2390558"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148540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guide id="5" orient="horz" pos="10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 with image">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368654BE-6D0D-5403-C106-8EDD78EE9B89}"/>
              </a:ext>
            </a:extLst>
          </p:cNvPr>
          <p:cNvSpPr/>
          <p:nvPr userDrawn="1"/>
        </p:nvSpPr>
        <p:spPr>
          <a:xfrm>
            <a:off x="8911561" y="2160705"/>
            <a:ext cx="1634837"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5" name="Rounded Rectangle 4">
            <a:extLst>
              <a:ext uri="{FF2B5EF4-FFF2-40B4-BE49-F238E27FC236}">
                <a16:creationId xmlns:a16="http://schemas.microsoft.com/office/drawing/2014/main" id="{4657F2CA-A7F4-CD07-43DC-6C111DFB500D}"/>
              </a:ext>
            </a:extLst>
          </p:cNvPr>
          <p:cNvSpPr/>
          <p:nvPr userDrawn="1"/>
        </p:nvSpPr>
        <p:spPr>
          <a:xfrm>
            <a:off x="9587347" y="1574186"/>
            <a:ext cx="1634837" cy="1634837"/>
          </a:xfrm>
          <a:prstGeom prst="roundRect">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071360" y="2398395"/>
            <a:ext cx="3475038" cy="3474085"/>
          </a:xfrm>
          <a:prstGeom prst="roundRect">
            <a:avLst>
              <a:gd name="adj" fmla="val 7893"/>
            </a:avLst>
          </a:prstGeom>
          <a:solidFill>
            <a:schemeClr val="bg1"/>
          </a:solidFill>
        </p:spPr>
        <p:txBody>
          <a:bodyPr/>
          <a:lstStyle/>
          <a:p>
            <a:endParaRPr lang="en-US"/>
          </a:p>
        </p:txBody>
      </p:sp>
      <p:sp>
        <p:nvSpPr>
          <p:cNvPr id="6" name="Content Placeholder 2">
            <a:extLst>
              <a:ext uri="{FF2B5EF4-FFF2-40B4-BE49-F238E27FC236}">
                <a16:creationId xmlns:a16="http://schemas.microsoft.com/office/drawing/2014/main" id="{75E9DAEE-75BC-AADF-4F35-DA9DD83748E0}"/>
              </a:ext>
            </a:extLst>
          </p:cNvPr>
          <p:cNvSpPr>
            <a:spLocks noGrp="1"/>
          </p:cNvSpPr>
          <p:nvPr>
            <p:ph idx="12"/>
          </p:nvPr>
        </p:nvSpPr>
        <p:spPr>
          <a:xfrm>
            <a:off x="952500" y="1714499"/>
            <a:ext cx="5618988" cy="446246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Box 2">
            <a:extLst>
              <a:ext uri="{FF2B5EF4-FFF2-40B4-BE49-F238E27FC236}">
                <a16:creationId xmlns:a16="http://schemas.microsoft.com/office/drawing/2014/main" id="{A65937E0-764A-70CF-BACE-BCA698F544FC}"/>
              </a:ext>
            </a:extLst>
          </p:cNvPr>
          <p:cNvSpPr txBox="1"/>
          <p:nvPr userDrawn="1"/>
        </p:nvSpPr>
        <p:spPr>
          <a:xfrm>
            <a:off x="596900" y="6265636"/>
            <a:ext cx="2390558"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1995809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500"/>
                                        <p:tgtEl>
                                          <p:spTgt spid="6">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with 2 images">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13" name="Picture Placeholder 9">
            <a:extLst>
              <a:ext uri="{FF2B5EF4-FFF2-40B4-BE49-F238E27FC236}">
                <a16:creationId xmlns:a16="http://schemas.microsoft.com/office/drawing/2014/main" id="{11B1E7BD-1CE4-9103-C803-BA660E819E54}"/>
              </a:ext>
            </a:extLst>
          </p:cNvPr>
          <p:cNvSpPr>
            <a:spLocks noGrp="1"/>
          </p:cNvSpPr>
          <p:nvPr>
            <p:ph type="pic" sz="quarter" idx="13"/>
          </p:nvPr>
        </p:nvSpPr>
        <p:spPr>
          <a:xfrm>
            <a:off x="8690375" y="1789361"/>
            <a:ext cx="3134948" cy="3134089"/>
          </a:xfrm>
          <a:prstGeom prst="roundRect">
            <a:avLst>
              <a:gd name="adj" fmla="val 15890"/>
            </a:avLst>
          </a:prstGeom>
          <a:solidFill>
            <a:schemeClr val="bg1"/>
          </a:solidFill>
        </p:spPr>
        <p:txBody>
          <a:bodyPr/>
          <a:lstStyle/>
          <a:p>
            <a:endParaRPr lang="en-US"/>
          </a:p>
        </p:txBody>
      </p:sp>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149187" y="1664457"/>
            <a:ext cx="1195949" cy="1195621"/>
          </a:xfrm>
          <a:prstGeom prst="roundRect">
            <a:avLst>
              <a:gd name="adj" fmla="val 14793"/>
            </a:avLst>
          </a:prstGeom>
          <a:solidFill>
            <a:schemeClr val="bg1"/>
          </a:solidFill>
        </p:spPr>
        <p:txBody>
          <a:bodyPr/>
          <a:lstStyle/>
          <a:p>
            <a:endParaRPr lang="en-US"/>
          </a:p>
        </p:txBody>
      </p:sp>
      <p:sp>
        <p:nvSpPr>
          <p:cNvPr id="6" name="Content Placeholder 2">
            <a:extLst>
              <a:ext uri="{FF2B5EF4-FFF2-40B4-BE49-F238E27FC236}">
                <a16:creationId xmlns:a16="http://schemas.microsoft.com/office/drawing/2014/main" id="{75E9DAEE-75BC-AADF-4F35-DA9DD83748E0}"/>
              </a:ext>
            </a:extLst>
          </p:cNvPr>
          <p:cNvSpPr>
            <a:spLocks noGrp="1"/>
          </p:cNvSpPr>
          <p:nvPr>
            <p:ph idx="12"/>
          </p:nvPr>
        </p:nvSpPr>
        <p:spPr>
          <a:xfrm>
            <a:off x="952500" y="1714499"/>
            <a:ext cx="5618988" cy="4100607"/>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ounded Rectangle 2">
            <a:extLst>
              <a:ext uri="{FF2B5EF4-FFF2-40B4-BE49-F238E27FC236}">
                <a16:creationId xmlns:a16="http://schemas.microsoft.com/office/drawing/2014/main" id="{7AD5D83F-543C-0B74-6BFF-D4759A3B3C97}"/>
              </a:ext>
            </a:extLst>
          </p:cNvPr>
          <p:cNvSpPr/>
          <p:nvPr userDrawn="1"/>
        </p:nvSpPr>
        <p:spPr>
          <a:xfrm>
            <a:off x="7538293" y="3115278"/>
            <a:ext cx="806843" cy="806843"/>
          </a:xfrm>
          <a:prstGeom prst="roundRect">
            <a:avLst/>
          </a:prstGeom>
          <a:solidFill>
            <a:srgbClr val="0E87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5" name="TextBox 4">
            <a:extLst>
              <a:ext uri="{FF2B5EF4-FFF2-40B4-BE49-F238E27FC236}">
                <a16:creationId xmlns:a16="http://schemas.microsoft.com/office/drawing/2014/main" id="{B6A1E6F1-B2CA-4496-AA0A-6433B88DBF35}"/>
              </a:ext>
            </a:extLst>
          </p:cNvPr>
          <p:cNvSpPr txBox="1"/>
          <p:nvPr userDrawn="1"/>
        </p:nvSpPr>
        <p:spPr>
          <a:xfrm>
            <a:off x="596899" y="6265636"/>
            <a:ext cx="2384295"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2437342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500"/>
                                        <p:tgtEl>
                                          <p:spTgt spid="6">
                                            <p:txEl>
                                              <p:pRg st="1" end="1"/>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
                                            <p:txEl>
                                              <p:pRg st="3" end="3"/>
                                            </p:txEl>
                                          </p:spTgt>
                                        </p:tgtEl>
                                        <p:attrNameLst>
                                          <p:attrName>style.visibility</p:attrName>
                                        </p:attrNameLst>
                                      </p:cBhvr>
                                      <p:to>
                                        <p:strVal val="visible"/>
                                      </p:to>
                                    </p:set>
                                    <p:animEffect transition="in" filter="fade">
                                      <p:cBhvr>
                                        <p:cTn id="20" dur="500"/>
                                        <p:tgtEl>
                                          <p:spTgt spid="6">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Effect transition="in" filter="fade">
                                      <p:cBhvr>
                                        <p:cTn id="23"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uiExpand="1"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image and caption">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368654BE-6D0D-5403-C106-8EDD78EE9B89}"/>
              </a:ext>
            </a:extLst>
          </p:cNvPr>
          <p:cNvSpPr/>
          <p:nvPr userDrawn="1"/>
        </p:nvSpPr>
        <p:spPr>
          <a:xfrm>
            <a:off x="9243397" y="1036743"/>
            <a:ext cx="1812666"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5" name="Rounded Rectangle 4">
            <a:extLst>
              <a:ext uri="{FF2B5EF4-FFF2-40B4-BE49-F238E27FC236}">
                <a16:creationId xmlns:a16="http://schemas.microsoft.com/office/drawing/2014/main" id="{4657F2CA-A7F4-CD07-43DC-6C111DFB500D}"/>
              </a:ext>
            </a:extLst>
          </p:cNvPr>
          <p:cNvSpPr/>
          <p:nvPr userDrawn="1"/>
        </p:nvSpPr>
        <p:spPr>
          <a:xfrm>
            <a:off x="9868819" y="589910"/>
            <a:ext cx="1914861" cy="1904103"/>
          </a:xfrm>
          <a:prstGeom prst="roundRect">
            <a:avLst>
              <a:gd name="adj" fmla="val 11639"/>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584140" y="1585695"/>
            <a:ext cx="2962257" cy="2961445"/>
          </a:xfrm>
          <a:prstGeom prst="roundRect">
            <a:avLst>
              <a:gd name="adj" fmla="val 15885"/>
            </a:avLst>
          </a:prstGeom>
          <a:solidFill>
            <a:schemeClr val="bg1"/>
          </a:solidFill>
        </p:spPr>
        <p:txBody>
          <a:bodyPr/>
          <a:lstStyle/>
          <a:p>
            <a:endParaRPr lang="en-US"/>
          </a:p>
        </p:txBody>
      </p:sp>
      <p:sp>
        <p:nvSpPr>
          <p:cNvPr id="16" name="TextBox 15">
            <a:extLst>
              <a:ext uri="{FF2B5EF4-FFF2-40B4-BE49-F238E27FC236}">
                <a16:creationId xmlns:a16="http://schemas.microsoft.com/office/drawing/2014/main" id="{B39DCEC1-D956-FB0B-79C4-4348EFA25274}"/>
              </a:ext>
            </a:extLst>
          </p:cNvPr>
          <p:cNvSpPr txBox="1"/>
          <p:nvPr userDrawn="1"/>
        </p:nvSpPr>
        <p:spPr>
          <a:xfrm>
            <a:off x="10553252" y="-1441525"/>
            <a:ext cx="184731" cy="369332"/>
          </a:xfrm>
          <a:prstGeom prst="rect">
            <a:avLst/>
          </a:prstGeom>
          <a:noFill/>
        </p:spPr>
        <p:txBody>
          <a:bodyPr wrap="none" rtlCol="0">
            <a:spAutoFit/>
          </a:bodyPr>
          <a:lstStyle/>
          <a:p>
            <a:endParaRPr lang="en-US" b="0" i="0" dirty="0">
              <a:latin typeface="DM Sans 14pt" pitchFamily="2" charset="77"/>
            </a:endParaRPr>
          </a:p>
        </p:txBody>
      </p:sp>
      <p:cxnSp>
        <p:nvCxnSpPr>
          <p:cNvPr id="19" name="Straight Connector 18">
            <a:extLst>
              <a:ext uri="{FF2B5EF4-FFF2-40B4-BE49-F238E27FC236}">
                <a16:creationId xmlns:a16="http://schemas.microsoft.com/office/drawing/2014/main" id="{CBFEE138-1070-9275-4709-6DCDE6E90833}"/>
              </a:ext>
            </a:extLst>
          </p:cNvPr>
          <p:cNvCxnSpPr>
            <a:cxnSpLocks/>
          </p:cNvCxnSpPr>
          <p:nvPr userDrawn="1"/>
        </p:nvCxnSpPr>
        <p:spPr>
          <a:xfrm>
            <a:off x="7584140" y="4610880"/>
            <a:ext cx="0" cy="581026"/>
          </a:xfrm>
          <a:prstGeom prst="line">
            <a:avLst/>
          </a:prstGeom>
          <a:ln w="44450">
            <a:solidFill>
              <a:schemeClr val="accent5"/>
            </a:solidFill>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08BB5084-A183-0241-A301-77776215E3C8}"/>
              </a:ext>
            </a:extLst>
          </p:cNvPr>
          <p:cNvSpPr>
            <a:spLocks noGrp="1"/>
          </p:cNvSpPr>
          <p:nvPr>
            <p:ph idx="1"/>
          </p:nvPr>
        </p:nvSpPr>
        <p:spPr>
          <a:xfrm>
            <a:off x="952500" y="1714499"/>
            <a:ext cx="5606796" cy="446246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5">
            <a:extLst>
              <a:ext uri="{FF2B5EF4-FFF2-40B4-BE49-F238E27FC236}">
                <a16:creationId xmlns:a16="http://schemas.microsoft.com/office/drawing/2014/main" id="{E2F045EE-0845-D619-7D6D-101D0F5BEE6C}"/>
              </a:ext>
            </a:extLst>
          </p:cNvPr>
          <p:cNvSpPr>
            <a:spLocks noGrp="1"/>
          </p:cNvSpPr>
          <p:nvPr>
            <p:ph type="body" sz="quarter" idx="12"/>
          </p:nvPr>
        </p:nvSpPr>
        <p:spPr>
          <a:xfrm>
            <a:off x="7809611" y="4768107"/>
            <a:ext cx="3810889" cy="304166"/>
          </a:xfrm>
          <a:prstGeom prst="rect">
            <a:avLst/>
          </a:prstGeom>
        </p:spPr>
        <p:txBody>
          <a:bodyPr lIns="0" tIns="0" rIns="0" bIns="0">
            <a:noAutofit/>
          </a:bodyPr>
          <a:lstStyle>
            <a:lvl1pPr marL="0" indent="0">
              <a:buNone/>
              <a:defRPr sz="1800"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 Master text styles</a:t>
            </a:r>
          </a:p>
        </p:txBody>
      </p:sp>
      <p:sp>
        <p:nvSpPr>
          <p:cNvPr id="15" name="Text Placeholder 14">
            <a:extLst>
              <a:ext uri="{FF2B5EF4-FFF2-40B4-BE49-F238E27FC236}">
                <a16:creationId xmlns:a16="http://schemas.microsoft.com/office/drawing/2014/main" id="{B88D866C-8DC1-B900-8381-6AE1DAE9D85A}"/>
              </a:ext>
            </a:extLst>
          </p:cNvPr>
          <p:cNvSpPr>
            <a:spLocks noGrp="1"/>
          </p:cNvSpPr>
          <p:nvPr>
            <p:ph type="body" sz="quarter" idx="13"/>
          </p:nvPr>
        </p:nvSpPr>
        <p:spPr>
          <a:xfrm>
            <a:off x="7809611" y="5224819"/>
            <a:ext cx="3810889" cy="554589"/>
          </a:xfrm>
          <a:prstGeom prst="rect">
            <a:avLst/>
          </a:prstGeom>
        </p:spPr>
        <p:txBody>
          <a:bodyPr lIns="0" tIns="0" rIns="0" bIns="0">
            <a:noAutofit/>
          </a:bodyPr>
          <a:lstStyle>
            <a:lvl1pPr marL="0" indent="0">
              <a:buNone/>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Master text styles</a:t>
            </a:r>
          </a:p>
        </p:txBody>
      </p:sp>
      <p:sp>
        <p:nvSpPr>
          <p:cNvPr id="3" name="TextBox 2">
            <a:extLst>
              <a:ext uri="{FF2B5EF4-FFF2-40B4-BE49-F238E27FC236}">
                <a16:creationId xmlns:a16="http://schemas.microsoft.com/office/drawing/2014/main" id="{DD761B2C-CD00-9A06-3B25-3309FBB701D4}"/>
              </a:ext>
            </a:extLst>
          </p:cNvPr>
          <p:cNvSpPr txBox="1"/>
          <p:nvPr userDrawn="1"/>
        </p:nvSpPr>
        <p:spPr>
          <a:xfrm>
            <a:off x="596900" y="6265636"/>
            <a:ext cx="2390558"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68638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500"/>
                                        <p:tgtEl>
                                          <p:spTgt spid="6">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par>
                          <p:cTn id="28" fill="hold">
                            <p:stCondLst>
                              <p:cond delay="3000"/>
                            </p:stCondLst>
                            <p:childTnLst>
                              <p:par>
                                <p:cTn id="29" presetID="17" presetClass="entr" presetSubtype="1"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ppt_x</p:attrName>
                                        </p:attrNameLst>
                                      </p:cBhvr>
                                      <p:tavLst>
                                        <p:tav tm="0">
                                          <p:val>
                                            <p:strVal val="#ppt_x"/>
                                          </p:val>
                                        </p:tav>
                                        <p:tav tm="100000">
                                          <p:val>
                                            <p:strVal val="#ppt_x"/>
                                          </p:val>
                                        </p:tav>
                                      </p:tavLst>
                                    </p:anim>
                                    <p:anim calcmode="lin" valueType="num">
                                      <p:cBhvr>
                                        <p:cTn id="32" dur="500" fill="hold"/>
                                        <p:tgtEl>
                                          <p:spTgt spid="19"/>
                                        </p:tgtEl>
                                        <p:attrNameLst>
                                          <p:attrName>ppt_y</p:attrName>
                                        </p:attrNameLst>
                                      </p:cBhvr>
                                      <p:tavLst>
                                        <p:tav tm="0">
                                          <p:val>
                                            <p:strVal val="#ppt_y-#ppt_h/2"/>
                                          </p:val>
                                        </p:tav>
                                        <p:tav tm="100000">
                                          <p:val>
                                            <p:strVal val="#ppt_y"/>
                                          </p:val>
                                        </p:tav>
                                      </p:tavLst>
                                    </p:anim>
                                    <p:anim calcmode="lin" valueType="num">
                                      <p:cBhvr>
                                        <p:cTn id="33" dur="500" fill="hold"/>
                                        <p:tgtEl>
                                          <p:spTgt spid="19"/>
                                        </p:tgtEl>
                                        <p:attrNameLst>
                                          <p:attrName>ppt_w</p:attrName>
                                        </p:attrNameLst>
                                      </p:cBhvr>
                                      <p:tavLst>
                                        <p:tav tm="0">
                                          <p:val>
                                            <p:strVal val="#ppt_w"/>
                                          </p:val>
                                        </p:tav>
                                        <p:tav tm="100000">
                                          <p:val>
                                            <p:strVal val="#ppt_w"/>
                                          </p:val>
                                        </p:tav>
                                      </p:tavLst>
                                    </p:anim>
                                    <p:anim calcmode="lin" valueType="num">
                                      <p:cBhvr>
                                        <p:cTn id="34" dur="500" fill="hold"/>
                                        <p:tgtEl>
                                          <p:spTgt spid="19"/>
                                        </p:tgtEl>
                                        <p:attrNameLst>
                                          <p:attrName>ppt_h</p:attrName>
                                        </p:attrNameLst>
                                      </p:cBhvr>
                                      <p:tavLst>
                                        <p:tav tm="0">
                                          <p:val>
                                            <p:fltVal val="0"/>
                                          </p:val>
                                        </p:tav>
                                        <p:tav tm="100000">
                                          <p:val>
                                            <p:strVal val="#ppt_h"/>
                                          </p:val>
                                        </p:tav>
                                      </p:tavLst>
                                    </p:anim>
                                  </p:childTnLst>
                                </p:cTn>
                              </p:par>
                              <p:par>
                                <p:cTn id="35" presetID="2" presetClass="entr" presetSubtype="2" fill="hold" grpId="0" nodeType="with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 calcmode="lin" valueType="num">
                                      <p:cBhvr additive="base">
                                        <p:cTn id="37"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9">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 calcmode="lin" valueType="num">
                                      <p:cBhvr additive="base">
                                        <p:cTn id="41"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9" grpId="0" build="p">
        <p:tmplLst>
          <p:tmpl lvl="1">
            <p:tnLst>
              <p:par>
                <p:cTn presetID="2" presetClass="entr" presetSubtype="2"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info image and caption">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368654BE-6D0D-5403-C106-8EDD78EE9B89}"/>
              </a:ext>
            </a:extLst>
          </p:cNvPr>
          <p:cNvSpPr/>
          <p:nvPr userDrawn="1"/>
        </p:nvSpPr>
        <p:spPr>
          <a:xfrm>
            <a:off x="9243397" y="1036743"/>
            <a:ext cx="1812666"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5" name="Rounded Rectangle 4">
            <a:extLst>
              <a:ext uri="{FF2B5EF4-FFF2-40B4-BE49-F238E27FC236}">
                <a16:creationId xmlns:a16="http://schemas.microsoft.com/office/drawing/2014/main" id="{4657F2CA-A7F4-CD07-43DC-6C111DFB500D}"/>
              </a:ext>
            </a:extLst>
          </p:cNvPr>
          <p:cNvSpPr/>
          <p:nvPr userDrawn="1"/>
        </p:nvSpPr>
        <p:spPr>
          <a:xfrm>
            <a:off x="9868819" y="589910"/>
            <a:ext cx="1914861" cy="1904103"/>
          </a:xfrm>
          <a:prstGeom prst="roundRect">
            <a:avLst>
              <a:gd name="adj" fmla="val 11639"/>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584140" y="1585695"/>
            <a:ext cx="2962257" cy="2961445"/>
          </a:xfrm>
          <a:prstGeom prst="roundRect">
            <a:avLst>
              <a:gd name="adj" fmla="val 15885"/>
            </a:avLst>
          </a:prstGeom>
          <a:solidFill>
            <a:schemeClr val="bg1"/>
          </a:solidFill>
        </p:spPr>
        <p:txBody>
          <a:bodyPr/>
          <a:lstStyle/>
          <a:p>
            <a:endParaRPr lang="en-US"/>
          </a:p>
        </p:txBody>
      </p:sp>
      <p:sp>
        <p:nvSpPr>
          <p:cNvPr id="16" name="TextBox 15">
            <a:extLst>
              <a:ext uri="{FF2B5EF4-FFF2-40B4-BE49-F238E27FC236}">
                <a16:creationId xmlns:a16="http://schemas.microsoft.com/office/drawing/2014/main" id="{B39DCEC1-D956-FB0B-79C4-4348EFA25274}"/>
              </a:ext>
            </a:extLst>
          </p:cNvPr>
          <p:cNvSpPr txBox="1"/>
          <p:nvPr userDrawn="1"/>
        </p:nvSpPr>
        <p:spPr>
          <a:xfrm>
            <a:off x="10553252" y="-1441525"/>
            <a:ext cx="184731" cy="369332"/>
          </a:xfrm>
          <a:prstGeom prst="rect">
            <a:avLst/>
          </a:prstGeom>
          <a:noFill/>
        </p:spPr>
        <p:txBody>
          <a:bodyPr wrap="none" rtlCol="0">
            <a:spAutoFit/>
          </a:bodyPr>
          <a:lstStyle/>
          <a:p>
            <a:endParaRPr lang="en-US" b="0" i="0" dirty="0">
              <a:latin typeface="DM Sans 14pt" pitchFamily="2" charset="77"/>
            </a:endParaRPr>
          </a:p>
        </p:txBody>
      </p:sp>
      <p:cxnSp>
        <p:nvCxnSpPr>
          <p:cNvPr id="19" name="Straight Connector 18">
            <a:extLst>
              <a:ext uri="{FF2B5EF4-FFF2-40B4-BE49-F238E27FC236}">
                <a16:creationId xmlns:a16="http://schemas.microsoft.com/office/drawing/2014/main" id="{CBFEE138-1070-9275-4709-6DCDE6E90833}"/>
              </a:ext>
            </a:extLst>
          </p:cNvPr>
          <p:cNvCxnSpPr>
            <a:cxnSpLocks/>
          </p:cNvCxnSpPr>
          <p:nvPr userDrawn="1"/>
        </p:nvCxnSpPr>
        <p:spPr>
          <a:xfrm>
            <a:off x="7584140" y="4610880"/>
            <a:ext cx="0" cy="581026"/>
          </a:xfrm>
          <a:prstGeom prst="line">
            <a:avLst/>
          </a:prstGeom>
          <a:ln w="44450">
            <a:solidFill>
              <a:schemeClr val="accent5"/>
            </a:solidFill>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08BB5084-A183-0241-A301-77776215E3C8}"/>
              </a:ext>
            </a:extLst>
          </p:cNvPr>
          <p:cNvSpPr>
            <a:spLocks noGrp="1"/>
          </p:cNvSpPr>
          <p:nvPr>
            <p:ph idx="1"/>
          </p:nvPr>
        </p:nvSpPr>
        <p:spPr>
          <a:xfrm>
            <a:off x="952500" y="2886635"/>
            <a:ext cx="5606796" cy="3290327"/>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5">
            <a:extLst>
              <a:ext uri="{FF2B5EF4-FFF2-40B4-BE49-F238E27FC236}">
                <a16:creationId xmlns:a16="http://schemas.microsoft.com/office/drawing/2014/main" id="{E2F045EE-0845-D619-7D6D-101D0F5BEE6C}"/>
              </a:ext>
            </a:extLst>
          </p:cNvPr>
          <p:cNvSpPr>
            <a:spLocks noGrp="1"/>
          </p:cNvSpPr>
          <p:nvPr>
            <p:ph type="body" sz="quarter" idx="12"/>
          </p:nvPr>
        </p:nvSpPr>
        <p:spPr>
          <a:xfrm>
            <a:off x="7809611" y="4768107"/>
            <a:ext cx="3810889" cy="304166"/>
          </a:xfrm>
          <a:prstGeom prst="rect">
            <a:avLst/>
          </a:prstGeom>
        </p:spPr>
        <p:txBody>
          <a:bodyPr lIns="0" tIns="0" rIns="0" bIns="0">
            <a:noAutofit/>
          </a:bodyPr>
          <a:lstStyle>
            <a:lvl1pPr marL="0" indent="0">
              <a:buNone/>
              <a:defRPr sz="1800"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 Master text styles</a:t>
            </a:r>
          </a:p>
        </p:txBody>
      </p:sp>
      <p:sp>
        <p:nvSpPr>
          <p:cNvPr id="15" name="Text Placeholder 14">
            <a:extLst>
              <a:ext uri="{FF2B5EF4-FFF2-40B4-BE49-F238E27FC236}">
                <a16:creationId xmlns:a16="http://schemas.microsoft.com/office/drawing/2014/main" id="{B88D866C-8DC1-B900-8381-6AE1DAE9D85A}"/>
              </a:ext>
            </a:extLst>
          </p:cNvPr>
          <p:cNvSpPr>
            <a:spLocks noGrp="1"/>
          </p:cNvSpPr>
          <p:nvPr>
            <p:ph type="body" sz="quarter" idx="13"/>
          </p:nvPr>
        </p:nvSpPr>
        <p:spPr>
          <a:xfrm>
            <a:off x="7809611" y="5224819"/>
            <a:ext cx="3810889" cy="554589"/>
          </a:xfrm>
          <a:prstGeom prst="rect">
            <a:avLst/>
          </a:prstGeom>
        </p:spPr>
        <p:txBody>
          <a:bodyPr lIns="0" tIns="0" rIns="0" bIns="0">
            <a:noAutofit/>
          </a:bodyPr>
          <a:lstStyle>
            <a:lvl1pPr marL="0" indent="0">
              <a:buNone/>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Master text styles</a:t>
            </a:r>
          </a:p>
        </p:txBody>
      </p:sp>
      <p:sp>
        <p:nvSpPr>
          <p:cNvPr id="3" name="TextBox 2">
            <a:extLst>
              <a:ext uri="{FF2B5EF4-FFF2-40B4-BE49-F238E27FC236}">
                <a16:creationId xmlns:a16="http://schemas.microsoft.com/office/drawing/2014/main" id="{DD761B2C-CD00-9A06-3B25-3309FBB701D4}"/>
              </a:ext>
            </a:extLst>
          </p:cNvPr>
          <p:cNvSpPr txBox="1"/>
          <p:nvPr userDrawn="1"/>
        </p:nvSpPr>
        <p:spPr>
          <a:xfrm>
            <a:off x="596900" y="6265636"/>
            <a:ext cx="2378032"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
        <p:nvSpPr>
          <p:cNvPr id="22" name="Oval 21">
            <a:extLst>
              <a:ext uri="{FF2B5EF4-FFF2-40B4-BE49-F238E27FC236}">
                <a16:creationId xmlns:a16="http://schemas.microsoft.com/office/drawing/2014/main" id="{DF5C8B78-AE59-1B16-6D47-79232D82BD45}"/>
              </a:ext>
            </a:extLst>
          </p:cNvPr>
          <p:cNvSpPr/>
          <p:nvPr userDrawn="1"/>
        </p:nvSpPr>
        <p:spPr>
          <a:xfrm>
            <a:off x="941183" y="1529119"/>
            <a:ext cx="375977" cy="375977"/>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T Serif" panose="020A0603040505020204" pitchFamily="18" charset="77"/>
              </a:rPr>
              <a:t>i</a:t>
            </a:r>
          </a:p>
        </p:txBody>
      </p:sp>
      <p:sp>
        <p:nvSpPr>
          <p:cNvPr id="26" name="Text Placeholder 23">
            <a:extLst>
              <a:ext uri="{FF2B5EF4-FFF2-40B4-BE49-F238E27FC236}">
                <a16:creationId xmlns:a16="http://schemas.microsoft.com/office/drawing/2014/main" id="{5A7EBF43-34D2-4A01-258B-039A8138F3A2}"/>
              </a:ext>
            </a:extLst>
          </p:cNvPr>
          <p:cNvSpPr>
            <a:spLocks noGrp="1"/>
          </p:cNvSpPr>
          <p:nvPr>
            <p:ph type="body" sz="quarter" idx="15"/>
          </p:nvPr>
        </p:nvSpPr>
        <p:spPr>
          <a:xfrm>
            <a:off x="952500" y="2076544"/>
            <a:ext cx="5880847" cy="555812"/>
          </a:xfrm>
        </p:spPr>
        <p:txBody>
          <a:bodyPr/>
          <a:lstStyle>
            <a:lvl1pPr marL="0" indent="0">
              <a:buNone/>
              <a:defRPr sz="2800" b="1">
                <a:latin typeface="PT Serif" panose="020A0603040505020204" pitchFamily="18" charset="77"/>
              </a:defRPr>
            </a:lvl1pPr>
            <a:lvl2pPr marL="457200" indent="0">
              <a:buNone/>
              <a:defRPr sz="2800" b="1">
                <a:latin typeface="PT Serif" panose="020A0603040505020204" pitchFamily="18" charset="77"/>
              </a:defRPr>
            </a:lvl2pPr>
            <a:lvl3pPr marL="914400" indent="0">
              <a:buNone/>
              <a:defRPr sz="2800" b="1">
                <a:latin typeface="PT Serif" panose="020A0603040505020204" pitchFamily="18" charset="77"/>
              </a:defRPr>
            </a:lvl3pPr>
            <a:lvl4pPr marL="1371600" indent="0">
              <a:buNone/>
              <a:defRPr sz="2800" b="1">
                <a:latin typeface="PT Serif" panose="020A0603040505020204" pitchFamily="18" charset="77"/>
              </a:defRPr>
            </a:lvl4pPr>
            <a:lvl5pPr marL="1828800" indent="0">
              <a:buNone/>
              <a:defRPr sz="2800" b="1">
                <a:latin typeface="PT Serif" panose="020A0603040505020204" pitchFamily="18" charset="77"/>
              </a:defRPr>
            </a:lvl5pPr>
          </a:lstStyle>
          <a:p>
            <a:pPr lvl="0"/>
            <a:r>
              <a:rPr lang="en-US" dirty="0"/>
              <a:t>Click to edit Master text styles</a:t>
            </a:r>
          </a:p>
        </p:txBody>
      </p:sp>
    </p:spTree>
    <p:extLst>
      <p:ext uri="{BB962C8B-B14F-4D97-AF65-F5344CB8AC3E}">
        <p14:creationId xmlns:p14="http://schemas.microsoft.com/office/powerpoint/2010/main" val="273387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6">
                                            <p:txEl>
                                              <p:pRg st="0" end="0"/>
                                            </p:txEl>
                                          </p:spTgt>
                                        </p:tgtEl>
                                        <p:attrNameLst>
                                          <p:attrName>style.visibility</p:attrName>
                                        </p:attrNameLst>
                                      </p:cBhvr>
                                      <p:to>
                                        <p:strVal val="visible"/>
                                      </p:to>
                                    </p:set>
                                    <p:animEffect transition="in" filter="fade">
                                      <p:cBhvr>
                                        <p:cTn id="15" dur="500"/>
                                        <p:tgtEl>
                                          <p:spTgt spid="26">
                                            <p:txEl>
                                              <p:pRg st="0" end="0"/>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Effect transition="in" filter="fade">
                                      <p:cBhvr>
                                        <p:cTn id="23" dur="500"/>
                                        <p:tgtEl>
                                          <p:spTgt spid="6">
                                            <p:txEl>
                                              <p:pRg st="1" end="1"/>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fade">
                                      <p:cBhvr>
                                        <p:cTn id="27" dur="500"/>
                                        <p:tgtEl>
                                          <p:spTgt spid="6">
                                            <p:txEl>
                                              <p:pRg st="2" end="2"/>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fade">
                                      <p:cBhvr>
                                        <p:cTn id="31" dur="500"/>
                                        <p:tgtEl>
                                          <p:spTgt spid="6">
                                            <p:txEl>
                                              <p:pRg st="3" end="3"/>
                                            </p:tx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500"/>
                                        <p:tgtEl>
                                          <p:spTgt spid="6">
                                            <p:txEl>
                                              <p:pRg st="4" end="4"/>
                                            </p:txEl>
                                          </p:spTgt>
                                        </p:tgtEl>
                                      </p:cBhvr>
                                    </p:animEffect>
                                  </p:childTnLst>
                                </p:cTn>
                              </p:par>
                            </p:childTnLst>
                          </p:cTn>
                        </p:par>
                        <p:par>
                          <p:cTn id="36" fill="hold">
                            <p:stCondLst>
                              <p:cond delay="4000"/>
                            </p:stCondLst>
                            <p:childTnLst>
                              <p:par>
                                <p:cTn id="37" presetID="17" presetClass="entr" presetSubtype="1" fill="hold" nodeType="after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500" fill="hold"/>
                                        <p:tgtEl>
                                          <p:spTgt spid="19"/>
                                        </p:tgtEl>
                                        <p:attrNameLst>
                                          <p:attrName>ppt_x</p:attrName>
                                        </p:attrNameLst>
                                      </p:cBhvr>
                                      <p:tavLst>
                                        <p:tav tm="0">
                                          <p:val>
                                            <p:strVal val="#ppt_x"/>
                                          </p:val>
                                        </p:tav>
                                        <p:tav tm="100000">
                                          <p:val>
                                            <p:strVal val="#ppt_x"/>
                                          </p:val>
                                        </p:tav>
                                      </p:tavLst>
                                    </p:anim>
                                    <p:anim calcmode="lin" valueType="num">
                                      <p:cBhvr>
                                        <p:cTn id="40" dur="500" fill="hold"/>
                                        <p:tgtEl>
                                          <p:spTgt spid="19"/>
                                        </p:tgtEl>
                                        <p:attrNameLst>
                                          <p:attrName>ppt_y</p:attrName>
                                        </p:attrNameLst>
                                      </p:cBhvr>
                                      <p:tavLst>
                                        <p:tav tm="0">
                                          <p:val>
                                            <p:strVal val="#ppt_y-#ppt_h/2"/>
                                          </p:val>
                                        </p:tav>
                                        <p:tav tm="100000">
                                          <p:val>
                                            <p:strVal val="#ppt_y"/>
                                          </p:val>
                                        </p:tav>
                                      </p:tavLst>
                                    </p:anim>
                                    <p:anim calcmode="lin" valueType="num">
                                      <p:cBhvr>
                                        <p:cTn id="41" dur="500" fill="hold"/>
                                        <p:tgtEl>
                                          <p:spTgt spid="19"/>
                                        </p:tgtEl>
                                        <p:attrNameLst>
                                          <p:attrName>ppt_w</p:attrName>
                                        </p:attrNameLst>
                                      </p:cBhvr>
                                      <p:tavLst>
                                        <p:tav tm="0">
                                          <p:val>
                                            <p:strVal val="#ppt_w"/>
                                          </p:val>
                                        </p:tav>
                                        <p:tav tm="100000">
                                          <p:val>
                                            <p:strVal val="#ppt_w"/>
                                          </p:val>
                                        </p:tav>
                                      </p:tavLst>
                                    </p:anim>
                                    <p:anim calcmode="lin" valueType="num">
                                      <p:cBhvr>
                                        <p:cTn id="42" dur="500" fill="hold"/>
                                        <p:tgtEl>
                                          <p:spTgt spid="19"/>
                                        </p:tgtEl>
                                        <p:attrNameLst>
                                          <p:attrName>ppt_h</p:attrName>
                                        </p:attrNameLst>
                                      </p:cBhvr>
                                      <p:tavLst>
                                        <p:tav tm="0">
                                          <p:val>
                                            <p:fltVal val="0"/>
                                          </p:val>
                                        </p:tav>
                                        <p:tav tm="100000">
                                          <p:val>
                                            <p:strVal val="#ppt_h"/>
                                          </p:val>
                                        </p:tav>
                                      </p:tavLst>
                                    </p:anim>
                                  </p:childTnLst>
                                </p:cTn>
                              </p:par>
                              <p:par>
                                <p:cTn id="43" presetID="2" presetClass="entr" presetSubtype="2" fill="hold" grpId="0" nodeType="withEffect">
                                  <p:stCondLst>
                                    <p:cond delay="0"/>
                                  </p:stCondLst>
                                  <p:childTnLst>
                                    <p:set>
                                      <p:cBhvr>
                                        <p:cTn id="44" dur="1" fill="hold">
                                          <p:stCondLst>
                                            <p:cond delay="0"/>
                                          </p:stCondLst>
                                        </p:cTn>
                                        <p:tgtEl>
                                          <p:spTgt spid="9">
                                            <p:txEl>
                                              <p:pRg st="0" end="0"/>
                                            </p:txEl>
                                          </p:spTgt>
                                        </p:tgtEl>
                                        <p:attrNameLst>
                                          <p:attrName>style.visibility</p:attrName>
                                        </p:attrNameLst>
                                      </p:cBhvr>
                                      <p:to>
                                        <p:strVal val="visible"/>
                                      </p:to>
                                    </p:set>
                                    <p:anim calcmode="lin" valueType="num">
                                      <p:cBhvr additive="base">
                                        <p:cTn id="45"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9">
                                            <p:txEl>
                                              <p:pRg st="0" end="0"/>
                                            </p:txEl>
                                          </p:spTgt>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0"/>
                                  </p:stCondLst>
                                  <p:childTnLst>
                                    <p:set>
                                      <p:cBhvr>
                                        <p:cTn id="48" dur="1" fill="hold">
                                          <p:stCondLst>
                                            <p:cond delay="0"/>
                                          </p:stCondLst>
                                        </p:cTn>
                                        <p:tgtEl>
                                          <p:spTgt spid="15">
                                            <p:txEl>
                                              <p:pRg st="0" end="0"/>
                                            </p:txEl>
                                          </p:spTgt>
                                        </p:tgtEl>
                                        <p:attrNameLst>
                                          <p:attrName>style.visibility</p:attrName>
                                        </p:attrNameLst>
                                      </p:cBhvr>
                                      <p:to>
                                        <p:strVal val="visible"/>
                                      </p:to>
                                    </p:set>
                                    <p:anim calcmode="lin" valueType="num">
                                      <p:cBhvr additive="base">
                                        <p:cTn id="49"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9" grpId="0" build="p">
        <p:tmplLst>
          <p:tmpl lvl="1">
            <p:tnLst>
              <p:par>
                <p:cTn presetID="2" presetClass="entr" presetSubtype="2"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22" grpId="0" animBg="1"/>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Lst>
  </p:timing>
  <p:extLst>
    <p:ext uri="{DCECCB84-F9BA-43D5-87BE-67443E8EF086}">
      <p15:sldGuideLst xmlns:p15="http://schemas.microsoft.com/office/powerpoint/2012/main">
        <p15:guide id="1" orient="horz" pos="360">
          <p15:clr>
            <a:srgbClr val="FBAE40"/>
          </p15:clr>
        </p15:guide>
        <p15:guide id="2" pos="360">
          <p15:clr>
            <a:srgbClr val="FBAE40"/>
          </p15:clr>
        </p15:guide>
        <p15:guide id="3" pos="7320">
          <p15:clr>
            <a:srgbClr val="FBAE40"/>
          </p15:clr>
        </p15:guide>
        <p15:guide id="4" pos="60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info with 2 images">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13" name="Picture Placeholder 9">
            <a:extLst>
              <a:ext uri="{FF2B5EF4-FFF2-40B4-BE49-F238E27FC236}">
                <a16:creationId xmlns:a16="http://schemas.microsoft.com/office/drawing/2014/main" id="{11B1E7BD-1CE4-9103-C803-BA660E819E54}"/>
              </a:ext>
            </a:extLst>
          </p:cNvPr>
          <p:cNvSpPr>
            <a:spLocks noGrp="1"/>
          </p:cNvSpPr>
          <p:nvPr>
            <p:ph type="pic" sz="quarter" idx="13"/>
          </p:nvPr>
        </p:nvSpPr>
        <p:spPr>
          <a:xfrm>
            <a:off x="8690375" y="1789361"/>
            <a:ext cx="3134948" cy="3134089"/>
          </a:xfrm>
          <a:prstGeom prst="roundRect">
            <a:avLst>
              <a:gd name="adj" fmla="val 15890"/>
            </a:avLst>
          </a:prstGeom>
          <a:solidFill>
            <a:schemeClr val="bg1"/>
          </a:solidFill>
        </p:spPr>
        <p:txBody>
          <a:bodyPr/>
          <a:lstStyle/>
          <a:p>
            <a:endParaRPr lang="en-US"/>
          </a:p>
        </p:txBody>
      </p:sp>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149187" y="1664457"/>
            <a:ext cx="1195949" cy="1195621"/>
          </a:xfrm>
          <a:prstGeom prst="roundRect">
            <a:avLst>
              <a:gd name="adj" fmla="val 14793"/>
            </a:avLst>
          </a:prstGeom>
          <a:solidFill>
            <a:schemeClr val="bg1"/>
          </a:solidFill>
        </p:spPr>
        <p:txBody>
          <a:bodyPr/>
          <a:lstStyle/>
          <a:p>
            <a:endParaRPr lang="en-US"/>
          </a:p>
        </p:txBody>
      </p:sp>
      <p:sp>
        <p:nvSpPr>
          <p:cNvPr id="6" name="Content Placeholder 2">
            <a:extLst>
              <a:ext uri="{FF2B5EF4-FFF2-40B4-BE49-F238E27FC236}">
                <a16:creationId xmlns:a16="http://schemas.microsoft.com/office/drawing/2014/main" id="{75E9DAEE-75BC-AADF-4F35-DA9DD83748E0}"/>
              </a:ext>
            </a:extLst>
          </p:cNvPr>
          <p:cNvSpPr>
            <a:spLocks noGrp="1"/>
          </p:cNvSpPr>
          <p:nvPr>
            <p:ph idx="12"/>
          </p:nvPr>
        </p:nvSpPr>
        <p:spPr>
          <a:xfrm>
            <a:off x="952500" y="2856753"/>
            <a:ext cx="5618988" cy="295835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ounded Rectangle 2">
            <a:extLst>
              <a:ext uri="{FF2B5EF4-FFF2-40B4-BE49-F238E27FC236}">
                <a16:creationId xmlns:a16="http://schemas.microsoft.com/office/drawing/2014/main" id="{7AD5D83F-543C-0B74-6BFF-D4759A3B3C97}"/>
              </a:ext>
            </a:extLst>
          </p:cNvPr>
          <p:cNvSpPr/>
          <p:nvPr userDrawn="1"/>
        </p:nvSpPr>
        <p:spPr>
          <a:xfrm>
            <a:off x="7538293" y="3115278"/>
            <a:ext cx="806843" cy="806843"/>
          </a:xfrm>
          <a:prstGeom prst="roundRect">
            <a:avLst/>
          </a:prstGeom>
          <a:solidFill>
            <a:srgbClr val="0E87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21" name="Text Placeholder 20">
            <a:extLst>
              <a:ext uri="{FF2B5EF4-FFF2-40B4-BE49-F238E27FC236}">
                <a16:creationId xmlns:a16="http://schemas.microsoft.com/office/drawing/2014/main" id="{AFBBAA6A-CB55-4401-76C6-E77431523245}"/>
              </a:ext>
            </a:extLst>
          </p:cNvPr>
          <p:cNvSpPr>
            <a:spLocks noGrp="1"/>
          </p:cNvSpPr>
          <p:nvPr>
            <p:ph type="body" sz="quarter" idx="14"/>
          </p:nvPr>
        </p:nvSpPr>
        <p:spPr>
          <a:xfrm>
            <a:off x="952500" y="2076544"/>
            <a:ext cx="5645524" cy="646112"/>
          </a:xfrm>
        </p:spPr>
        <p:txBody>
          <a:bodyPr lIns="0" tIns="0" rIns="0" bIns="0">
            <a:noAutofit/>
          </a:bodyPr>
          <a:lstStyle>
            <a:lvl1pPr marL="0" indent="0">
              <a:buNone/>
              <a:defRPr sz="2800" b="1">
                <a:latin typeface="PT Serif" panose="020A0603040505020204" pitchFamily="18" charset="77"/>
              </a:defRPr>
            </a:lvl1pPr>
            <a:lvl2pPr marL="457200" indent="0">
              <a:buNone/>
              <a:defRPr sz="2800" b="1">
                <a:latin typeface="PT Serif" panose="020A0603040505020204" pitchFamily="18" charset="77"/>
              </a:defRPr>
            </a:lvl2pPr>
            <a:lvl3pPr marL="914400" indent="0">
              <a:buNone/>
              <a:defRPr sz="2800" b="1">
                <a:latin typeface="PT Serif" panose="020A0603040505020204" pitchFamily="18" charset="77"/>
              </a:defRPr>
            </a:lvl3pPr>
            <a:lvl4pPr marL="1371600" indent="0">
              <a:buNone/>
              <a:defRPr sz="2800" b="1">
                <a:latin typeface="PT Serif" panose="020A0603040505020204" pitchFamily="18" charset="77"/>
              </a:defRPr>
            </a:lvl4pPr>
            <a:lvl5pPr marL="1828800" indent="0">
              <a:buNone/>
              <a:defRPr sz="2800" b="1">
                <a:latin typeface="PT Serif" panose="020A0603040505020204" pitchFamily="18" charset="77"/>
              </a:defRPr>
            </a:lvl5pPr>
          </a:lstStyle>
          <a:p>
            <a:pPr lvl="0"/>
            <a:r>
              <a:rPr lang="en-US" dirty="0"/>
              <a:t>Click to edit Master text styles</a:t>
            </a:r>
          </a:p>
        </p:txBody>
      </p:sp>
      <p:sp>
        <p:nvSpPr>
          <p:cNvPr id="4" name="Oval 3">
            <a:extLst>
              <a:ext uri="{FF2B5EF4-FFF2-40B4-BE49-F238E27FC236}">
                <a16:creationId xmlns:a16="http://schemas.microsoft.com/office/drawing/2014/main" id="{7EEC80EC-6D53-E536-9B70-A6ED6E33FE28}"/>
              </a:ext>
            </a:extLst>
          </p:cNvPr>
          <p:cNvSpPr/>
          <p:nvPr userDrawn="1"/>
        </p:nvSpPr>
        <p:spPr>
          <a:xfrm>
            <a:off x="941183" y="1529119"/>
            <a:ext cx="375977" cy="375977"/>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T Serif" panose="020A0603040505020204" pitchFamily="18" charset="77"/>
              </a:rPr>
              <a:t>i</a:t>
            </a:r>
          </a:p>
        </p:txBody>
      </p:sp>
      <p:sp>
        <p:nvSpPr>
          <p:cNvPr id="5" name="TextBox 4">
            <a:extLst>
              <a:ext uri="{FF2B5EF4-FFF2-40B4-BE49-F238E27FC236}">
                <a16:creationId xmlns:a16="http://schemas.microsoft.com/office/drawing/2014/main" id="{B6A1E6F1-B2CA-4496-AA0A-6433B88DBF35}"/>
              </a:ext>
            </a:extLst>
          </p:cNvPr>
          <p:cNvSpPr txBox="1"/>
          <p:nvPr userDrawn="1"/>
        </p:nvSpPr>
        <p:spPr>
          <a:xfrm>
            <a:off x="596899" y="6265636"/>
            <a:ext cx="2384295"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529469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Effect transition="in" filter="fade">
                                      <p:cBhvr>
                                        <p:cTn id="15" dur="500"/>
                                        <p:tgtEl>
                                          <p:spTgt spid="21">
                                            <p:txEl>
                                              <p:pRg st="0" end="0"/>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fade">
                                      <p:cBhvr>
                                        <p:cTn id="22" dur="500"/>
                                        <p:tgtEl>
                                          <p:spTgt spid="6">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500"/>
                                        <p:tgtEl>
                                          <p:spTgt spid="6">
                                            <p:txEl>
                                              <p:pRg st="2" end="2"/>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fade">
                                      <p:cBhvr>
                                        <p:cTn id="31"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uiExpand="1"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4" grpId="0" animBg="1"/>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info with 2 images sidebar">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13" name="Picture Placeholder 9">
            <a:extLst>
              <a:ext uri="{FF2B5EF4-FFF2-40B4-BE49-F238E27FC236}">
                <a16:creationId xmlns:a16="http://schemas.microsoft.com/office/drawing/2014/main" id="{11B1E7BD-1CE4-9103-C803-BA660E819E54}"/>
              </a:ext>
            </a:extLst>
          </p:cNvPr>
          <p:cNvSpPr>
            <a:spLocks noGrp="1"/>
          </p:cNvSpPr>
          <p:nvPr>
            <p:ph type="pic" sz="quarter" idx="13"/>
          </p:nvPr>
        </p:nvSpPr>
        <p:spPr>
          <a:xfrm>
            <a:off x="8690375" y="1529119"/>
            <a:ext cx="2947231" cy="2946423"/>
          </a:xfrm>
          <a:prstGeom prst="roundRect">
            <a:avLst>
              <a:gd name="adj" fmla="val 15890"/>
            </a:avLst>
          </a:prstGeom>
          <a:solidFill>
            <a:schemeClr val="bg1"/>
          </a:solidFill>
        </p:spPr>
        <p:txBody>
          <a:bodyPr/>
          <a:lstStyle/>
          <a:p>
            <a:endParaRPr lang="en-US"/>
          </a:p>
        </p:txBody>
      </p:sp>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11" name="Picture Placeholder 9">
            <a:extLst>
              <a:ext uri="{FF2B5EF4-FFF2-40B4-BE49-F238E27FC236}">
                <a16:creationId xmlns:a16="http://schemas.microsoft.com/office/drawing/2014/main" id="{8524499C-D37E-410B-FCE4-17C501F4180A}"/>
              </a:ext>
            </a:extLst>
          </p:cNvPr>
          <p:cNvSpPr>
            <a:spLocks noGrp="1"/>
          </p:cNvSpPr>
          <p:nvPr>
            <p:ph type="pic" sz="quarter" idx="11"/>
          </p:nvPr>
        </p:nvSpPr>
        <p:spPr>
          <a:xfrm>
            <a:off x="7149187" y="1664457"/>
            <a:ext cx="1195949" cy="1195621"/>
          </a:xfrm>
          <a:prstGeom prst="roundRect">
            <a:avLst>
              <a:gd name="adj" fmla="val 14793"/>
            </a:avLst>
          </a:prstGeom>
          <a:solidFill>
            <a:schemeClr val="bg1"/>
          </a:solidFill>
        </p:spPr>
        <p:txBody>
          <a:bodyPr/>
          <a:lstStyle/>
          <a:p>
            <a:endParaRPr lang="en-US"/>
          </a:p>
        </p:txBody>
      </p:sp>
      <p:sp>
        <p:nvSpPr>
          <p:cNvPr id="6" name="Content Placeholder 2">
            <a:extLst>
              <a:ext uri="{FF2B5EF4-FFF2-40B4-BE49-F238E27FC236}">
                <a16:creationId xmlns:a16="http://schemas.microsoft.com/office/drawing/2014/main" id="{75E9DAEE-75BC-AADF-4F35-DA9DD83748E0}"/>
              </a:ext>
            </a:extLst>
          </p:cNvPr>
          <p:cNvSpPr>
            <a:spLocks noGrp="1"/>
          </p:cNvSpPr>
          <p:nvPr>
            <p:ph idx="12"/>
          </p:nvPr>
        </p:nvSpPr>
        <p:spPr>
          <a:xfrm>
            <a:off x="952500" y="2856753"/>
            <a:ext cx="5618988" cy="295835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ounded Rectangle 2">
            <a:extLst>
              <a:ext uri="{FF2B5EF4-FFF2-40B4-BE49-F238E27FC236}">
                <a16:creationId xmlns:a16="http://schemas.microsoft.com/office/drawing/2014/main" id="{7AD5D83F-543C-0B74-6BFF-D4759A3B3C97}"/>
              </a:ext>
            </a:extLst>
          </p:cNvPr>
          <p:cNvSpPr/>
          <p:nvPr userDrawn="1"/>
        </p:nvSpPr>
        <p:spPr>
          <a:xfrm>
            <a:off x="7538293" y="3115278"/>
            <a:ext cx="806843" cy="806843"/>
          </a:xfrm>
          <a:prstGeom prst="roundRect">
            <a:avLst/>
          </a:prstGeom>
          <a:solidFill>
            <a:srgbClr val="0E87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21" name="Text Placeholder 20">
            <a:extLst>
              <a:ext uri="{FF2B5EF4-FFF2-40B4-BE49-F238E27FC236}">
                <a16:creationId xmlns:a16="http://schemas.microsoft.com/office/drawing/2014/main" id="{AFBBAA6A-CB55-4401-76C6-E77431523245}"/>
              </a:ext>
            </a:extLst>
          </p:cNvPr>
          <p:cNvSpPr>
            <a:spLocks noGrp="1"/>
          </p:cNvSpPr>
          <p:nvPr>
            <p:ph type="body" sz="quarter" idx="14"/>
          </p:nvPr>
        </p:nvSpPr>
        <p:spPr>
          <a:xfrm>
            <a:off x="952500" y="2076544"/>
            <a:ext cx="5645524" cy="646112"/>
          </a:xfrm>
        </p:spPr>
        <p:txBody>
          <a:bodyPr lIns="0" tIns="0" rIns="0" bIns="0">
            <a:noAutofit/>
          </a:bodyPr>
          <a:lstStyle>
            <a:lvl1pPr marL="0" indent="0">
              <a:buNone/>
              <a:defRPr sz="2800" b="1">
                <a:latin typeface="PT Serif" panose="020A0603040505020204" pitchFamily="18" charset="77"/>
              </a:defRPr>
            </a:lvl1pPr>
            <a:lvl2pPr marL="457200" indent="0">
              <a:buNone/>
              <a:defRPr sz="2800" b="1">
                <a:latin typeface="PT Serif" panose="020A0603040505020204" pitchFamily="18" charset="77"/>
              </a:defRPr>
            </a:lvl2pPr>
            <a:lvl3pPr marL="914400" indent="0">
              <a:buNone/>
              <a:defRPr sz="2800" b="1">
                <a:latin typeface="PT Serif" panose="020A0603040505020204" pitchFamily="18" charset="77"/>
              </a:defRPr>
            </a:lvl3pPr>
            <a:lvl4pPr marL="1371600" indent="0">
              <a:buNone/>
              <a:defRPr sz="2800" b="1">
                <a:latin typeface="PT Serif" panose="020A0603040505020204" pitchFamily="18" charset="77"/>
              </a:defRPr>
            </a:lvl4pPr>
            <a:lvl5pPr marL="1828800" indent="0">
              <a:buNone/>
              <a:defRPr sz="2800" b="1">
                <a:latin typeface="PT Serif" panose="020A0603040505020204" pitchFamily="18" charset="77"/>
              </a:defRPr>
            </a:lvl5pPr>
          </a:lstStyle>
          <a:p>
            <a:pPr lvl="0"/>
            <a:r>
              <a:rPr lang="en-US" dirty="0"/>
              <a:t>Click to edit Master text styles</a:t>
            </a:r>
          </a:p>
        </p:txBody>
      </p:sp>
      <p:sp>
        <p:nvSpPr>
          <p:cNvPr id="4" name="Oval 3">
            <a:extLst>
              <a:ext uri="{FF2B5EF4-FFF2-40B4-BE49-F238E27FC236}">
                <a16:creationId xmlns:a16="http://schemas.microsoft.com/office/drawing/2014/main" id="{7EEC80EC-6D53-E536-9B70-A6ED6E33FE28}"/>
              </a:ext>
            </a:extLst>
          </p:cNvPr>
          <p:cNvSpPr/>
          <p:nvPr userDrawn="1"/>
        </p:nvSpPr>
        <p:spPr>
          <a:xfrm>
            <a:off x="941183" y="1529119"/>
            <a:ext cx="375977" cy="375977"/>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T Serif" panose="020A0603040505020204" pitchFamily="18" charset="77"/>
              </a:rPr>
              <a:t>i</a:t>
            </a:r>
          </a:p>
        </p:txBody>
      </p:sp>
      <p:sp>
        <p:nvSpPr>
          <p:cNvPr id="5" name="TextBox 4">
            <a:extLst>
              <a:ext uri="{FF2B5EF4-FFF2-40B4-BE49-F238E27FC236}">
                <a16:creationId xmlns:a16="http://schemas.microsoft.com/office/drawing/2014/main" id="{B6A1E6F1-B2CA-4496-AA0A-6433B88DBF35}"/>
              </a:ext>
            </a:extLst>
          </p:cNvPr>
          <p:cNvSpPr txBox="1"/>
          <p:nvPr userDrawn="1"/>
        </p:nvSpPr>
        <p:spPr>
          <a:xfrm>
            <a:off x="596899" y="6265636"/>
            <a:ext cx="2384295"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cxnSp>
        <p:nvCxnSpPr>
          <p:cNvPr id="9" name="Straight Connector 8">
            <a:extLst>
              <a:ext uri="{FF2B5EF4-FFF2-40B4-BE49-F238E27FC236}">
                <a16:creationId xmlns:a16="http://schemas.microsoft.com/office/drawing/2014/main" id="{684AF038-A761-7D9B-E218-96DE0F8FF956}"/>
              </a:ext>
            </a:extLst>
          </p:cNvPr>
          <p:cNvCxnSpPr>
            <a:cxnSpLocks/>
          </p:cNvCxnSpPr>
          <p:nvPr userDrawn="1"/>
        </p:nvCxnSpPr>
        <p:spPr>
          <a:xfrm>
            <a:off x="7584140" y="4610880"/>
            <a:ext cx="0" cy="581026"/>
          </a:xfrm>
          <a:prstGeom prst="line">
            <a:avLst/>
          </a:prstGeom>
          <a:ln w="44450">
            <a:solidFill>
              <a:schemeClr val="accent5"/>
            </a:solidFill>
          </a:ln>
        </p:spPr>
        <p:style>
          <a:lnRef idx="2">
            <a:schemeClr val="accent1"/>
          </a:lnRef>
          <a:fillRef idx="0">
            <a:schemeClr val="accent1"/>
          </a:fillRef>
          <a:effectRef idx="1">
            <a:schemeClr val="accent1"/>
          </a:effectRef>
          <a:fontRef idx="minor">
            <a:schemeClr val="tx1"/>
          </a:fontRef>
        </p:style>
      </p:cxnSp>
      <p:sp>
        <p:nvSpPr>
          <p:cNvPr id="10" name="Text Placeholder 25">
            <a:extLst>
              <a:ext uri="{FF2B5EF4-FFF2-40B4-BE49-F238E27FC236}">
                <a16:creationId xmlns:a16="http://schemas.microsoft.com/office/drawing/2014/main" id="{8EBAF007-F40A-7507-AE59-C648D40B6AA6}"/>
              </a:ext>
            </a:extLst>
          </p:cNvPr>
          <p:cNvSpPr>
            <a:spLocks noGrp="1"/>
          </p:cNvSpPr>
          <p:nvPr>
            <p:ph type="body" sz="quarter" idx="15"/>
          </p:nvPr>
        </p:nvSpPr>
        <p:spPr>
          <a:xfrm>
            <a:off x="7809611" y="4768107"/>
            <a:ext cx="3810889" cy="304166"/>
          </a:xfrm>
          <a:prstGeom prst="rect">
            <a:avLst/>
          </a:prstGeom>
        </p:spPr>
        <p:txBody>
          <a:bodyPr lIns="0" tIns="0" rIns="0" bIns="0">
            <a:noAutofit/>
          </a:bodyPr>
          <a:lstStyle>
            <a:lvl1pPr marL="0" indent="0">
              <a:buNone/>
              <a:defRPr sz="1800"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 Master text styles</a:t>
            </a:r>
          </a:p>
        </p:txBody>
      </p:sp>
      <p:sp>
        <p:nvSpPr>
          <p:cNvPr id="14" name="Text Placeholder 14">
            <a:extLst>
              <a:ext uri="{FF2B5EF4-FFF2-40B4-BE49-F238E27FC236}">
                <a16:creationId xmlns:a16="http://schemas.microsoft.com/office/drawing/2014/main" id="{33A39410-3FFD-3E79-85EA-3CA2F32E9A0D}"/>
              </a:ext>
            </a:extLst>
          </p:cNvPr>
          <p:cNvSpPr>
            <a:spLocks noGrp="1"/>
          </p:cNvSpPr>
          <p:nvPr>
            <p:ph type="body" sz="quarter" idx="16"/>
          </p:nvPr>
        </p:nvSpPr>
        <p:spPr>
          <a:xfrm>
            <a:off x="7809611" y="5224819"/>
            <a:ext cx="3810889" cy="554589"/>
          </a:xfrm>
          <a:prstGeom prst="rect">
            <a:avLst/>
          </a:prstGeom>
        </p:spPr>
        <p:txBody>
          <a:bodyPr lIns="0" tIns="0" rIns="0" bIns="0">
            <a:noAutofit/>
          </a:bodyPr>
          <a:lstStyle>
            <a:lvl1pPr marL="0" indent="0">
              <a:buNone/>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Master text styles</a:t>
            </a:r>
          </a:p>
        </p:txBody>
      </p:sp>
    </p:spTree>
    <p:extLst>
      <p:ext uri="{BB962C8B-B14F-4D97-AF65-F5344CB8AC3E}">
        <p14:creationId xmlns:p14="http://schemas.microsoft.com/office/powerpoint/2010/main" val="2331187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Effect transition="in" filter="fade">
                                      <p:cBhvr>
                                        <p:cTn id="15" dur="500"/>
                                        <p:tgtEl>
                                          <p:spTgt spid="21">
                                            <p:txEl>
                                              <p:pRg st="0" end="0"/>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fade">
                                      <p:cBhvr>
                                        <p:cTn id="22" dur="500"/>
                                        <p:tgtEl>
                                          <p:spTgt spid="6">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500"/>
                                        <p:tgtEl>
                                          <p:spTgt spid="6">
                                            <p:txEl>
                                              <p:pRg st="2" end="2"/>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500"/>
                                        <p:tgtEl>
                                          <p:spTgt spid="6">
                                            <p:txEl>
                                              <p:pRg st="3" end="3"/>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fade">
                                      <p:cBhvr>
                                        <p:cTn id="31" dur="500"/>
                                        <p:tgtEl>
                                          <p:spTgt spid="6">
                                            <p:txEl>
                                              <p:pRg st="4" end="4"/>
                                            </p:txEl>
                                          </p:spTgt>
                                        </p:tgtEl>
                                      </p:cBhvr>
                                    </p:animEffect>
                                  </p:childTnLst>
                                </p:cTn>
                              </p:par>
                            </p:childTnLst>
                          </p:cTn>
                        </p:par>
                        <p:par>
                          <p:cTn id="32" fill="hold">
                            <p:stCondLst>
                              <p:cond delay="2000"/>
                            </p:stCondLst>
                            <p:childTnLst>
                              <p:par>
                                <p:cTn id="33" presetID="17" presetClass="entr" presetSubtype="1"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ppt_x</p:attrName>
                                        </p:attrNameLst>
                                      </p:cBhvr>
                                      <p:tavLst>
                                        <p:tav tm="0">
                                          <p:val>
                                            <p:strVal val="#ppt_x"/>
                                          </p:val>
                                        </p:tav>
                                        <p:tav tm="100000">
                                          <p:val>
                                            <p:strVal val="#ppt_x"/>
                                          </p:val>
                                        </p:tav>
                                      </p:tavLst>
                                    </p:anim>
                                    <p:anim calcmode="lin" valueType="num">
                                      <p:cBhvr>
                                        <p:cTn id="36" dur="500" fill="hold"/>
                                        <p:tgtEl>
                                          <p:spTgt spid="9"/>
                                        </p:tgtEl>
                                        <p:attrNameLst>
                                          <p:attrName>ppt_y</p:attrName>
                                        </p:attrNameLst>
                                      </p:cBhvr>
                                      <p:tavLst>
                                        <p:tav tm="0">
                                          <p:val>
                                            <p:strVal val="#ppt_y-#ppt_h/2"/>
                                          </p:val>
                                        </p:tav>
                                        <p:tav tm="100000">
                                          <p:val>
                                            <p:strVal val="#ppt_y"/>
                                          </p:val>
                                        </p:tav>
                                      </p:tavLst>
                                    </p:anim>
                                    <p:anim calcmode="lin" valueType="num">
                                      <p:cBhvr>
                                        <p:cTn id="37" dur="500" fill="hold"/>
                                        <p:tgtEl>
                                          <p:spTgt spid="9"/>
                                        </p:tgtEl>
                                        <p:attrNameLst>
                                          <p:attrName>ppt_w</p:attrName>
                                        </p:attrNameLst>
                                      </p:cBhvr>
                                      <p:tavLst>
                                        <p:tav tm="0">
                                          <p:val>
                                            <p:strVal val="#ppt_w"/>
                                          </p:val>
                                        </p:tav>
                                        <p:tav tm="100000">
                                          <p:val>
                                            <p:strVal val="#ppt_w"/>
                                          </p:val>
                                        </p:tav>
                                      </p:tavLst>
                                    </p:anim>
                                    <p:anim calcmode="lin" valueType="num">
                                      <p:cBhvr>
                                        <p:cTn id="38" dur="500" fill="hold"/>
                                        <p:tgtEl>
                                          <p:spTgt spid="9"/>
                                        </p:tgtEl>
                                        <p:attrNameLst>
                                          <p:attrName>ppt_h</p:attrName>
                                        </p:attrNameLst>
                                      </p:cBhvr>
                                      <p:tavLst>
                                        <p:tav tm="0">
                                          <p:val>
                                            <p:fltVal val="0"/>
                                          </p:val>
                                        </p:tav>
                                        <p:tav tm="100000">
                                          <p:val>
                                            <p:strVal val="#ppt_h"/>
                                          </p:val>
                                        </p:tav>
                                      </p:tavLst>
                                    </p:anim>
                                  </p:childTnLst>
                                </p:cTn>
                              </p:par>
                              <p:par>
                                <p:cTn id="39" presetID="2" presetClass="entr" presetSubtype="2" fill="hold" grpId="0" nodeType="withEffect">
                                  <p:stCondLst>
                                    <p:cond delay="0"/>
                                  </p:stCondLst>
                                  <p:childTnLst>
                                    <p:set>
                                      <p:cBhvr>
                                        <p:cTn id="40" dur="1" fill="hold">
                                          <p:stCondLst>
                                            <p:cond delay="0"/>
                                          </p:stCondLst>
                                        </p:cTn>
                                        <p:tgtEl>
                                          <p:spTgt spid="10">
                                            <p:txEl>
                                              <p:pRg st="0" end="0"/>
                                            </p:txEl>
                                          </p:spTgt>
                                        </p:tgtEl>
                                        <p:attrNameLst>
                                          <p:attrName>style.visibility</p:attrName>
                                        </p:attrNameLst>
                                      </p:cBhvr>
                                      <p:to>
                                        <p:strVal val="visible"/>
                                      </p:to>
                                    </p:set>
                                    <p:anim calcmode="lin" valueType="num">
                                      <p:cBhvr additive="base">
                                        <p:cTn id="41"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10">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14">
                                            <p:txEl>
                                              <p:pRg st="0" end="0"/>
                                            </p:txEl>
                                          </p:spTgt>
                                        </p:tgtEl>
                                        <p:attrNameLst>
                                          <p:attrName>style.visibility</p:attrName>
                                        </p:attrNameLst>
                                      </p:cBhvr>
                                      <p:to>
                                        <p:strVal val="visible"/>
                                      </p:to>
                                    </p:set>
                                    <p:anim calcmode="lin" valueType="num">
                                      <p:cBhvr additive="base">
                                        <p:cTn id="45"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uiExpand="1"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4" grpId="0" animBg="1"/>
      <p:bldP spid="10" grpId="0" build="p">
        <p:tmplLst>
          <p:tmpl lvl="1">
            <p:tnLst>
              <p:par>
                <p:cTn presetID="2" presetClass="entr" presetSubtype="2"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ntent info with image">
    <p:spTree>
      <p:nvGrpSpPr>
        <p:cNvPr id="1" name=""/>
        <p:cNvGrpSpPr/>
        <p:nvPr/>
      </p:nvGrpSpPr>
      <p:grpSpPr>
        <a:xfrm>
          <a:off x="0" y="0"/>
          <a:ext cx="0" cy="0"/>
          <a:chOff x="0" y="0"/>
          <a:chExt cx="0" cy="0"/>
        </a:xfrm>
      </p:grpSpPr>
      <p:pic>
        <p:nvPicPr>
          <p:cNvPr id="12" name="Picture 11" descr="A white surface with a black border&#10;&#10;Description automatically generated with medium confidence">
            <a:extLst>
              <a:ext uri="{FF2B5EF4-FFF2-40B4-BE49-F238E27FC236}">
                <a16:creationId xmlns:a16="http://schemas.microsoft.com/office/drawing/2014/main" id="{C3766096-44A4-3109-0F9D-C9316E0F9D66}"/>
              </a:ext>
            </a:extLst>
          </p:cNvPr>
          <p:cNvPicPr>
            <a:picLocks noChangeAspect="1"/>
          </p:cNvPicPr>
          <p:nvPr userDrawn="1"/>
        </p:nvPicPr>
        <p:blipFill>
          <a:blip r:embed="rId2"/>
          <a:stretch>
            <a:fillRect/>
          </a:stretch>
        </p:blipFill>
        <p:spPr>
          <a:xfrm>
            <a:off x="230856" y="218340"/>
            <a:ext cx="11730288" cy="6421320"/>
          </a:xfrm>
          <a:prstGeom prst="rect">
            <a:avLst/>
          </a:prstGeom>
        </p:spPr>
      </p:pic>
      <p:sp>
        <p:nvSpPr>
          <p:cNvPr id="10" name="Rounded Rectangle 9">
            <a:extLst>
              <a:ext uri="{FF2B5EF4-FFF2-40B4-BE49-F238E27FC236}">
                <a16:creationId xmlns:a16="http://schemas.microsoft.com/office/drawing/2014/main" id="{2F609B66-2F49-F3E1-643D-07A98FA003C4}"/>
              </a:ext>
            </a:extLst>
          </p:cNvPr>
          <p:cNvSpPr/>
          <p:nvPr userDrawn="1"/>
        </p:nvSpPr>
        <p:spPr>
          <a:xfrm>
            <a:off x="9243397" y="1417743"/>
            <a:ext cx="1812666" cy="1634837"/>
          </a:xfrm>
          <a:prstGeom prst="roundRect">
            <a:avLst/>
          </a:prstGeom>
          <a:solidFill>
            <a:srgbClr val="D9E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4" name="Rounded Rectangle 13">
            <a:extLst>
              <a:ext uri="{FF2B5EF4-FFF2-40B4-BE49-F238E27FC236}">
                <a16:creationId xmlns:a16="http://schemas.microsoft.com/office/drawing/2014/main" id="{E2BE4BD8-66ED-24F6-95DF-EA1FEA257805}"/>
              </a:ext>
            </a:extLst>
          </p:cNvPr>
          <p:cNvSpPr/>
          <p:nvPr userDrawn="1"/>
        </p:nvSpPr>
        <p:spPr>
          <a:xfrm>
            <a:off x="9868819" y="589910"/>
            <a:ext cx="1914861" cy="1904103"/>
          </a:xfrm>
          <a:prstGeom prst="roundRect">
            <a:avLst>
              <a:gd name="adj" fmla="val 11639"/>
            </a:avLst>
          </a:prstGeom>
          <a:noFill/>
          <a:ln w="9525">
            <a:solidFill>
              <a:srgbClr val="FF69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DM Sans 14pt" pitchFamily="2" charset="77"/>
            </a:endParaRPr>
          </a:p>
        </p:txBody>
      </p:sp>
      <p:sp>
        <p:nvSpPr>
          <p:cNvPr id="13" name="Picture Placeholder 9">
            <a:extLst>
              <a:ext uri="{FF2B5EF4-FFF2-40B4-BE49-F238E27FC236}">
                <a16:creationId xmlns:a16="http://schemas.microsoft.com/office/drawing/2014/main" id="{11B1E7BD-1CE4-9103-C803-BA660E819E54}"/>
              </a:ext>
            </a:extLst>
          </p:cNvPr>
          <p:cNvSpPr>
            <a:spLocks noGrp="1"/>
          </p:cNvSpPr>
          <p:nvPr>
            <p:ph type="pic" sz="quarter" idx="13"/>
          </p:nvPr>
        </p:nvSpPr>
        <p:spPr>
          <a:xfrm>
            <a:off x="7775975" y="2076544"/>
            <a:ext cx="3134948" cy="3134089"/>
          </a:xfrm>
          <a:prstGeom prst="roundRect">
            <a:avLst>
              <a:gd name="adj" fmla="val 15890"/>
            </a:avLst>
          </a:prstGeom>
          <a:solidFill>
            <a:schemeClr val="bg1"/>
          </a:solidFill>
        </p:spPr>
        <p:txBody>
          <a:bodyPr/>
          <a:lstStyle/>
          <a:p>
            <a:endParaRPr lang="en-US"/>
          </a:p>
        </p:txBody>
      </p:sp>
      <p:sp>
        <p:nvSpPr>
          <p:cNvPr id="2" name="Title 1">
            <a:extLst>
              <a:ext uri="{FF2B5EF4-FFF2-40B4-BE49-F238E27FC236}">
                <a16:creationId xmlns:a16="http://schemas.microsoft.com/office/drawing/2014/main" id="{E52A9D7A-1856-4CD8-F24C-C3AEF125E607}"/>
              </a:ext>
            </a:extLst>
          </p:cNvPr>
          <p:cNvSpPr>
            <a:spLocks noGrp="1"/>
          </p:cNvSpPr>
          <p:nvPr>
            <p:ph type="title"/>
          </p:nvPr>
        </p:nvSpPr>
        <p:spPr>
          <a:xfrm>
            <a:off x="571500" y="571500"/>
            <a:ext cx="8289696" cy="644457"/>
          </a:xfrm>
          <a:prstGeom prst="rect">
            <a:avLst/>
          </a:prstGeom>
        </p:spPr>
        <p:txBody>
          <a:bodyPr lIns="0" tIns="0" rIns="0" bIns="0" anchor="t" anchorCtr="0"/>
          <a:lstStyle/>
          <a:p>
            <a:r>
              <a:rPr lang="en-US" dirty="0"/>
              <a:t>Click to edit Master title style</a:t>
            </a:r>
          </a:p>
        </p:txBody>
      </p:sp>
      <p:sp>
        <p:nvSpPr>
          <p:cNvPr id="7" name="Oval 6">
            <a:extLst>
              <a:ext uri="{FF2B5EF4-FFF2-40B4-BE49-F238E27FC236}">
                <a16:creationId xmlns:a16="http://schemas.microsoft.com/office/drawing/2014/main" id="{FD5A680C-F535-42D6-AC87-E50C88244009}"/>
              </a:ext>
            </a:extLst>
          </p:cNvPr>
          <p:cNvSpPr/>
          <p:nvPr userDrawn="1"/>
        </p:nvSpPr>
        <p:spPr>
          <a:xfrm>
            <a:off x="11528081" y="6267501"/>
            <a:ext cx="215444" cy="2154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accent5"/>
              </a:solidFill>
              <a:latin typeface="DM Sans 14pt" pitchFamily="2" charset="77"/>
            </a:endParaRPr>
          </a:p>
        </p:txBody>
      </p:sp>
      <p:sp>
        <p:nvSpPr>
          <p:cNvPr id="8" name="TextBox 7">
            <a:extLst>
              <a:ext uri="{FF2B5EF4-FFF2-40B4-BE49-F238E27FC236}">
                <a16:creationId xmlns:a16="http://schemas.microsoft.com/office/drawing/2014/main" id="{1A776A32-09B6-54DD-8852-2B17F4F0091C}"/>
              </a:ext>
            </a:extLst>
          </p:cNvPr>
          <p:cNvSpPr txBox="1"/>
          <p:nvPr userDrawn="1"/>
        </p:nvSpPr>
        <p:spPr>
          <a:xfrm>
            <a:off x="11528081" y="6267490"/>
            <a:ext cx="215444" cy="215444"/>
          </a:xfrm>
          <a:prstGeom prst="rect">
            <a:avLst/>
          </a:prstGeom>
          <a:noFill/>
        </p:spPr>
        <p:txBody>
          <a:bodyPr wrap="square" lIns="0" tIns="0" rIns="0" bIns="0" rtlCol="0" anchor="ctr">
            <a:noAutofit/>
          </a:bodyPr>
          <a:lstStyle/>
          <a:p>
            <a:pPr algn="ctr"/>
            <a:fld id="{071C9357-CD3F-2A43-8B7C-FDC8AEFBFD69}" type="slidenum">
              <a:rPr lang="en-US" sz="900" b="1" smtClean="0">
                <a:solidFill>
                  <a:schemeClr val="accent5"/>
                </a:solidFill>
                <a:latin typeface="DM Sans 14pt" pitchFamily="2" charset="77"/>
              </a:rPr>
              <a:t>‹#›</a:t>
            </a:fld>
            <a:endParaRPr lang="en-US" sz="900" b="1" dirty="0">
              <a:solidFill>
                <a:schemeClr val="accent5"/>
              </a:solidFill>
              <a:latin typeface="DM Sans 14pt" pitchFamily="2" charset="77"/>
            </a:endParaRPr>
          </a:p>
        </p:txBody>
      </p:sp>
      <p:cxnSp>
        <p:nvCxnSpPr>
          <p:cNvPr id="17" name="Straight Connector 16">
            <a:extLst>
              <a:ext uri="{FF2B5EF4-FFF2-40B4-BE49-F238E27FC236}">
                <a16:creationId xmlns:a16="http://schemas.microsoft.com/office/drawing/2014/main" id="{2E749EE1-3F75-081A-2D3B-23636B7ECCBF}"/>
              </a:ext>
            </a:extLst>
          </p:cNvPr>
          <p:cNvCxnSpPr>
            <a:cxnSpLocks/>
          </p:cNvCxnSpPr>
          <p:nvPr userDrawn="1"/>
        </p:nvCxnSpPr>
        <p:spPr>
          <a:xfrm>
            <a:off x="617517" y="6375222"/>
            <a:ext cx="10713275"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75E9DAEE-75BC-AADF-4F35-DA9DD83748E0}"/>
              </a:ext>
            </a:extLst>
          </p:cNvPr>
          <p:cNvSpPr>
            <a:spLocks noGrp="1"/>
          </p:cNvSpPr>
          <p:nvPr>
            <p:ph idx="12"/>
          </p:nvPr>
        </p:nvSpPr>
        <p:spPr>
          <a:xfrm>
            <a:off x="952500" y="2856753"/>
            <a:ext cx="5618988" cy="2958353"/>
          </a:xfrm>
          <a:prstGeom prst="rect">
            <a:avLst/>
          </a:prstGeo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20">
            <a:extLst>
              <a:ext uri="{FF2B5EF4-FFF2-40B4-BE49-F238E27FC236}">
                <a16:creationId xmlns:a16="http://schemas.microsoft.com/office/drawing/2014/main" id="{AFBBAA6A-CB55-4401-76C6-E77431523245}"/>
              </a:ext>
            </a:extLst>
          </p:cNvPr>
          <p:cNvSpPr>
            <a:spLocks noGrp="1"/>
          </p:cNvSpPr>
          <p:nvPr>
            <p:ph type="body" sz="quarter" idx="14"/>
          </p:nvPr>
        </p:nvSpPr>
        <p:spPr>
          <a:xfrm>
            <a:off x="952500" y="2076544"/>
            <a:ext cx="5645524" cy="646112"/>
          </a:xfrm>
        </p:spPr>
        <p:txBody>
          <a:bodyPr lIns="0" tIns="0" rIns="0" bIns="0">
            <a:noAutofit/>
          </a:bodyPr>
          <a:lstStyle>
            <a:lvl1pPr marL="0" indent="0">
              <a:buNone/>
              <a:defRPr sz="2800" b="1">
                <a:latin typeface="PT Serif" panose="020A0603040505020204" pitchFamily="18" charset="77"/>
              </a:defRPr>
            </a:lvl1pPr>
            <a:lvl2pPr marL="457200" indent="0">
              <a:buNone/>
              <a:defRPr sz="2800" b="1">
                <a:latin typeface="PT Serif" panose="020A0603040505020204" pitchFamily="18" charset="77"/>
              </a:defRPr>
            </a:lvl2pPr>
            <a:lvl3pPr marL="914400" indent="0">
              <a:buNone/>
              <a:defRPr sz="2800" b="1">
                <a:latin typeface="PT Serif" panose="020A0603040505020204" pitchFamily="18" charset="77"/>
              </a:defRPr>
            </a:lvl3pPr>
            <a:lvl4pPr marL="1371600" indent="0">
              <a:buNone/>
              <a:defRPr sz="2800" b="1">
                <a:latin typeface="PT Serif" panose="020A0603040505020204" pitchFamily="18" charset="77"/>
              </a:defRPr>
            </a:lvl4pPr>
            <a:lvl5pPr marL="1828800" indent="0">
              <a:buNone/>
              <a:defRPr sz="2800" b="1">
                <a:latin typeface="PT Serif" panose="020A0603040505020204" pitchFamily="18" charset="77"/>
              </a:defRPr>
            </a:lvl5pPr>
          </a:lstStyle>
          <a:p>
            <a:pPr lvl="0"/>
            <a:r>
              <a:rPr lang="en-US" dirty="0"/>
              <a:t>Click to edit Master text styles</a:t>
            </a:r>
          </a:p>
        </p:txBody>
      </p:sp>
      <p:sp>
        <p:nvSpPr>
          <p:cNvPr id="4" name="Oval 3">
            <a:extLst>
              <a:ext uri="{FF2B5EF4-FFF2-40B4-BE49-F238E27FC236}">
                <a16:creationId xmlns:a16="http://schemas.microsoft.com/office/drawing/2014/main" id="{7EEC80EC-6D53-E536-9B70-A6ED6E33FE28}"/>
              </a:ext>
            </a:extLst>
          </p:cNvPr>
          <p:cNvSpPr/>
          <p:nvPr userDrawn="1"/>
        </p:nvSpPr>
        <p:spPr>
          <a:xfrm>
            <a:off x="941183" y="1529119"/>
            <a:ext cx="375977" cy="375977"/>
          </a:xfrm>
          <a:prstGeom prst="ellipse">
            <a:avLst/>
          </a:prstGeom>
          <a:solidFill>
            <a:srgbClr val="FF69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i="1" dirty="0">
                <a:latin typeface="PT Serif" panose="020A0603040505020204" pitchFamily="18" charset="77"/>
              </a:rPr>
              <a:t>i</a:t>
            </a:r>
          </a:p>
        </p:txBody>
      </p:sp>
      <p:sp>
        <p:nvSpPr>
          <p:cNvPr id="15" name="TextBox 14">
            <a:extLst>
              <a:ext uri="{FF2B5EF4-FFF2-40B4-BE49-F238E27FC236}">
                <a16:creationId xmlns:a16="http://schemas.microsoft.com/office/drawing/2014/main" id="{95721F9E-8E5A-2B09-9546-9BBEC8802085}"/>
              </a:ext>
            </a:extLst>
          </p:cNvPr>
          <p:cNvSpPr txBox="1"/>
          <p:nvPr userDrawn="1"/>
        </p:nvSpPr>
        <p:spPr>
          <a:xfrm>
            <a:off x="596900" y="6265636"/>
            <a:ext cx="2390558" cy="215444"/>
          </a:xfrm>
          <a:prstGeom prst="rect">
            <a:avLst/>
          </a:prstGeom>
          <a:solidFill>
            <a:srgbClr val="FAF8F5"/>
          </a:solidFill>
        </p:spPr>
        <p:txBody>
          <a:bodyPr wrap="square" lIns="0" tIns="0" rIns="0" bIns="0" anchor="ctr" anchorCtr="0">
            <a:noAutofit/>
          </a:bodyPr>
          <a:lstStyle/>
          <a:p>
            <a:r>
              <a:rPr lang="en-US" sz="800" dirty="0">
                <a:solidFill>
                  <a:schemeClr val="bg1">
                    <a:lumMod val="65000"/>
                  </a:schemeClr>
                </a:solidFill>
                <a:latin typeface="DM Sans 14pt" pitchFamily="2" charset="77"/>
              </a:rPr>
              <a:t>Hands on Banking: What banks can do for you</a:t>
            </a:r>
          </a:p>
        </p:txBody>
      </p:sp>
    </p:spTree>
    <p:extLst>
      <p:ext uri="{BB962C8B-B14F-4D97-AF65-F5344CB8AC3E}">
        <p14:creationId xmlns:p14="http://schemas.microsoft.com/office/powerpoint/2010/main" val="377787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Effect transition="in" filter="fade">
                                      <p:cBhvr>
                                        <p:cTn id="15" dur="500"/>
                                        <p:tgtEl>
                                          <p:spTgt spid="21">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fade">
                                      <p:cBhvr>
                                        <p:cTn id="18" dur="500"/>
                                        <p:tgtEl>
                                          <p:spTgt spid="6">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500"/>
                                        <p:tgtEl>
                                          <p:spTgt spid="6">
                                            <p:txEl>
                                              <p:pRg st="1" end="1"/>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500"/>
                                        <p:tgtEl>
                                          <p:spTgt spid="6">
                                            <p:txEl>
                                              <p:pRg st="2" end="2"/>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fade">
                                      <p:cBhvr>
                                        <p:cTn id="27" dur="500"/>
                                        <p:tgtEl>
                                          <p:spTgt spid="6">
                                            <p:txEl>
                                              <p:pRg st="3" end="3"/>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
                                            <p:txEl>
                                              <p:pRg st="4" end="4"/>
                                            </p:txEl>
                                          </p:spTgt>
                                        </p:tgtEl>
                                        <p:attrNameLst>
                                          <p:attrName>style.visibility</p:attrName>
                                        </p:attrNameLst>
                                      </p:cBhvr>
                                      <p:to>
                                        <p:strVal val="visible"/>
                                      </p:to>
                                    </p:set>
                                    <p:animEffect transition="in" filter="fade">
                                      <p:cBhvr>
                                        <p:cTn id="30"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4" grpId="0" animBg="1"/>
    </p:bldLst>
  </p:timing>
  <p:extLst>
    <p:ext uri="{DCECCB84-F9BA-43D5-87BE-67443E8EF086}">
      <p15:sldGuideLst xmlns:p15="http://schemas.microsoft.com/office/powerpoint/2012/main">
        <p15:guide id="1" orient="horz" pos="360" userDrawn="1">
          <p15:clr>
            <a:srgbClr val="FBAE40"/>
          </p15:clr>
        </p15:guide>
        <p15:guide id="2" pos="360" userDrawn="1">
          <p15:clr>
            <a:srgbClr val="FBAE40"/>
          </p15:clr>
        </p15:guide>
        <p15:guide id="3" pos="7320" userDrawn="1">
          <p15:clr>
            <a:srgbClr val="FBAE40"/>
          </p15:clr>
        </p15:guide>
        <p15:guide id="4" pos="60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1A2B35-A9E8-BD3C-40AE-E87ECE7F36C7}"/>
              </a:ext>
            </a:extLst>
          </p:cNvPr>
          <p:cNvSpPr>
            <a:spLocks noGrp="1"/>
          </p:cNvSpPr>
          <p:nvPr>
            <p:ph type="title"/>
          </p:nvPr>
        </p:nvSpPr>
        <p:spPr>
          <a:xfrm>
            <a:off x="585216" y="573024"/>
            <a:ext cx="10792968" cy="804672"/>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C4510310-120D-F31B-9277-1758F3569C7B}"/>
              </a:ext>
            </a:extLst>
          </p:cNvPr>
          <p:cNvSpPr>
            <a:spLocks noGrp="1"/>
          </p:cNvSpPr>
          <p:nvPr>
            <p:ph type="body" idx="1"/>
          </p:nvPr>
        </p:nvSpPr>
        <p:spPr>
          <a:xfrm>
            <a:off x="853440" y="1658112"/>
            <a:ext cx="10500360" cy="4518851"/>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5976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9" r:id="rId4"/>
    <p:sldLayoutId id="2147483662" r:id="rId5"/>
    <p:sldLayoutId id="2147483668" r:id="rId6"/>
    <p:sldLayoutId id="2147483664" r:id="rId7"/>
    <p:sldLayoutId id="2147483670" r:id="rId8"/>
    <p:sldLayoutId id="2147483667" r:id="rId9"/>
    <p:sldLayoutId id="2147483663" r:id="rId10"/>
    <p:sldLayoutId id="2147483666" r:id="rId11"/>
    <p:sldLayoutId id="2147483665" r:id="rId12"/>
  </p:sldLayoutIdLst>
  <p:hf hdr="0" ftr="0" dt="0"/>
  <p:txStyles>
    <p:titleStyle>
      <a:lvl1pPr algn="l" defTabSz="914400" rtl="0" eaLnBrk="1" latinLnBrk="0" hangingPunct="1">
        <a:lnSpc>
          <a:spcPct val="90000"/>
        </a:lnSpc>
        <a:spcBef>
          <a:spcPct val="0"/>
        </a:spcBef>
        <a:buNone/>
        <a:defRPr sz="4400" b="1" kern="1200">
          <a:solidFill>
            <a:schemeClr val="accent1"/>
          </a:solidFill>
          <a:latin typeface="PT Serif" panose="020A0603040505020204" pitchFamily="18" charset="77"/>
          <a:ea typeface="+mj-ea"/>
          <a:cs typeface="+mj-cs"/>
        </a:defRPr>
      </a:lvl1pPr>
    </p:titleStyle>
    <p:body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image" Target="../media/image14.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26.png"/><Relationship Id="rId5" Type="http://schemas.openxmlformats.org/officeDocument/2006/relationships/image" Target="../media/image17.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29.png"/><Relationship Id="rId5" Type="http://schemas.openxmlformats.org/officeDocument/2006/relationships/image" Target="../media/image21.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10.xml"/><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10.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10.xml"/><Relationship Id="rId6" Type="http://schemas.openxmlformats.org/officeDocument/2006/relationships/image" Target="../media/image38.png"/><Relationship Id="rId5" Type="http://schemas.openxmlformats.org/officeDocument/2006/relationships/image" Target="../media/image32.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10.xml"/><Relationship Id="rId6" Type="http://schemas.openxmlformats.org/officeDocument/2006/relationships/image" Target="../media/image40.png"/><Relationship Id="rId5" Type="http://schemas.openxmlformats.org/officeDocument/2006/relationships/image" Target="../media/image31.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10.xml"/><Relationship Id="rId5" Type="http://schemas.openxmlformats.org/officeDocument/2006/relationships/image" Target="../media/image43.pn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10.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9.xml"/><Relationship Id="rId1" Type="http://schemas.openxmlformats.org/officeDocument/2006/relationships/slideLayout" Target="../slideLayouts/slideLayout10.xml"/><Relationship Id="rId6" Type="http://schemas.openxmlformats.org/officeDocument/2006/relationships/image" Target="../media/image49.png"/><Relationship Id="rId5" Type="http://schemas.openxmlformats.org/officeDocument/2006/relationships/image" Target="../media/image42.png"/><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11.xml"/><Relationship Id="rId5" Type="http://schemas.openxmlformats.org/officeDocument/2006/relationships/image" Target="../media/image51.svg"/><Relationship Id="rId4" Type="http://schemas.openxmlformats.org/officeDocument/2006/relationships/image" Target="../media/image50.png"/></Relationships>
</file>

<file path=ppt/slides/_rels/slide3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3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hyperlink" Target="https://handsonbanking.org/"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hyperlink" Target="https://mycreditunion.gov/" TargetMode="External"/><Relationship Id="rId5" Type="http://schemas.openxmlformats.org/officeDocument/2006/relationships/hyperlink" Target="https://joinbankon.org/" TargetMode="External"/><Relationship Id="rId4" Type="http://schemas.openxmlformats.org/officeDocument/2006/relationships/hyperlink" Target="ttps://www.fdic.gov/consumer-resource-center"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group of people sitting around a table at a cafe talking">
            <a:extLst>
              <a:ext uri="{FF2B5EF4-FFF2-40B4-BE49-F238E27FC236}">
                <a16:creationId xmlns:a16="http://schemas.microsoft.com/office/drawing/2014/main" id="{119335D9-3AF6-08EA-3549-754220DFB9A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5609858" y="309071"/>
            <a:ext cx="6187045" cy="6127356"/>
          </a:xfrm>
        </p:spPr>
      </p:pic>
      <p:sp>
        <p:nvSpPr>
          <p:cNvPr id="5" name="Freeform 4">
            <a:extLst>
              <a:ext uri="{FF2B5EF4-FFF2-40B4-BE49-F238E27FC236}">
                <a16:creationId xmlns:a16="http://schemas.microsoft.com/office/drawing/2014/main" id="{74D1D86D-7208-7A0F-C91A-CC604B8BB21F}"/>
              </a:ext>
              <a:ext uri="{C183D7F6-B498-43B3-948B-1728B52AA6E4}">
                <adec:decorative xmlns:adec="http://schemas.microsoft.com/office/drawing/2017/decorative" val="1"/>
              </a:ext>
            </a:extLst>
          </p:cNvPr>
          <p:cNvSpPr/>
          <p:nvPr/>
        </p:nvSpPr>
        <p:spPr>
          <a:xfrm>
            <a:off x="4284017" y="4569104"/>
            <a:ext cx="3423054" cy="1745666"/>
          </a:xfrm>
          <a:custGeom>
            <a:avLst/>
            <a:gdLst>
              <a:gd name="connsiteX0" fmla="*/ 204129 w 3423054"/>
              <a:gd name="connsiteY0" fmla="*/ 0 h 1745666"/>
              <a:gd name="connsiteX1" fmla="*/ 1226950 w 3423054"/>
              <a:gd name="connsiteY1" fmla="*/ 0 h 1745666"/>
              <a:gd name="connsiteX2" fmla="*/ 1415038 w 3423054"/>
              <a:gd name="connsiteY2" fmla="*/ 124673 h 1745666"/>
              <a:gd name="connsiteX3" fmla="*/ 1431078 w 3423054"/>
              <a:gd name="connsiteY3" fmla="*/ 204124 h 1745666"/>
              <a:gd name="connsiteX4" fmla="*/ 1431078 w 3423054"/>
              <a:gd name="connsiteY4" fmla="*/ 426082 h 1745666"/>
              <a:gd name="connsiteX5" fmla="*/ 1580230 w 3423054"/>
              <a:gd name="connsiteY5" fmla="*/ 575234 h 1745666"/>
              <a:gd name="connsiteX6" fmla="*/ 1638259 w 3423054"/>
              <a:gd name="connsiteY6" fmla="*/ 575234 h 1745666"/>
              <a:gd name="connsiteX7" fmla="*/ 1900710 w 3423054"/>
              <a:gd name="connsiteY7" fmla="*/ 575234 h 1745666"/>
              <a:gd name="connsiteX8" fmla="*/ 3219972 w 3423054"/>
              <a:gd name="connsiteY8" fmla="*/ 575234 h 1745666"/>
              <a:gd name="connsiteX9" fmla="*/ 3423054 w 3423054"/>
              <a:gd name="connsiteY9" fmla="*/ 778316 h 1745666"/>
              <a:gd name="connsiteX10" fmla="*/ 3423054 w 3423054"/>
              <a:gd name="connsiteY10" fmla="*/ 1542584 h 1745666"/>
              <a:gd name="connsiteX11" fmla="*/ 3219972 w 3423054"/>
              <a:gd name="connsiteY11" fmla="*/ 1745666 h 1745666"/>
              <a:gd name="connsiteX12" fmla="*/ 1352746 w 3423054"/>
              <a:gd name="connsiteY12" fmla="*/ 1745666 h 1745666"/>
              <a:gd name="connsiteX13" fmla="*/ 1149664 w 3423054"/>
              <a:gd name="connsiteY13" fmla="*/ 1542584 h 1745666"/>
              <a:gd name="connsiteX14" fmla="*/ 1149664 w 3423054"/>
              <a:gd name="connsiteY14" fmla="*/ 1208881 h 1745666"/>
              <a:gd name="connsiteX15" fmla="*/ 1149664 w 3423054"/>
              <a:gd name="connsiteY15" fmla="*/ 1027097 h 1745666"/>
              <a:gd name="connsiteX16" fmla="*/ 1000512 w 3423054"/>
              <a:gd name="connsiteY16" fmla="*/ 877945 h 1745666"/>
              <a:gd name="connsiteX17" fmla="*/ 680032 w 3423054"/>
              <a:gd name="connsiteY17" fmla="*/ 877945 h 1745666"/>
              <a:gd name="connsiteX18" fmla="*/ 678383 w 3423054"/>
              <a:gd name="connsiteY18" fmla="*/ 878278 h 1745666"/>
              <a:gd name="connsiteX19" fmla="*/ 204129 w 3423054"/>
              <a:gd name="connsiteY19" fmla="*/ 878278 h 1745666"/>
              <a:gd name="connsiteX20" fmla="*/ 0 w 3423054"/>
              <a:gd name="connsiteY20" fmla="*/ 674149 h 1745666"/>
              <a:gd name="connsiteX21" fmla="*/ 0 w 3423054"/>
              <a:gd name="connsiteY21" fmla="*/ 204129 h 1745666"/>
              <a:gd name="connsiteX22" fmla="*/ 204129 w 3423054"/>
              <a:gd name="connsiteY22" fmla="*/ 0 h 174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423054" h="1745666">
                <a:moveTo>
                  <a:pt x="204129" y="0"/>
                </a:moveTo>
                <a:lnTo>
                  <a:pt x="1226950" y="0"/>
                </a:lnTo>
                <a:cubicBezTo>
                  <a:pt x="1311503" y="0"/>
                  <a:pt x="1384049" y="51408"/>
                  <a:pt x="1415038" y="124673"/>
                </a:cubicBezTo>
                <a:lnTo>
                  <a:pt x="1431078" y="204124"/>
                </a:lnTo>
                <a:lnTo>
                  <a:pt x="1431078" y="426082"/>
                </a:lnTo>
                <a:cubicBezTo>
                  <a:pt x="1431078" y="508456"/>
                  <a:pt x="1497856" y="575234"/>
                  <a:pt x="1580230" y="575234"/>
                </a:cubicBezTo>
                <a:lnTo>
                  <a:pt x="1638259" y="575234"/>
                </a:lnTo>
                <a:lnTo>
                  <a:pt x="1900710" y="575234"/>
                </a:lnTo>
                <a:lnTo>
                  <a:pt x="3219972" y="575234"/>
                </a:lnTo>
                <a:cubicBezTo>
                  <a:pt x="3332131" y="575234"/>
                  <a:pt x="3423054" y="666157"/>
                  <a:pt x="3423054" y="778316"/>
                </a:cubicBezTo>
                <a:lnTo>
                  <a:pt x="3423054" y="1542584"/>
                </a:lnTo>
                <a:cubicBezTo>
                  <a:pt x="3423054" y="1654743"/>
                  <a:pt x="3332131" y="1745666"/>
                  <a:pt x="3219972" y="1745666"/>
                </a:cubicBezTo>
                <a:lnTo>
                  <a:pt x="1352746" y="1745666"/>
                </a:lnTo>
                <a:cubicBezTo>
                  <a:pt x="1240587" y="1745666"/>
                  <a:pt x="1149664" y="1654743"/>
                  <a:pt x="1149664" y="1542584"/>
                </a:cubicBezTo>
                <a:lnTo>
                  <a:pt x="1149664" y="1208881"/>
                </a:lnTo>
                <a:lnTo>
                  <a:pt x="1149664" y="1027097"/>
                </a:lnTo>
                <a:cubicBezTo>
                  <a:pt x="1149664" y="944723"/>
                  <a:pt x="1082886" y="877945"/>
                  <a:pt x="1000512" y="877945"/>
                </a:cubicBezTo>
                <a:lnTo>
                  <a:pt x="680032" y="877945"/>
                </a:lnTo>
                <a:lnTo>
                  <a:pt x="678383" y="878278"/>
                </a:lnTo>
                <a:lnTo>
                  <a:pt x="204129" y="878278"/>
                </a:lnTo>
                <a:cubicBezTo>
                  <a:pt x="91392" y="878278"/>
                  <a:pt x="0" y="786886"/>
                  <a:pt x="0" y="674149"/>
                </a:cubicBezTo>
                <a:lnTo>
                  <a:pt x="0" y="204129"/>
                </a:lnTo>
                <a:cubicBezTo>
                  <a:pt x="0" y="91392"/>
                  <a:pt x="91392" y="0"/>
                  <a:pt x="204129" y="0"/>
                </a:cubicBezTo>
                <a:close/>
              </a:path>
            </a:pathLst>
          </a:custGeom>
          <a:solidFill>
            <a:srgbClr val="DFE96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DM Sans 14pt" pitchFamily="2" charset="77"/>
            </a:endParaRPr>
          </a:p>
        </p:txBody>
      </p:sp>
      <p:grpSp>
        <p:nvGrpSpPr>
          <p:cNvPr id="6" name="Group 5">
            <a:extLst>
              <a:ext uri="{FF2B5EF4-FFF2-40B4-BE49-F238E27FC236}">
                <a16:creationId xmlns:a16="http://schemas.microsoft.com/office/drawing/2014/main" id="{30D0864D-E8C2-9B79-1995-44A65DC0685B}"/>
              </a:ext>
            </a:extLst>
          </p:cNvPr>
          <p:cNvGrpSpPr/>
          <p:nvPr/>
        </p:nvGrpSpPr>
        <p:grpSpPr>
          <a:xfrm flipH="1">
            <a:off x="4273136" y="4569105"/>
            <a:ext cx="3425574" cy="1719483"/>
            <a:chOff x="3585865" y="4029204"/>
            <a:chExt cx="3425574" cy="1719483"/>
          </a:xfrm>
        </p:grpSpPr>
        <p:sp>
          <p:nvSpPr>
            <p:cNvPr id="7" name="TextBox 6">
              <a:extLst>
                <a:ext uri="{FF2B5EF4-FFF2-40B4-BE49-F238E27FC236}">
                  <a16:creationId xmlns:a16="http://schemas.microsoft.com/office/drawing/2014/main" id="{F62B4EC6-42DA-7356-240F-C35A7A5D72A5}"/>
                </a:ext>
              </a:extLst>
            </p:cNvPr>
            <p:cNvSpPr txBox="1"/>
            <p:nvPr/>
          </p:nvSpPr>
          <p:spPr>
            <a:xfrm>
              <a:off x="3585865" y="4627198"/>
              <a:ext cx="2273390" cy="1121489"/>
            </a:xfrm>
            <a:prstGeom prst="rect">
              <a:avLst/>
            </a:prstGeom>
            <a:noFill/>
          </p:spPr>
          <p:txBody>
            <a:bodyPr wrap="square" lIns="0" tIns="91440" rIns="0" bIns="0" rtlCol="0" anchor="ctr">
              <a:noAutofit/>
            </a:bodyPr>
            <a:lstStyle/>
            <a:p>
              <a:pPr algn="ctr">
                <a:lnSpc>
                  <a:spcPct val="80000"/>
                </a:lnSpc>
              </a:pPr>
              <a:r>
                <a:rPr lang="en-US" sz="3900" spc="-150" dirty="0">
                  <a:solidFill>
                    <a:srgbClr val="0E8789"/>
                  </a:solidFill>
                  <a:latin typeface="PT Serif" panose="020A0603040505020204" pitchFamily="18" charset="77"/>
                </a:rPr>
                <a:t>Adults</a:t>
              </a:r>
            </a:p>
          </p:txBody>
        </p:sp>
        <p:sp>
          <p:nvSpPr>
            <p:cNvPr id="8" name="TextBox 7">
              <a:extLst>
                <a:ext uri="{FF2B5EF4-FFF2-40B4-BE49-F238E27FC236}">
                  <a16:creationId xmlns:a16="http://schemas.microsoft.com/office/drawing/2014/main" id="{ED14F886-4D2D-0EC3-5E6A-FE203FCF7324}"/>
                </a:ext>
              </a:extLst>
            </p:cNvPr>
            <p:cNvSpPr txBox="1"/>
            <p:nvPr/>
          </p:nvSpPr>
          <p:spPr>
            <a:xfrm>
              <a:off x="5577840" y="4029204"/>
              <a:ext cx="1433599" cy="855184"/>
            </a:xfrm>
            <a:prstGeom prst="rect">
              <a:avLst/>
            </a:prstGeom>
            <a:noFill/>
          </p:spPr>
          <p:txBody>
            <a:bodyPr wrap="square" rtlCol="0" anchor="ctr">
              <a:noAutofit/>
            </a:bodyPr>
            <a:lstStyle/>
            <a:p>
              <a:pPr algn="ctr"/>
              <a:r>
                <a:rPr lang="en-US" sz="1400" b="1" dirty="0">
                  <a:solidFill>
                    <a:srgbClr val="0E8789"/>
                  </a:solidFill>
                  <a:latin typeface="DM Sans 14pt SemiBold" pitchFamily="2" charset="77"/>
                </a:rPr>
                <a:t>TIPS FOR</a:t>
              </a:r>
            </a:p>
          </p:txBody>
        </p:sp>
      </p:grpSp>
      <p:sp>
        <p:nvSpPr>
          <p:cNvPr id="4" name="Subtitle 3">
            <a:extLst>
              <a:ext uri="{FF2B5EF4-FFF2-40B4-BE49-F238E27FC236}">
                <a16:creationId xmlns:a16="http://schemas.microsoft.com/office/drawing/2014/main" id="{81C1D490-B8AB-1E3F-BDD6-3C739356E10D}"/>
              </a:ext>
            </a:extLst>
          </p:cNvPr>
          <p:cNvSpPr>
            <a:spLocks noGrp="1"/>
          </p:cNvSpPr>
          <p:nvPr>
            <p:ph type="subTitle" idx="1"/>
          </p:nvPr>
        </p:nvSpPr>
        <p:spPr/>
        <p:txBody>
          <a:bodyPr/>
          <a:lstStyle/>
          <a:p>
            <a:r>
              <a:rPr lang="en-US" dirty="0"/>
              <a:t>Here’s what to know about banks.</a:t>
            </a:r>
          </a:p>
        </p:txBody>
      </p:sp>
      <p:sp>
        <p:nvSpPr>
          <p:cNvPr id="3" name="Title 2">
            <a:extLst>
              <a:ext uri="{FF2B5EF4-FFF2-40B4-BE49-F238E27FC236}">
                <a16:creationId xmlns:a16="http://schemas.microsoft.com/office/drawing/2014/main" id="{3EB44917-2B1D-3A9D-FE3A-C7569B66E7C6}"/>
              </a:ext>
            </a:extLst>
          </p:cNvPr>
          <p:cNvSpPr>
            <a:spLocks noGrp="1"/>
          </p:cNvSpPr>
          <p:nvPr>
            <p:ph type="ctrTitle"/>
          </p:nvPr>
        </p:nvSpPr>
        <p:spPr/>
        <p:txBody>
          <a:bodyPr/>
          <a:lstStyle/>
          <a:p>
            <a:r>
              <a:rPr lang="en-US" dirty="0"/>
              <a:t>What banks </a:t>
            </a:r>
            <a:br>
              <a:rPr lang="en-US" dirty="0"/>
            </a:br>
            <a:r>
              <a:rPr lang="en-US" dirty="0"/>
              <a:t>can do for you</a:t>
            </a:r>
          </a:p>
        </p:txBody>
      </p:sp>
    </p:spTree>
    <p:extLst>
      <p:ext uri="{BB962C8B-B14F-4D97-AF65-F5344CB8AC3E}">
        <p14:creationId xmlns:p14="http://schemas.microsoft.com/office/powerpoint/2010/main" val="294299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Illustration of a bank building with stacks of coins and money">
            <a:extLst>
              <a:ext uri="{FF2B5EF4-FFF2-40B4-BE49-F238E27FC236}">
                <a16:creationId xmlns:a16="http://schemas.microsoft.com/office/drawing/2014/main" id="{ABEB3D12-9B78-3D85-254A-465FC0867867}"/>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p:blipFill>
        <p:spPr>
          <a:xfrm>
            <a:off x="11315755" y="2630626"/>
            <a:ext cx="876245" cy="1165805"/>
          </a:xfrm>
          <a:prstGeom prst="rect">
            <a:avLst/>
          </a:prstGeom>
        </p:spPr>
      </p:pic>
      <p:grpSp>
        <p:nvGrpSpPr>
          <p:cNvPr id="16" name="Group 15">
            <a:extLst>
              <a:ext uri="{FF2B5EF4-FFF2-40B4-BE49-F238E27FC236}">
                <a16:creationId xmlns:a16="http://schemas.microsoft.com/office/drawing/2014/main" id="{5BBB1FBD-7162-1EC1-97B1-364F7CD2F4C9}"/>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26D62184-CB1B-1D0E-56BC-063A7C2E098E}"/>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8EC98A3F-AFA7-3183-EEE9-D3F4BDA1E1FA}"/>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AF705A46-E9C5-9106-2439-6630DA13DE5B}"/>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2" name="Picture 21" descr="Illustration of a house with a fence &#10;">
            <a:extLst>
              <a:ext uri="{FF2B5EF4-FFF2-40B4-BE49-F238E27FC236}">
                <a16:creationId xmlns:a16="http://schemas.microsoft.com/office/drawing/2014/main" id="{185A2597-5B12-D688-198D-237AAE250AB9}"/>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8630349" y="2768799"/>
            <a:ext cx="1471285" cy="929011"/>
          </a:xfrm>
          <a:prstGeom prst="rect">
            <a:avLst/>
          </a:prstGeom>
        </p:spPr>
      </p:pic>
      <p:grpSp>
        <p:nvGrpSpPr>
          <p:cNvPr id="12" name="Group 11">
            <a:extLst>
              <a:ext uri="{FF2B5EF4-FFF2-40B4-BE49-F238E27FC236}">
                <a16:creationId xmlns:a16="http://schemas.microsoft.com/office/drawing/2014/main" id="{C6459FDE-2043-444C-7855-877C4098CBD3}"/>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AA20EF5C-83B2-8100-9B86-6714539724D2}"/>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2E3C90CC-FF41-18E4-7254-4759DCB802E5}"/>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1F24915E-A769-90A4-E813-8E32F4A997EB}"/>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75A5F19C-FD9F-8AF6-6B5A-451FF807D646}"/>
              </a:ext>
            </a:extLst>
          </p:cNvPr>
          <p:cNvSpPr>
            <a:spLocks noGrp="1"/>
          </p:cNvSpPr>
          <p:nvPr>
            <p:ph idx="1"/>
          </p:nvPr>
        </p:nvSpPr>
        <p:spPr/>
        <p:txBody>
          <a:bodyPr/>
          <a:lstStyle/>
          <a:p>
            <a:r>
              <a:rPr lang="en-US" dirty="0"/>
              <a:t>Through the power of saving and compounding, after </a:t>
            </a:r>
            <a:br>
              <a:rPr lang="en-US" dirty="0"/>
            </a:br>
            <a:r>
              <a:rPr lang="en-US" dirty="0"/>
              <a:t>5 years, there is more than </a:t>
            </a:r>
            <a:r>
              <a:rPr lang="en-US" dirty="0">
                <a:highlight>
                  <a:srgbClr val="DFE96C"/>
                </a:highlight>
              </a:rPr>
              <a:t>$24,000</a:t>
            </a:r>
            <a:r>
              <a:rPr lang="en-US" dirty="0"/>
              <a:t> in the account. </a:t>
            </a:r>
          </a:p>
        </p:txBody>
      </p:sp>
      <p:pic>
        <p:nvPicPr>
          <p:cNvPr id="21" name="Picture 20" descr="Illustration of a hand holding a coin over a stack of coins and arrow">
            <a:extLst>
              <a:ext uri="{FF2B5EF4-FFF2-40B4-BE49-F238E27FC236}">
                <a16:creationId xmlns:a16="http://schemas.microsoft.com/office/drawing/2014/main" id="{BD740997-2188-676E-8AB8-8C3042F62A9C}"/>
              </a:ext>
            </a:extLst>
          </p:cNvPr>
          <p:cNvPicPr>
            <a:picLocks noChangeAspect="1"/>
          </p:cNvPicPr>
          <p:nvPr/>
        </p:nvPicPr>
        <p:blipFill>
          <a:blip r:embed="rId5" cstate="screen">
            <a:extLst>
              <a:ext uri="{28A0092B-C50C-407E-A947-70E740481C1C}">
                <a14:useLocalDpi xmlns:a14="http://schemas.microsoft.com/office/drawing/2010/main"/>
              </a:ext>
            </a:extLst>
          </a:blip>
          <a:srcRect l="10418"/>
          <a:stretch>
            <a:fillRect/>
          </a:stretch>
        </p:blipFill>
        <p:spPr>
          <a:xfrm>
            <a:off x="4940247" y="1996880"/>
            <a:ext cx="2267470" cy="2224531"/>
          </a:xfrm>
          <a:custGeom>
            <a:avLst/>
            <a:gdLst>
              <a:gd name="connsiteX0" fmla="*/ 476972 w 2267470"/>
              <a:gd name="connsiteY0" fmla="*/ 0 h 2224531"/>
              <a:gd name="connsiteX1" fmla="*/ 1757348 w 2267470"/>
              <a:gd name="connsiteY1" fmla="*/ 0 h 2224531"/>
              <a:gd name="connsiteX2" fmla="*/ 1848213 w 2267470"/>
              <a:gd name="connsiteY2" fmla="*/ 107181 h 2224531"/>
              <a:gd name="connsiteX3" fmla="*/ 2267001 w 2267470"/>
              <a:gd name="connsiteY3" fmla="*/ 1021979 h 2224531"/>
              <a:gd name="connsiteX4" fmla="*/ 2267470 w 2267470"/>
              <a:gd name="connsiteY4" fmla="*/ 1025196 h 2224531"/>
              <a:gd name="connsiteX5" fmla="*/ 2267470 w 2267470"/>
              <a:gd name="connsiteY5" fmla="*/ 1509993 h 2224531"/>
              <a:gd name="connsiteX6" fmla="*/ 2240735 w 2267470"/>
              <a:gd name="connsiteY6" fmla="*/ 1613971 h 2224531"/>
              <a:gd name="connsiteX7" fmla="*/ 1787142 w 2267470"/>
              <a:gd name="connsiteY7" fmla="*/ 2223271 h 2224531"/>
              <a:gd name="connsiteX8" fmla="*/ 1785068 w 2267470"/>
              <a:gd name="connsiteY8" fmla="*/ 2224531 h 2224531"/>
              <a:gd name="connsiteX9" fmla="*/ 532602 w 2267470"/>
              <a:gd name="connsiteY9" fmla="*/ 2224531 h 2224531"/>
              <a:gd name="connsiteX10" fmla="*/ 512906 w 2267470"/>
              <a:gd name="connsiteY10" fmla="*/ 2211782 h 2224531"/>
              <a:gd name="connsiteX11" fmla="*/ 976 w 2267470"/>
              <a:gd name="connsiteY11" fmla="*/ 1273295 h 2224531"/>
              <a:gd name="connsiteX12" fmla="*/ 467989 w 2267470"/>
              <a:gd name="connsiteY12" fmla="*/ 9768 h 222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7470" h="2224531">
                <a:moveTo>
                  <a:pt x="476972" y="0"/>
                </a:moveTo>
                <a:lnTo>
                  <a:pt x="1757348" y="0"/>
                </a:lnTo>
                <a:lnTo>
                  <a:pt x="1848213" y="107181"/>
                </a:lnTo>
                <a:cubicBezTo>
                  <a:pt x="2056090" y="373000"/>
                  <a:pt x="2209212" y="715451"/>
                  <a:pt x="2267001" y="1021979"/>
                </a:cubicBezTo>
                <a:lnTo>
                  <a:pt x="2267470" y="1025196"/>
                </a:lnTo>
                <a:lnTo>
                  <a:pt x="2267470" y="1509993"/>
                </a:lnTo>
                <a:lnTo>
                  <a:pt x="2240735" y="1613971"/>
                </a:lnTo>
                <a:cubicBezTo>
                  <a:pt x="2162631" y="1865083"/>
                  <a:pt x="2000460" y="2079156"/>
                  <a:pt x="1787142" y="2223271"/>
                </a:cubicBezTo>
                <a:lnTo>
                  <a:pt x="1785068" y="2224531"/>
                </a:lnTo>
                <a:lnTo>
                  <a:pt x="532602" y="2224531"/>
                </a:lnTo>
                <a:lnTo>
                  <a:pt x="512906" y="2211782"/>
                </a:lnTo>
                <a:cubicBezTo>
                  <a:pt x="213479" y="1996967"/>
                  <a:pt x="17169" y="1641508"/>
                  <a:pt x="976" y="1273295"/>
                </a:cubicBezTo>
                <a:cubicBezTo>
                  <a:pt x="-15216" y="905082"/>
                  <a:pt x="171331" y="363885"/>
                  <a:pt x="467989" y="9768"/>
                </a:cubicBezTo>
                <a:close/>
              </a:path>
            </a:pathLst>
          </a:custGeom>
        </p:spPr>
      </p:pic>
      <p:grpSp>
        <p:nvGrpSpPr>
          <p:cNvPr id="8" name="Group 7">
            <a:extLst>
              <a:ext uri="{FF2B5EF4-FFF2-40B4-BE49-F238E27FC236}">
                <a16:creationId xmlns:a16="http://schemas.microsoft.com/office/drawing/2014/main" id="{A739955D-1B98-3E1E-DE99-29615217F849}"/>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D2914E8F-3353-5C08-7CE4-FD44A2E1357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816C4718-52C0-D137-1AE9-584D9126EF9E}"/>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E9B47624-08C0-7205-6E2F-8D04BBED9EDA}"/>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4" name="Picture 3" descr="Illustration of a stack of coins and a dollars&#10;">
            <a:extLst>
              <a:ext uri="{FF2B5EF4-FFF2-40B4-BE49-F238E27FC236}">
                <a16:creationId xmlns:a16="http://schemas.microsoft.com/office/drawing/2014/main" id="{EC44D164-91CE-912D-C62D-2EDBFFD348CC}"/>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2098427" y="2852963"/>
            <a:ext cx="1431608" cy="780115"/>
          </a:xfrm>
          <a:prstGeom prst="rect">
            <a:avLst/>
          </a:prstGeom>
        </p:spPr>
      </p:pic>
      <p:sp>
        <p:nvSpPr>
          <p:cNvPr id="2" name="Title 1">
            <a:extLst>
              <a:ext uri="{FF2B5EF4-FFF2-40B4-BE49-F238E27FC236}">
                <a16:creationId xmlns:a16="http://schemas.microsoft.com/office/drawing/2014/main" id="{F5F39D5E-B517-350A-54AB-18AE22FDA151}"/>
              </a:ext>
            </a:extLst>
          </p:cNvPr>
          <p:cNvSpPr>
            <a:spLocks noGrp="1"/>
          </p:cNvSpPr>
          <p:nvPr>
            <p:ph type="title"/>
          </p:nvPr>
        </p:nvSpPr>
        <p:spPr/>
        <p:txBody>
          <a:bodyPr/>
          <a:lstStyle/>
          <a:p>
            <a:r>
              <a:rPr lang="en-US" dirty="0"/>
              <a:t>Hands on example:</a:t>
            </a:r>
            <a:br>
              <a:rPr lang="en-US" dirty="0"/>
            </a:br>
            <a:r>
              <a:rPr lang="en-US" dirty="0"/>
              <a:t>What’s compounding? </a:t>
            </a:r>
          </a:p>
        </p:txBody>
      </p:sp>
    </p:spTree>
    <p:extLst>
      <p:ext uri="{BB962C8B-B14F-4D97-AF65-F5344CB8AC3E}">
        <p14:creationId xmlns:p14="http://schemas.microsoft.com/office/powerpoint/2010/main" val="2737642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6E1F9-CEF8-8B0C-9A48-8E3E692B19AC}"/>
            </a:ext>
          </a:extLst>
        </p:cNvPr>
        <p:cNvGrpSpPr/>
        <p:nvPr/>
      </p:nvGrpSpPr>
      <p:grpSpPr>
        <a:xfrm>
          <a:off x="0" y="0"/>
          <a:ext cx="0" cy="0"/>
          <a:chOff x="0" y="0"/>
          <a:chExt cx="0" cy="0"/>
        </a:xfrm>
      </p:grpSpPr>
      <p:pic>
        <p:nvPicPr>
          <p:cNvPr id="28" name="Picture 27" descr="Illustration of a stack of bills and gold coins">
            <a:extLst>
              <a:ext uri="{FF2B5EF4-FFF2-40B4-BE49-F238E27FC236}">
                <a16:creationId xmlns:a16="http://schemas.microsoft.com/office/drawing/2014/main" id="{C7676AEC-2BCB-35B1-4F58-C7446088A5F0}"/>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p:blipFill>
        <p:spPr>
          <a:xfrm>
            <a:off x="11315755" y="2757526"/>
            <a:ext cx="876245" cy="924349"/>
          </a:xfrm>
          <a:prstGeom prst="rect">
            <a:avLst/>
          </a:prstGeom>
        </p:spPr>
      </p:pic>
      <p:grpSp>
        <p:nvGrpSpPr>
          <p:cNvPr id="16" name="Group 15">
            <a:extLst>
              <a:ext uri="{FF2B5EF4-FFF2-40B4-BE49-F238E27FC236}">
                <a16:creationId xmlns:a16="http://schemas.microsoft.com/office/drawing/2014/main" id="{47569208-3668-5C8F-279F-353695C553B2}"/>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17" name="Oval 16">
              <a:extLst>
                <a:ext uri="{FF2B5EF4-FFF2-40B4-BE49-F238E27FC236}">
                  <a16:creationId xmlns:a16="http://schemas.microsoft.com/office/drawing/2014/main" id="{86FCDE45-7FB1-36A4-57E2-DA7D5F90B2CB}"/>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03BED83C-86B5-7918-0A84-CB0C25455C01}"/>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9" name="Oval 18">
              <a:extLst>
                <a:ext uri="{FF2B5EF4-FFF2-40B4-BE49-F238E27FC236}">
                  <a16:creationId xmlns:a16="http://schemas.microsoft.com/office/drawing/2014/main" id="{62FEF134-CE16-3988-7DB4-F9A1F464B5A9}"/>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5" name="Picture 24" descr="Illustration of a bank building with stacks of coins and money">
            <a:extLst>
              <a:ext uri="{FF2B5EF4-FFF2-40B4-BE49-F238E27FC236}">
                <a16:creationId xmlns:a16="http://schemas.microsoft.com/office/drawing/2014/main" id="{9869C105-0381-19DE-ED80-74650D4A1747}"/>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l="11606" t="8333" r="11481" b="8334"/>
          <a:stretch/>
        </p:blipFill>
        <p:spPr>
          <a:xfrm>
            <a:off x="8835651" y="2630626"/>
            <a:ext cx="1075984" cy="1165805"/>
          </a:xfrm>
          <a:prstGeom prst="rect">
            <a:avLst/>
          </a:prstGeom>
        </p:spPr>
      </p:pic>
      <p:grpSp>
        <p:nvGrpSpPr>
          <p:cNvPr id="12" name="Group 11">
            <a:extLst>
              <a:ext uri="{FF2B5EF4-FFF2-40B4-BE49-F238E27FC236}">
                <a16:creationId xmlns:a16="http://schemas.microsoft.com/office/drawing/2014/main" id="{C4DC5E05-1408-5C95-268B-47D511F5CEFB}"/>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A15E5B53-EAF1-4D7D-63D4-306C1954FB7C}"/>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0BB95A39-D85A-41AA-EB60-F58250B359EC}"/>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570E13D2-AFE4-F934-29DA-81C708838C6D}"/>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A8BD6393-9EF4-3778-A7C4-9966E4872E47}"/>
              </a:ext>
            </a:extLst>
          </p:cNvPr>
          <p:cNvSpPr>
            <a:spLocks noGrp="1"/>
          </p:cNvSpPr>
          <p:nvPr>
            <p:ph idx="1"/>
          </p:nvPr>
        </p:nvSpPr>
        <p:spPr/>
        <p:txBody>
          <a:bodyPr/>
          <a:lstStyle/>
          <a:p>
            <a:r>
              <a:rPr lang="en-US" dirty="0"/>
              <a:t>Maria can use that money for a big purchase, or she can </a:t>
            </a:r>
            <a:br>
              <a:rPr lang="en-US" dirty="0"/>
            </a:br>
            <a:r>
              <a:rPr lang="en-US" dirty="0"/>
              <a:t>continue saving and letting it grow. </a:t>
            </a:r>
          </a:p>
        </p:txBody>
      </p:sp>
      <p:pic>
        <p:nvPicPr>
          <p:cNvPr id="23" name="Picture 22" descr="Illustration of a house with a fence &#10;">
            <a:extLst>
              <a:ext uri="{FF2B5EF4-FFF2-40B4-BE49-F238E27FC236}">
                <a16:creationId xmlns:a16="http://schemas.microsoft.com/office/drawing/2014/main" id="{1D20BF99-7409-CDDF-022D-896F80E5438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50771" y="2411814"/>
            <a:ext cx="2516930" cy="1589261"/>
          </a:xfrm>
          <a:prstGeom prst="rect">
            <a:avLst/>
          </a:prstGeom>
        </p:spPr>
      </p:pic>
      <p:grpSp>
        <p:nvGrpSpPr>
          <p:cNvPr id="8" name="Group 7">
            <a:extLst>
              <a:ext uri="{FF2B5EF4-FFF2-40B4-BE49-F238E27FC236}">
                <a16:creationId xmlns:a16="http://schemas.microsoft.com/office/drawing/2014/main" id="{18ABC1FB-70D0-077B-5389-99116109E6B9}"/>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BE94D197-F29A-5C84-802A-BBE706409904}"/>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43FA4B8F-1328-2801-5D58-1AB20DDED813}"/>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C13C741A-8CDB-01E6-41FE-6F2F2B8B1C8E}"/>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1" name="Picture 20" descr="Illustration of a hand holding a coin over a stack of coins and arrow">
            <a:extLst>
              <a:ext uri="{FF2B5EF4-FFF2-40B4-BE49-F238E27FC236}">
                <a16:creationId xmlns:a16="http://schemas.microsoft.com/office/drawing/2014/main" id="{D544F1AC-9A02-0A24-517E-9F866897782F}"/>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a:fillRect/>
          </a:stretch>
        </p:blipFill>
        <p:spPr>
          <a:xfrm>
            <a:off x="2211353" y="2654452"/>
            <a:ext cx="1233580" cy="1210220"/>
          </a:xfrm>
          <a:custGeom>
            <a:avLst/>
            <a:gdLst>
              <a:gd name="connsiteX0" fmla="*/ 476972 w 2267470"/>
              <a:gd name="connsiteY0" fmla="*/ 0 h 2224531"/>
              <a:gd name="connsiteX1" fmla="*/ 1757348 w 2267470"/>
              <a:gd name="connsiteY1" fmla="*/ 0 h 2224531"/>
              <a:gd name="connsiteX2" fmla="*/ 1848213 w 2267470"/>
              <a:gd name="connsiteY2" fmla="*/ 107181 h 2224531"/>
              <a:gd name="connsiteX3" fmla="*/ 2267001 w 2267470"/>
              <a:gd name="connsiteY3" fmla="*/ 1021979 h 2224531"/>
              <a:gd name="connsiteX4" fmla="*/ 2267470 w 2267470"/>
              <a:gd name="connsiteY4" fmla="*/ 1025196 h 2224531"/>
              <a:gd name="connsiteX5" fmla="*/ 2267470 w 2267470"/>
              <a:gd name="connsiteY5" fmla="*/ 1509993 h 2224531"/>
              <a:gd name="connsiteX6" fmla="*/ 2240735 w 2267470"/>
              <a:gd name="connsiteY6" fmla="*/ 1613971 h 2224531"/>
              <a:gd name="connsiteX7" fmla="*/ 1787142 w 2267470"/>
              <a:gd name="connsiteY7" fmla="*/ 2223271 h 2224531"/>
              <a:gd name="connsiteX8" fmla="*/ 1785068 w 2267470"/>
              <a:gd name="connsiteY8" fmla="*/ 2224531 h 2224531"/>
              <a:gd name="connsiteX9" fmla="*/ 532602 w 2267470"/>
              <a:gd name="connsiteY9" fmla="*/ 2224531 h 2224531"/>
              <a:gd name="connsiteX10" fmla="*/ 512906 w 2267470"/>
              <a:gd name="connsiteY10" fmla="*/ 2211782 h 2224531"/>
              <a:gd name="connsiteX11" fmla="*/ 976 w 2267470"/>
              <a:gd name="connsiteY11" fmla="*/ 1273295 h 2224531"/>
              <a:gd name="connsiteX12" fmla="*/ 467989 w 2267470"/>
              <a:gd name="connsiteY12" fmla="*/ 9768 h 222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7470" h="2224531">
                <a:moveTo>
                  <a:pt x="476972" y="0"/>
                </a:moveTo>
                <a:lnTo>
                  <a:pt x="1757348" y="0"/>
                </a:lnTo>
                <a:lnTo>
                  <a:pt x="1848213" y="107181"/>
                </a:lnTo>
                <a:cubicBezTo>
                  <a:pt x="2056090" y="373000"/>
                  <a:pt x="2209212" y="715451"/>
                  <a:pt x="2267001" y="1021979"/>
                </a:cubicBezTo>
                <a:lnTo>
                  <a:pt x="2267470" y="1025196"/>
                </a:lnTo>
                <a:lnTo>
                  <a:pt x="2267470" y="1509993"/>
                </a:lnTo>
                <a:lnTo>
                  <a:pt x="2240735" y="1613971"/>
                </a:lnTo>
                <a:cubicBezTo>
                  <a:pt x="2162631" y="1865083"/>
                  <a:pt x="2000460" y="2079156"/>
                  <a:pt x="1787142" y="2223271"/>
                </a:cubicBezTo>
                <a:lnTo>
                  <a:pt x="1785068" y="2224531"/>
                </a:lnTo>
                <a:lnTo>
                  <a:pt x="532602" y="2224531"/>
                </a:lnTo>
                <a:lnTo>
                  <a:pt x="512906" y="2211782"/>
                </a:lnTo>
                <a:cubicBezTo>
                  <a:pt x="213479" y="1996967"/>
                  <a:pt x="17169" y="1641508"/>
                  <a:pt x="976" y="1273295"/>
                </a:cubicBezTo>
                <a:cubicBezTo>
                  <a:pt x="-15216" y="905082"/>
                  <a:pt x="171331" y="363885"/>
                  <a:pt x="467989" y="9768"/>
                </a:cubicBezTo>
                <a:close/>
              </a:path>
            </a:pathLst>
          </a:custGeom>
        </p:spPr>
      </p:pic>
      <p:grpSp>
        <p:nvGrpSpPr>
          <p:cNvPr id="4" name="Group 3">
            <a:extLst>
              <a:ext uri="{FF2B5EF4-FFF2-40B4-BE49-F238E27FC236}">
                <a16:creationId xmlns:a16="http://schemas.microsoft.com/office/drawing/2014/main" id="{E67F63D6-243B-10ED-9C9F-1432D714BF5A}"/>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AAC583EC-D123-0EE6-BAD2-16D17FA616B4}"/>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C0CF4949-7917-7999-3B3B-7E40AE4DA56F}"/>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2D303C9F-F0EC-E9B8-5BF1-73A1C7C01DE4}"/>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0" name="Picture 19" descr="Illustration of a stack of coins and a dollars&#10;">
            <a:extLst>
              <a:ext uri="{FF2B5EF4-FFF2-40B4-BE49-F238E27FC236}">
                <a16:creationId xmlns:a16="http://schemas.microsoft.com/office/drawing/2014/main" id="{99A6C544-53DC-0AA3-8080-159FFFF9937A}"/>
              </a:ext>
            </a:extLst>
          </p:cNvPr>
          <p:cNvPicPr>
            <a:picLocks noChangeAspect="1"/>
          </p:cNvPicPr>
          <p:nvPr/>
        </p:nvPicPr>
        <p:blipFill>
          <a:blip r:embed="rId7" cstate="screen">
            <a:alphaModFix amt="35000"/>
            <a:extLst>
              <a:ext uri="{28A0092B-C50C-407E-A947-70E740481C1C}">
                <a14:useLocalDpi xmlns:a14="http://schemas.microsoft.com/office/drawing/2010/main"/>
              </a:ext>
            </a:extLst>
          </a:blip>
          <a:srcRect/>
          <a:stretch/>
        </p:blipFill>
        <p:spPr>
          <a:xfrm>
            <a:off x="-3706" y="2852963"/>
            <a:ext cx="996563" cy="780115"/>
          </a:xfrm>
          <a:prstGeom prst="rect">
            <a:avLst/>
          </a:prstGeom>
        </p:spPr>
      </p:pic>
      <p:sp>
        <p:nvSpPr>
          <p:cNvPr id="2" name="Title 1">
            <a:extLst>
              <a:ext uri="{FF2B5EF4-FFF2-40B4-BE49-F238E27FC236}">
                <a16:creationId xmlns:a16="http://schemas.microsoft.com/office/drawing/2014/main" id="{EE42F138-9690-6F6E-A527-37AF357FDB29}"/>
              </a:ext>
            </a:extLst>
          </p:cNvPr>
          <p:cNvSpPr>
            <a:spLocks noGrp="1"/>
          </p:cNvSpPr>
          <p:nvPr>
            <p:ph type="title"/>
          </p:nvPr>
        </p:nvSpPr>
        <p:spPr/>
        <p:txBody>
          <a:bodyPr/>
          <a:lstStyle/>
          <a:p>
            <a:r>
              <a:rPr lang="en-US" dirty="0"/>
              <a:t>Hands on example:</a:t>
            </a:r>
            <a:br>
              <a:rPr lang="en-US" dirty="0"/>
            </a:br>
            <a:r>
              <a:rPr lang="en-US" dirty="0"/>
              <a:t>What’s compounding? </a:t>
            </a:r>
          </a:p>
        </p:txBody>
      </p:sp>
    </p:spTree>
    <p:extLst>
      <p:ext uri="{BB962C8B-B14F-4D97-AF65-F5344CB8AC3E}">
        <p14:creationId xmlns:p14="http://schemas.microsoft.com/office/powerpoint/2010/main" val="1815175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183A9-E715-D863-10C8-1DF856FC05AC}"/>
            </a:ext>
          </a:extLst>
        </p:cNvPr>
        <p:cNvGrpSpPr/>
        <p:nvPr/>
      </p:nvGrpSpPr>
      <p:grpSpPr>
        <a:xfrm>
          <a:off x="0" y="0"/>
          <a:ext cx="0" cy="0"/>
          <a:chOff x="0" y="0"/>
          <a:chExt cx="0" cy="0"/>
        </a:xfrm>
      </p:grpSpPr>
      <p:pic>
        <p:nvPicPr>
          <p:cNvPr id="24" name="Picture 23" descr="Illustration of a stack of bills and gold coins">
            <a:extLst>
              <a:ext uri="{FF2B5EF4-FFF2-40B4-BE49-F238E27FC236}">
                <a16:creationId xmlns:a16="http://schemas.microsoft.com/office/drawing/2014/main" id="{0C0BF738-4E01-4BD6-0C35-B1EE86F3AD85}"/>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8650939" y="2757526"/>
            <a:ext cx="1498082" cy="924349"/>
          </a:xfrm>
          <a:prstGeom prst="rect">
            <a:avLst/>
          </a:prstGeom>
        </p:spPr>
      </p:pic>
      <p:grpSp>
        <p:nvGrpSpPr>
          <p:cNvPr id="12" name="Group 11">
            <a:extLst>
              <a:ext uri="{FF2B5EF4-FFF2-40B4-BE49-F238E27FC236}">
                <a16:creationId xmlns:a16="http://schemas.microsoft.com/office/drawing/2014/main" id="{C40D979B-D00A-3045-75F4-5EF3C35E444E}"/>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3" name="Oval 12">
              <a:extLst>
                <a:ext uri="{FF2B5EF4-FFF2-40B4-BE49-F238E27FC236}">
                  <a16:creationId xmlns:a16="http://schemas.microsoft.com/office/drawing/2014/main" id="{5AE3CCAF-8D3A-B5F9-676B-B10FC6E4A0C6}"/>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4" name="Oval 13">
              <a:extLst>
                <a:ext uri="{FF2B5EF4-FFF2-40B4-BE49-F238E27FC236}">
                  <a16:creationId xmlns:a16="http://schemas.microsoft.com/office/drawing/2014/main" id="{CB85C8A0-3843-E219-0E15-8DA1DD8CD815}"/>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5" name="Oval 14">
              <a:extLst>
                <a:ext uri="{FF2B5EF4-FFF2-40B4-BE49-F238E27FC236}">
                  <a16:creationId xmlns:a16="http://schemas.microsoft.com/office/drawing/2014/main" id="{006E73A0-322C-9089-E8B7-D6558E45B63E}"/>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75148E49-C1EE-5FAA-08A6-C663BFFBD5F3}"/>
              </a:ext>
            </a:extLst>
          </p:cNvPr>
          <p:cNvSpPr>
            <a:spLocks noGrp="1"/>
          </p:cNvSpPr>
          <p:nvPr>
            <p:ph idx="1"/>
          </p:nvPr>
        </p:nvSpPr>
        <p:spPr/>
        <p:txBody>
          <a:bodyPr/>
          <a:lstStyle/>
          <a:p>
            <a:r>
              <a:rPr lang="en-US" dirty="0"/>
              <a:t>If she continues to save for 5 more years,</a:t>
            </a:r>
            <a:br>
              <a:rPr lang="en-US" dirty="0"/>
            </a:br>
            <a:r>
              <a:rPr lang="en-US" dirty="0"/>
              <a:t>she’ll have almost $30,000. </a:t>
            </a:r>
          </a:p>
        </p:txBody>
      </p:sp>
      <p:pic>
        <p:nvPicPr>
          <p:cNvPr id="22" name="Picture 21" descr="Illustration of a bank building with stacks of coins and money">
            <a:extLst>
              <a:ext uri="{FF2B5EF4-FFF2-40B4-BE49-F238E27FC236}">
                <a16:creationId xmlns:a16="http://schemas.microsoft.com/office/drawing/2014/main" id="{2309E3A5-191D-1E6F-A821-3F07BDE12D0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107404" y="2128698"/>
            <a:ext cx="2005689" cy="2173119"/>
          </a:xfrm>
          <a:prstGeom prst="rect">
            <a:avLst/>
          </a:prstGeom>
        </p:spPr>
      </p:pic>
      <p:grpSp>
        <p:nvGrpSpPr>
          <p:cNvPr id="8" name="Group 7">
            <a:extLst>
              <a:ext uri="{FF2B5EF4-FFF2-40B4-BE49-F238E27FC236}">
                <a16:creationId xmlns:a16="http://schemas.microsoft.com/office/drawing/2014/main" id="{76A72892-501E-C308-30BE-26042FDD1DB1}"/>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4749748C-0B8D-B69F-08F9-E84A5E0A7981}"/>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A7B6FF22-83F4-716F-4DBE-0C5C2F4AD3FA}"/>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D88AA801-1464-CF9A-7635-C527728D4116}"/>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1" name="Picture 20" descr="Illustration of a house with a fence &#10;">
            <a:extLst>
              <a:ext uri="{FF2B5EF4-FFF2-40B4-BE49-F238E27FC236}">
                <a16:creationId xmlns:a16="http://schemas.microsoft.com/office/drawing/2014/main" id="{C05CA0CC-8EBD-73EE-8914-EFBBBAD502A5}"/>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tretch>
            <a:fillRect/>
          </a:stretch>
        </p:blipFill>
        <p:spPr>
          <a:xfrm>
            <a:off x="2063299" y="2768799"/>
            <a:ext cx="1471285" cy="929011"/>
          </a:xfrm>
          <a:prstGeom prst="rect">
            <a:avLst/>
          </a:prstGeom>
        </p:spPr>
      </p:pic>
      <p:grpSp>
        <p:nvGrpSpPr>
          <p:cNvPr id="4" name="Group 3">
            <a:extLst>
              <a:ext uri="{FF2B5EF4-FFF2-40B4-BE49-F238E27FC236}">
                <a16:creationId xmlns:a16="http://schemas.microsoft.com/office/drawing/2014/main" id="{5A21E47C-A348-10ED-0A46-6FBF9CCBA3C8}"/>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009858C2-3DF1-0F30-1591-76E8E53D0844}"/>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0703BEEA-B504-5D01-3CDF-FD6E970580EF}"/>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47FDA972-3993-D409-BDD0-EBD82E5A6C22}"/>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7" name="Picture 26" descr="Illustration of a hand holding a coin over a stack of coins and arrow">
            <a:extLst>
              <a:ext uri="{FF2B5EF4-FFF2-40B4-BE49-F238E27FC236}">
                <a16:creationId xmlns:a16="http://schemas.microsoft.com/office/drawing/2014/main" id="{B86D8F5A-D404-F765-8C46-F4D14B61EEE7}"/>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a:fillRect/>
          </a:stretch>
        </p:blipFill>
        <p:spPr>
          <a:xfrm>
            <a:off x="1" y="2654452"/>
            <a:ext cx="918147" cy="1210220"/>
          </a:xfrm>
          <a:custGeom>
            <a:avLst/>
            <a:gdLst>
              <a:gd name="connsiteX0" fmla="*/ 0 w 918147"/>
              <a:gd name="connsiteY0" fmla="*/ 0 h 1210220"/>
              <a:gd name="connsiteX1" fmla="*/ 640623 w 918147"/>
              <a:gd name="connsiteY1" fmla="*/ 0 h 1210220"/>
              <a:gd name="connsiteX2" fmla="*/ 690057 w 918147"/>
              <a:gd name="connsiteY2" fmla="*/ 58310 h 1210220"/>
              <a:gd name="connsiteX3" fmla="*/ 917892 w 918147"/>
              <a:gd name="connsiteY3" fmla="*/ 555991 h 1210220"/>
              <a:gd name="connsiteX4" fmla="*/ 918147 w 918147"/>
              <a:gd name="connsiteY4" fmla="*/ 557741 h 1210220"/>
              <a:gd name="connsiteX5" fmla="*/ 918147 w 918147"/>
              <a:gd name="connsiteY5" fmla="*/ 821487 h 1210220"/>
              <a:gd name="connsiteX6" fmla="*/ 903602 w 918147"/>
              <a:gd name="connsiteY6" fmla="*/ 878055 h 1210220"/>
              <a:gd name="connsiteX7" fmla="*/ 656832 w 918147"/>
              <a:gd name="connsiteY7" fmla="*/ 1209535 h 1210220"/>
              <a:gd name="connsiteX8" fmla="*/ 655704 w 918147"/>
              <a:gd name="connsiteY8" fmla="*/ 1210220 h 1210220"/>
              <a:gd name="connsiteX9" fmla="*/ 0 w 918147"/>
              <a:gd name="connsiteY9" fmla="*/ 1210220 h 1210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8147" h="1210220">
                <a:moveTo>
                  <a:pt x="0" y="0"/>
                </a:moveTo>
                <a:lnTo>
                  <a:pt x="640623" y="0"/>
                </a:lnTo>
                <a:lnTo>
                  <a:pt x="690057" y="58310"/>
                </a:lnTo>
                <a:cubicBezTo>
                  <a:pt x="803149" y="202925"/>
                  <a:pt x="886453" y="389230"/>
                  <a:pt x="917892" y="555991"/>
                </a:cubicBezTo>
                <a:lnTo>
                  <a:pt x="918147" y="557741"/>
                </a:lnTo>
                <a:lnTo>
                  <a:pt x="918147" y="821487"/>
                </a:lnTo>
                <a:lnTo>
                  <a:pt x="903602" y="878055"/>
                </a:lnTo>
                <a:cubicBezTo>
                  <a:pt x="861111" y="1014668"/>
                  <a:pt x="772885" y="1131131"/>
                  <a:pt x="656832" y="1209535"/>
                </a:cubicBezTo>
                <a:lnTo>
                  <a:pt x="655704" y="1210220"/>
                </a:lnTo>
                <a:lnTo>
                  <a:pt x="0" y="1210220"/>
                </a:lnTo>
                <a:close/>
              </a:path>
            </a:pathLst>
          </a:custGeom>
        </p:spPr>
      </p:pic>
      <p:sp>
        <p:nvSpPr>
          <p:cNvPr id="2" name="Title 1">
            <a:extLst>
              <a:ext uri="{FF2B5EF4-FFF2-40B4-BE49-F238E27FC236}">
                <a16:creationId xmlns:a16="http://schemas.microsoft.com/office/drawing/2014/main" id="{77F0C836-C354-5CD8-6B27-515438FEE480}"/>
              </a:ext>
            </a:extLst>
          </p:cNvPr>
          <p:cNvSpPr>
            <a:spLocks noGrp="1"/>
          </p:cNvSpPr>
          <p:nvPr>
            <p:ph type="title"/>
          </p:nvPr>
        </p:nvSpPr>
        <p:spPr/>
        <p:txBody>
          <a:bodyPr/>
          <a:lstStyle/>
          <a:p>
            <a:r>
              <a:rPr lang="en-US" dirty="0"/>
              <a:t>Hands on example:</a:t>
            </a:r>
            <a:br>
              <a:rPr lang="en-US" dirty="0"/>
            </a:br>
            <a:r>
              <a:rPr lang="en-US" dirty="0"/>
              <a:t>What’s compounding? </a:t>
            </a:r>
          </a:p>
        </p:txBody>
      </p:sp>
    </p:spTree>
    <p:extLst>
      <p:ext uri="{BB962C8B-B14F-4D97-AF65-F5344CB8AC3E}">
        <p14:creationId xmlns:p14="http://schemas.microsoft.com/office/powerpoint/2010/main" val="291202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53" presetClass="entr" presetSubtype="16"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
                                          </p:val>
                                        </p:tav>
                                        <p:tav tm="100000">
                                          <p:val>
                                            <p:strVal val="#ppt_w"/>
                                          </p:val>
                                        </p:tav>
                                      </p:tavLst>
                                    </p:anim>
                                    <p:anim calcmode="lin" valueType="num">
                                      <p:cBhvr>
                                        <p:cTn id="11" dur="500" fill="hold"/>
                                        <p:tgtEl>
                                          <p:spTgt spid="22"/>
                                        </p:tgtEl>
                                        <p:attrNameLst>
                                          <p:attrName>ppt_h</p:attrName>
                                        </p:attrNameLst>
                                      </p:cBhvr>
                                      <p:tavLst>
                                        <p:tav tm="0">
                                          <p:val>
                                            <p:fltVal val="0"/>
                                          </p:val>
                                        </p:tav>
                                        <p:tav tm="100000">
                                          <p:val>
                                            <p:strVal val="#ppt_h"/>
                                          </p:val>
                                        </p:tav>
                                      </p:tavLst>
                                    </p:anim>
                                    <p:animEffect transition="in" filter="fade">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F9084-FB82-95CA-7599-4876B3477C7D}"/>
            </a:ext>
          </a:extLst>
        </p:cNvPr>
        <p:cNvGrpSpPr/>
        <p:nvPr/>
      </p:nvGrpSpPr>
      <p:grpSpPr>
        <a:xfrm>
          <a:off x="0" y="0"/>
          <a:ext cx="0" cy="0"/>
          <a:chOff x="0" y="0"/>
          <a:chExt cx="0" cy="0"/>
        </a:xfrm>
      </p:grpSpPr>
      <p:pic>
        <p:nvPicPr>
          <p:cNvPr id="12" name="Picture 11" descr="Illustration of falling confetti">
            <a:extLst>
              <a:ext uri="{FF2B5EF4-FFF2-40B4-BE49-F238E27FC236}">
                <a16:creationId xmlns:a16="http://schemas.microsoft.com/office/drawing/2014/main" id="{BCC098C6-1E02-2994-3927-966F0DBFDDC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3" name="Content Placeholder 2">
            <a:extLst>
              <a:ext uri="{FF2B5EF4-FFF2-40B4-BE49-F238E27FC236}">
                <a16:creationId xmlns:a16="http://schemas.microsoft.com/office/drawing/2014/main" id="{4C67FAA8-859C-ABE3-C9A5-82D9D10450B7}"/>
              </a:ext>
            </a:extLst>
          </p:cNvPr>
          <p:cNvSpPr>
            <a:spLocks noGrp="1"/>
          </p:cNvSpPr>
          <p:nvPr>
            <p:ph idx="1"/>
          </p:nvPr>
        </p:nvSpPr>
        <p:spPr/>
        <p:txBody>
          <a:bodyPr/>
          <a:lstStyle/>
          <a:p>
            <a:r>
              <a:rPr lang="en-US" dirty="0"/>
              <a:t>In 30 years, she’ll have more than $66,000. </a:t>
            </a:r>
          </a:p>
        </p:txBody>
      </p:sp>
      <p:pic>
        <p:nvPicPr>
          <p:cNvPr id="22" name="Picture 21" descr="Illustration of a stack of bills and gold coins">
            <a:extLst>
              <a:ext uri="{FF2B5EF4-FFF2-40B4-BE49-F238E27FC236}">
                <a16:creationId xmlns:a16="http://schemas.microsoft.com/office/drawing/2014/main" id="{2CE102D0-5F0C-408B-A423-9D9B45645F2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836761" y="2403997"/>
            <a:ext cx="2600720" cy="1604896"/>
          </a:xfrm>
          <a:prstGeom prst="rect">
            <a:avLst/>
          </a:prstGeom>
        </p:spPr>
      </p:pic>
      <p:grpSp>
        <p:nvGrpSpPr>
          <p:cNvPr id="8" name="Group 7">
            <a:extLst>
              <a:ext uri="{FF2B5EF4-FFF2-40B4-BE49-F238E27FC236}">
                <a16:creationId xmlns:a16="http://schemas.microsoft.com/office/drawing/2014/main" id="{8C0B40B2-3962-909E-766B-3C0F71153483}"/>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9" name="Oval 8">
              <a:extLst>
                <a:ext uri="{FF2B5EF4-FFF2-40B4-BE49-F238E27FC236}">
                  <a16:creationId xmlns:a16="http://schemas.microsoft.com/office/drawing/2014/main" id="{C3F5083A-FA79-19E4-A6A9-8B4F9BD5C221}"/>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0" name="Oval 9">
              <a:extLst>
                <a:ext uri="{FF2B5EF4-FFF2-40B4-BE49-F238E27FC236}">
                  <a16:creationId xmlns:a16="http://schemas.microsoft.com/office/drawing/2014/main" id="{4026C5B5-3DD5-83C5-9DB2-51D5F1682A1F}"/>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79874E3A-756C-C71C-7377-28A4985E7C5F}"/>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1" name="Picture 20" descr="Illustration of a bank building with stacks of coins and money">
            <a:extLst>
              <a:ext uri="{FF2B5EF4-FFF2-40B4-BE49-F238E27FC236}">
                <a16:creationId xmlns:a16="http://schemas.microsoft.com/office/drawing/2014/main" id="{E97C43C0-A1C2-CE4D-C6ED-444B12632278}"/>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rcRect l="11606" t="8333" r="11481" b="8334"/>
          <a:stretch/>
        </p:blipFill>
        <p:spPr>
          <a:xfrm>
            <a:off x="2274715" y="2630626"/>
            <a:ext cx="1075984" cy="1165805"/>
          </a:xfrm>
          <a:prstGeom prst="rect">
            <a:avLst/>
          </a:prstGeom>
        </p:spPr>
      </p:pic>
      <p:grpSp>
        <p:nvGrpSpPr>
          <p:cNvPr id="4" name="Group 3">
            <a:extLst>
              <a:ext uri="{FF2B5EF4-FFF2-40B4-BE49-F238E27FC236}">
                <a16:creationId xmlns:a16="http://schemas.microsoft.com/office/drawing/2014/main" id="{DA506F86-2894-4A61-3F17-EBA38BB329DB}"/>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5" name="Oval 4">
              <a:extLst>
                <a:ext uri="{FF2B5EF4-FFF2-40B4-BE49-F238E27FC236}">
                  <a16:creationId xmlns:a16="http://schemas.microsoft.com/office/drawing/2014/main" id="{E9734512-E415-58A2-7D73-60765282E3B6}"/>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6" name="Oval 5">
              <a:extLst>
                <a:ext uri="{FF2B5EF4-FFF2-40B4-BE49-F238E27FC236}">
                  <a16:creationId xmlns:a16="http://schemas.microsoft.com/office/drawing/2014/main" id="{02E1755B-7202-71C2-D2CF-4CEE9E8F7786}"/>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511D68E1-DC4F-EB0D-BABB-C797BA564B36}"/>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3" name="Picture 22" descr="Illustration of a house with a fence &#10;">
            <a:extLst>
              <a:ext uri="{FF2B5EF4-FFF2-40B4-BE49-F238E27FC236}">
                <a16:creationId xmlns:a16="http://schemas.microsoft.com/office/drawing/2014/main" id="{4146D111-95C4-8756-47CA-C6BE153C0E2B}"/>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p:blipFill>
        <p:spPr>
          <a:xfrm>
            <a:off x="-21658" y="2768799"/>
            <a:ext cx="974386" cy="929011"/>
          </a:xfrm>
          <a:prstGeom prst="rect">
            <a:avLst/>
          </a:prstGeom>
        </p:spPr>
      </p:pic>
      <p:sp>
        <p:nvSpPr>
          <p:cNvPr id="2" name="Title 1">
            <a:extLst>
              <a:ext uri="{FF2B5EF4-FFF2-40B4-BE49-F238E27FC236}">
                <a16:creationId xmlns:a16="http://schemas.microsoft.com/office/drawing/2014/main" id="{F276AEC9-C4A8-1640-2246-4B687E03B2C4}"/>
              </a:ext>
            </a:extLst>
          </p:cNvPr>
          <p:cNvSpPr>
            <a:spLocks noGrp="1"/>
          </p:cNvSpPr>
          <p:nvPr>
            <p:ph type="title"/>
          </p:nvPr>
        </p:nvSpPr>
        <p:spPr/>
        <p:txBody>
          <a:bodyPr/>
          <a:lstStyle/>
          <a:p>
            <a:r>
              <a:rPr lang="en-US" dirty="0"/>
              <a:t>Hands on example:</a:t>
            </a:r>
            <a:br>
              <a:rPr lang="en-US" dirty="0"/>
            </a:br>
            <a:r>
              <a:rPr lang="en-US" dirty="0"/>
              <a:t>What’s compounding? </a:t>
            </a:r>
          </a:p>
        </p:txBody>
      </p:sp>
    </p:spTree>
    <p:extLst>
      <p:ext uri="{BB962C8B-B14F-4D97-AF65-F5344CB8AC3E}">
        <p14:creationId xmlns:p14="http://schemas.microsoft.com/office/powerpoint/2010/main" val="1440992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par>
                          <p:cTn id="14" fill="hold">
                            <p:stCondLst>
                              <p:cond delay="1000"/>
                            </p:stCondLst>
                            <p:childTnLst>
                              <p:par>
                                <p:cTn id="15" presetID="47" presetClass="entr" presetSubtype="0" fill="hold" nodeType="afterEffect">
                                  <p:stCondLst>
                                    <p:cond delay="150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0"/>
                                        <p:tgtEl>
                                          <p:spTgt spid="12"/>
                                        </p:tgtEl>
                                      </p:cBhvr>
                                    </p:animEffect>
                                    <p:anim calcmode="lin" valueType="num">
                                      <p:cBhvr>
                                        <p:cTn id="18" dur="3000" fill="hold"/>
                                        <p:tgtEl>
                                          <p:spTgt spid="12"/>
                                        </p:tgtEl>
                                        <p:attrNameLst>
                                          <p:attrName>ppt_x</p:attrName>
                                        </p:attrNameLst>
                                      </p:cBhvr>
                                      <p:tavLst>
                                        <p:tav tm="0">
                                          <p:val>
                                            <p:strVal val="#ppt_x"/>
                                          </p:val>
                                        </p:tav>
                                        <p:tav tm="100000">
                                          <p:val>
                                            <p:strVal val="#ppt_x"/>
                                          </p:val>
                                        </p:tav>
                                      </p:tavLst>
                                    </p:anim>
                                    <p:anim calcmode="lin" valueType="num">
                                      <p:cBhvr>
                                        <p:cTn id="19" dur="3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A7709-90F0-F2C4-7B15-CC67D7151051}"/>
              </a:ext>
            </a:extLst>
          </p:cNvPr>
          <p:cNvSpPr>
            <a:spLocks noGrp="1"/>
          </p:cNvSpPr>
          <p:nvPr>
            <p:ph type="title"/>
          </p:nvPr>
        </p:nvSpPr>
        <p:spPr>
          <a:xfrm>
            <a:off x="571500" y="571500"/>
            <a:ext cx="8801100" cy="1293395"/>
          </a:xfrm>
        </p:spPr>
        <p:txBody>
          <a:bodyPr/>
          <a:lstStyle/>
          <a:p>
            <a:r>
              <a:rPr lang="en-US" dirty="0"/>
              <a:t>Do I really need to go to a bank?</a:t>
            </a:r>
            <a:br>
              <a:rPr lang="en-US" dirty="0"/>
            </a:br>
            <a:r>
              <a:rPr lang="en-US" sz="2800" b="1" dirty="0">
                <a:solidFill>
                  <a:srgbClr val="335B6F"/>
                </a:solidFill>
                <a:latin typeface="PT Serif" panose="020A0603040505020204" pitchFamily="18" charset="77"/>
              </a:rPr>
              <a:t>Not very often!</a:t>
            </a:r>
            <a:endParaRPr lang="en-US" sz="2800" dirty="0"/>
          </a:p>
        </p:txBody>
      </p:sp>
      <p:sp>
        <p:nvSpPr>
          <p:cNvPr id="3" name="Content Placeholder 2">
            <a:extLst>
              <a:ext uri="{FF2B5EF4-FFF2-40B4-BE49-F238E27FC236}">
                <a16:creationId xmlns:a16="http://schemas.microsoft.com/office/drawing/2014/main" id="{16121C55-08EA-800B-CB95-4678CB47FCED}"/>
              </a:ext>
            </a:extLst>
          </p:cNvPr>
          <p:cNvSpPr>
            <a:spLocks noGrp="1"/>
          </p:cNvSpPr>
          <p:nvPr>
            <p:ph idx="1"/>
          </p:nvPr>
        </p:nvSpPr>
        <p:spPr>
          <a:xfrm>
            <a:off x="952500" y="2165684"/>
            <a:ext cx="7908696" cy="4011278"/>
          </a:xfrm>
        </p:spPr>
        <p:txBody>
          <a:bodyPr/>
          <a:lstStyle/>
          <a:p>
            <a:pPr marL="0" indent="0">
              <a:spcBef>
                <a:spcPts val="1800"/>
              </a:spcBef>
              <a:buNone/>
            </a:pPr>
            <a:r>
              <a:rPr lang="en-US" b="1" dirty="0"/>
              <a:t>You can also use a </a:t>
            </a:r>
            <a:r>
              <a:rPr lang="en-US" b="1" dirty="0">
                <a:highlight>
                  <a:srgbClr val="DFE96C"/>
                </a:highlight>
              </a:rPr>
              <a:t>bank’s app</a:t>
            </a:r>
            <a:r>
              <a:rPr lang="en-US" b="1" dirty="0"/>
              <a:t> or </a:t>
            </a:r>
            <a:r>
              <a:rPr lang="en-US" b="1" dirty="0">
                <a:highlight>
                  <a:srgbClr val="DFE96C"/>
                </a:highlight>
              </a:rPr>
              <a:t>website</a:t>
            </a:r>
            <a:r>
              <a:rPr lang="en-US" b="1" dirty="0"/>
              <a:t> to:</a:t>
            </a:r>
          </a:p>
          <a:p>
            <a:pPr>
              <a:spcBef>
                <a:spcPts val="1800"/>
              </a:spcBef>
            </a:pPr>
            <a:r>
              <a:rPr lang="en-US" dirty="0"/>
              <a:t>View and monitor your accounts.</a:t>
            </a:r>
          </a:p>
          <a:p>
            <a:pPr>
              <a:spcBef>
                <a:spcPts val="1800"/>
              </a:spcBef>
            </a:pPr>
            <a:r>
              <a:rPr lang="en-US" dirty="0"/>
              <a:t>Deposit checks.</a:t>
            </a:r>
          </a:p>
          <a:p>
            <a:pPr>
              <a:spcBef>
                <a:spcPts val="1800"/>
              </a:spcBef>
            </a:pPr>
            <a:r>
              <a:rPr lang="en-US" dirty="0"/>
              <a:t>Pay bills.</a:t>
            </a:r>
          </a:p>
          <a:p>
            <a:pPr>
              <a:spcBef>
                <a:spcPts val="1800"/>
              </a:spcBef>
            </a:pPr>
            <a:r>
              <a:rPr lang="en-US" dirty="0"/>
              <a:t>Send money.</a:t>
            </a:r>
          </a:p>
          <a:p>
            <a:pPr>
              <a:spcBef>
                <a:spcPts val="1800"/>
              </a:spcBef>
            </a:pPr>
            <a:r>
              <a:rPr lang="en-US" dirty="0"/>
              <a:t>Transfer money.</a:t>
            </a:r>
          </a:p>
        </p:txBody>
      </p:sp>
    </p:spTree>
    <p:extLst>
      <p:ext uri="{BB962C8B-B14F-4D97-AF65-F5344CB8AC3E}">
        <p14:creationId xmlns:p14="http://schemas.microsoft.com/office/powerpoint/2010/main" val="3815542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DF4A91C-58E9-EE9F-7A33-71756A1E230A}"/>
              </a:ext>
            </a:extLst>
          </p:cNvPr>
          <p:cNvSpPr>
            <a:spLocks noGrp="1"/>
          </p:cNvSpPr>
          <p:nvPr>
            <p:ph type="body" sz="quarter" idx="11"/>
          </p:nvPr>
        </p:nvSpPr>
        <p:spPr>
          <a:xfrm>
            <a:off x="1961322" y="5030961"/>
            <a:ext cx="8256104" cy="919896"/>
          </a:xfrm>
        </p:spPr>
        <p:txBody>
          <a:bodyPr/>
          <a:lstStyle/>
          <a:p>
            <a:r>
              <a:rPr lang="en-US" sz="4200" b="1" u="sng" dirty="0"/>
              <a:t>False!</a:t>
            </a:r>
          </a:p>
        </p:txBody>
      </p:sp>
      <p:sp>
        <p:nvSpPr>
          <p:cNvPr id="3" name="Content Placeholder 2">
            <a:extLst>
              <a:ext uri="{FF2B5EF4-FFF2-40B4-BE49-F238E27FC236}">
                <a16:creationId xmlns:a16="http://schemas.microsoft.com/office/drawing/2014/main" id="{AAFC32BD-34C4-059F-14E6-446F67B9CEF8}"/>
              </a:ext>
            </a:extLst>
          </p:cNvPr>
          <p:cNvSpPr>
            <a:spLocks noGrp="1"/>
          </p:cNvSpPr>
          <p:nvPr>
            <p:ph idx="1"/>
          </p:nvPr>
        </p:nvSpPr>
        <p:spPr>
          <a:xfrm>
            <a:off x="2423885" y="2946951"/>
            <a:ext cx="7315201" cy="2084009"/>
          </a:xfrm>
        </p:spPr>
        <p:txBody>
          <a:bodyPr/>
          <a:lstStyle/>
          <a:p>
            <a:r>
              <a:rPr lang="en-US" b="1" dirty="0"/>
              <a:t>True or false:</a:t>
            </a:r>
          </a:p>
          <a:p>
            <a:r>
              <a:rPr lang="en-US" dirty="0"/>
              <a:t>A credit card is basically the same </a:t>
            </a:r>
            <a:br>
              <a:rPr lang="en-US" dirty="0"/>
            </a:br>
            <a:r>
              <a:rPr lang="en-US" dirty="0"/>
              <a:t>as a debit card.</a:t>
            </a:r>
          </a:p>
          <a:p>
            <a:endParaRPr lang="en-US" dirty="0"/>
          </a:p>
        </p:txBody>
      </p:sp>
      <p:sp>
        <p:nvSpPr>
          <p:cNvPr id="2" name="Title 1">
            <a:extLst>
              <a:ext uri="{FF2B5EF4-FFF2-40B4-BE49-F238E27FC236}">
                <a16:creationId xmlns:a16="http://schemas.microsoft.com/office/drawing/2014/main" id="{4C0F5F14-032D-7F92-584F-CA83DC771973}"/>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1327596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38AA96-A99D-7F7C-7AAB-6CA54166B349}"/>
              </a:ext>
            </a:extLst>
          </p:cNvPr>
          <p:cNvSpPr>
            <a:spLocks noGrp="1"/>
          </p:cNvSpPr>
          <p:nvPr>
            <p:ph idx="1"/>
          </p:nvPr>
        </p:nvSpPr>
        <p:spPr>
          <a:xfrm>
            <a:off x="952499" y="1714499"/>
            <a:ext cx="8612605" cy="4462463"/>
          </a:xfrm>
        </p:spPr>
        <p:txBody>
          <a:bodyPr/>
          <a:lstStyle/>
          <a:p>
            <a:pPr marL="0" indent="0">
              <a:spcBef>
                <a:spcPts val="1800"/>
              </a:spcBef>
              <a:buNone/>
            </a:pPr>
            <a:r>
              <a:rPr lang="en-US" b="1" dirty="0"/>
              <a:t>Debit card</a:t>
            </a:r>
            <a:br>
              <a:rPr lang="en-US" dirty="0"/>
            </a:br>
            <a:r>
              <a:rPr lang="en-US" dirty="0"/>
              <a:t>It is linked to your checking account; it’s like using cash. A debit card won’t help you build a credit history. </a:t>
            </a:r>
          </a:p>
          <a:p>
            <a:pPr marL="0" indent="0">
              <a:spcBef>
                <a:spcPts val="1800"/>
              </a:spcBef>
              <a:buNone/>
            </a:pPr>
            <a:r>
              <a:rPr lang="en-US" b="1" dirty="0"/>
              <a:t>Prepaid card </a:t>
            </a:r>
            <a:br>
              <a:rPr lang="en-US" dirty="0"/>
            </a:br>
            <a:r>
              <a:rPr lang="en-US" dirty="0"/>
              <a:t>It isn’t linked to a bank. You add money to it and then use what’s on the card. Examples: gift cards or SNAP benefits on an EBT card. </a:t>
            </a:r>
          </a:p>
          <a:p>
            <a:pPr marL="0" indent="0">
              <a:spcBef>
                <a:spcPts val="1800"/>
              </a:spcBef>
              <a:buNone/>
            </a:pPr>
            <a:r>
              <a:rPr lang="en-US" b="1" dirty="0"/>
              <a:t>Credit card</a:t>
            </a:r>
            <a:br>
              <a:rPr lang="en-US" dirty="0"/>
            </a:br>
            <a:r>
              <a:rPr lang="en-US" dirty="0"/>
              <a:t>Credit card companies basically loan you money that you pay back later (with interest if not paid in full on time). Credit cards can help you build a credit score and credit history. </a:t>
            </a:r>
          </a:p>
          <a:p>
            <a:pPr marL="0" indent="0">
              <a:spcBef>
                <a:spcPts val="1800"/>
              </a:spcBef>
              <a:buNone/>
            </a:pPr>
            <a:endParaRPr lang="en-US" dirty="0"/>
          </a:p>
          <a:p>
            <a:pPr marL="0" indent="0">
              <a:spcBef>
                <a:spcPts val="1800"/>
              </a:spcBef>
              <a:buNone/>
            </a:pPr>
            <a:endParaRPr lang="en-US" dirty="0"/>
          </a:p>
          <a:p>
            <a:pPr marL="0" indent="0">
              <a:spcBef>
                <a:spcPts val="1800"/>
              </a:spcBef>
              <a:buNone/>
            </a:pPr>
            <a:endParaRPr lang="en-US" dirty="0"/>
          </a:p>
        </p:txBody>
      </p:sp>
      <p:sp>
        <p:nvSpPr>
          <p:cNvPr id="2" name="Title 1">
            <a:extLst>
              <a:ext uri="{FF2B5EF4-FFF2-40B4-BE49-F238E27FC236}">
                <a16:creationId xmlns:a16="http://schemas.microsoft.com/office/drawing/2014/main" id="{7004F6A9-8277-D274-DA64-6CDAAD2E25ED}"/>
              </a:ext>
            </a:extLst>
          </p:cNvPr>
          <p:cNvSpPr>
            <a:spLocks noGrp="1"/>
          </p:cNvSpPr>
          <p:nvPr>
            <p:ph type="title"/>
          </p:nvPr>
        </p:nvSpPr>
        <p:spPr/>
        <p:txBody>
          <a:bodyPr/>
          <a:lstStyle/>
          <a:p>
            <a:r>
              <a:rPr lang="en-US" dirty="0"/>
              <a:t>What to know about cards </a:t>
            </a:r>
          </a:p>
        </p:txBody>
      </p:sp>
    </p:spTree>
    <p:extLst>
      <p:ext uri="{BB962C8B-B14F-4D97-AF65-F5344CB8AC3E}">
        <p14:creationId xmlns:p14="http://schemas.microsoft.com/office/powerpoint/2010/main" val="250059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361270-6BBC-9F5A-6F60-F3B684D19DC9}"/>
              </a:ext>
            </a:extLst>
          </p:cNvPr>
          <p:cNvSpPr>
            <a:spLocks noGrp="1"/>
          </p:cNvSpPr>
          <p:nvPr>
            <p:ph idx="1"/>
          </p:nvPr>
        </p:nvSpPr>
        <p:spPr/>
        <p:txBody>
          <a:bodyPr/>
          <a:lstStyle/>
          <a:p>
            <a:pPr marL="0" indent="0">
              <a:buNone/>
            </a:pPr>
            <a:r>
              <a:rPr lang="en-US" b="1" dirty="0"/>
              <a:t>Your </a:t>
            </a:r>
            <a:r>
              <a:rPr lang="en-US" b="1" dirty="0">
                <a:highlight>
                  <a:srgbClr val="DFE96C"/>
                </a:highlight>
              </a:rPr>
              <a:t>bank’s app</a:t>
            </a:r>
            <a:r>
              <a:rPr lang="en-US" b="1" dirty="0"/>
              <a:t> can do a lot of things.</a:t>
            </a:r>
            <a:br>
              <a:rPr lang="en-US" b="1" dirty="0"/>
            </a:br>
            <a:r>
              <a:rPr lang="en-US" b="1" dirty="0"/>
              <a:t>But you might want to use a </a:t>
            </a:r>
            <a:r>
              <a:rPr lang="en-US" b="1" dirty="0">
                <a:highlight>
                  <a:srgbClr val="DFE96C"/>
                </a:highlight>
              </a:rPr>
              <a:t>payment app</a:t>
            </a:r>
            <a:r>
              <a:rPr lang="en-US" b="1" dirty="0"/>
              <a:t>, too. </a:t>
            </a:r>
          </a:p>
          <a:p>
            <a:pPr marL="0" indent="0">
              <a:spcBef>
                <a:spcPts val="3600"/>
              </a:spcBef>
              <a:buNone/>
            </a:pPr>
            <a:r>
              <a:rPr lang="en-US" b="1" dirty="0"/>
              <a:t>Payment app examples: </a:t>
            </a:r>
          </a:p>
          <a:p>
            <a:pPr>
              <a:spcBef>
                <a:spcPts val="1800"/>
              </a:spcBef>
            </a:pPr>
            <a:r>
              <a:rPr lang="en-US" dirty="0"/>
              <a:t>Venmo</a:t>
            </a:r>
          </a:p>
          <a:p>
            <a:pPr>
              <a:spcBef>
                <a:spcPts val="1800"/>
              </a:spcBef>
            </a:pPr>
            <a:r>
              <a:rPr lang="en-US" dirty="0"/>
              <a:t>Cash App</a:t>
            </a:r>
          </a:p>
          <a:p>
            <a:pPr>
              <a:spcBef>
                <a:spcPts val="1800"/>
              </a:spcBef>
            </a:pPr>
            <a:r>
              <a:rPr lang="en-US" dirty="0"/>
              <a:t>Apple Pay</a:t>
            </a:r>
          </a:p>
          <a:p>
            <a:endParaRPr lang="en-US" dirty="0"/>
          </a:p>
          <a:p>
            <a:endParaRPr lang="en-US" dirty="0"/>
          </a:p>
        </p:txBody>
      </p:sp>
      <p:sp>
        <p:nvSpPr>
          <p:cNvPr id="2" name="Title 1">
            <a:extLst>
              <a:ext uri="{FF2B5EF4-FFF2-40B4-BE49-F238E27FC236}">
                <a16:creationId xmlns:a16="http://schemas.microsoft.com/office/drawing/2014/main" id="{00E34786-8042-929F-E72D-4BC95F800316}"/>
              </a:ext>
            </a:extLst>
          </p:cNvPr>
          <p:cNvSpPr>
            <a:spLocks noGrp="1"/>
          </p:cNvSpPr>
          <p:nvPr>
            <p:ph type="title"/>
          </p:nvPr>
        </p:nvSpPr>
        <p:spPr/>
        <p:txBody>
          <a:bodyPr/>
          <a:lstStyle/>
          <a:p>
            <a:r>
              <a:rPr lang="en-US" dirty="0"/>
              <a:t>What about payment apps?</a:t>
            </a:r>
          </a:p>
        </p:txBody>
      </p:sp>
    </p:spTree>
    <p:extLst>
      <p:ext uri="{BB962C8B-B14F-4D97-AF65-F5344CB8AC3E}">
        <p14:creationId xmlns:p14="http://schemas.microsoft.com/office/powerpoint/2010/main" val="114065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2 women eating at a restaurant&#10;">
            <a:extLst>
              <a:ext uri="{FF2B5EF4-FFF2-40B4-BE49-F238E27FC236}">
                <a16:creationId xmlns:a16="http://schemas.microsoft.com/office/drawing/2014/main" id="{A1386A1F-3BE4-F4E8-EA55-14427E97A2AC}"/>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a:xfrm>
            <a:off x="7071360" y="2398395"/>
            <a:ext cx="3475038" cy="3474085"/>
          </a:xfrm>
        </p:spPr>
      </p:pic>
      <p:sp>
        <p:nvSpPr>
          <p:cNvPr id="4" name="Content Placeholder 3">
            <a:extLst>
              <a:ext uri="{FF2B5EF4-FFF2-40B4-BE49-F238E27FC236}">
                <a16:creationId xmlns:a16="http://schemas.microsoft.com/office/drawing/2014/main" id="{2E16F419-2CD9-B4EE-E262-6F82076228DF}"/>
              </a:ext>
            </a:extLst>
          </p:cNvPr>
          <p:cNvSpPr>
            <a:spLocks noGrp="1"/>
          </p:cNvSpPr>
          <p:nvPr>
            <p:ph idx="12"/>
          </p:nvPr>
        </p:nvSpPr>
        <p:spPr/>
        <p:txBody>
          <a:bodyPr/>
          <a:lstStyle/>
          <a:p>
            <a:pPr marL="0" indent="0">
              <a:buNone/>
            </a:pPr>
            <a:r>
              <a:rPr lang="en-US" b="1" dirty="0"/>
              <a:t>You can use </a:t>
            </a:r>
            <a:r>
              <a:rPr lang="en-US" b="1" dirty="0">
                <a:highlight>
                  <a:srgbClr val="DFE96C"/>
                </a:highlight>
              </a:rPr>
              <a:t>payment apps</a:t>
            </a:r>
            <a:r>
              <a:rPr lang="en-US" b="1" dirty="0"/>
              <a:t> to:</a:t>
            </a:r>
          </a:p>
          <a:p>
            <a:pPr>
              <a:spcBef>
                <a:spcPts val="1800"/>
              </a:spcBef>
            </a:pPr>
            <a:r>
              <a:rPr lang="en-US" dirty="0"/>
              <a:t>Send and receive money.</a:t>
            </a:r>
          </a:p>
          <a:p>
            <a:pPr>
              <a:spcBef>
                <a:spcPts val="1800"/>
              </a:spcBef>
            </a:pPr>
            <a:r>
              <a:rPr lang="en-US" dirty="0"/>
              <a:t>Pay for goods or services online</a:t>
            </a:r>
            <a:br>
              <a:rPr lang="en-US" dirty="0"/>
            </a:br>
            <a:r>
              <a:rPr lang="en-US" dirty="0"/>
              <a:t>or in person.</a:t>
            </a:r>
          </a:p>
          <a:p>
            <a:pPr>
              <a:spcBef>
                <a:spcPts val="1800"/>
              </a:spcBef>
            </a:pPr>
            <a:r>
              <a:rPr lang="en-US" dirty="0"/>
              <a:t>Pay bills.</a:t>
            </a:r>
          </a:p>
          <a:p>
            <a:pPr>
              <a:spcBef>
                <a:spcPts val="1800"/>
              </a:spcBef>
            </a:pPr>
            <a:endParaRPr lang="en-US" dirty="0"/>
          </a:p>
          <a:p>
            <a:endParaRPr lang="en-US" dirty="0"/>
          </a:p>
        </p:txBody>
      </p:sp>
      <p:sp>
        <p:nvSpPr>
          <p:cNvPr id="2" name="Title 1">
            <a:extLst>
              <a:ext uri="{FF2B5EF4-FFF2-40B4-BE49-F238E27FC236}">
                <a16:creationId xmlns:a16="http://schemas.microsoft.com/office/drawing/2014/main" id="{ABF35315-2AEB-B6DE-ADE7-F7CD5E0663AF}"/>
              </a:ext>
            </a:extLst>
          </p:cNvPr>
          <p:cNvSpPr>
            <a:spLocks noGrp="1"/>
          </p:cNvSpPr>
          <p:nvPr>
            <p:ph type="title"/>
          </p:nvPr>
        </p:nvSpPr>
        <p:spPr/>
        <p:txBody>
          <a:bodyPr/>
          <a:lstStyle/>
          <a:p>
            <a:r>
              <a:rPr lang="en-US" dirty="0"/>
              <a:t>What about payment apps?</a:t>
            </a:r>
          </a:p>
        </p:txBody>
      </p:sp>
    </p:spTree>
    <p:extLst>
      <p:ext uri="{BB962C8B-B14F-4D97-AF65-F5344CB8AC3E}">
        <p14:creationId xmlns:p14="http://schemas.microsoft.com/office/powerpoint/2010/main" val="37292455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5EE84D-F8BB-67CF-4951-B9E2CEF09C5A}"/>
              </a:ext>
            </a:extLst>
          </p:cNvPr>
          <p:cNvSpPr>
            <a:spLocks noGrp="1"/>
          </p:cNvSpPr>
          <p:nvPr>
            <p:ph idx="1"/>
          </p:nvPr>
        </p:nvSpPr>
        <p:spPr>
          <a:xfrm>
            <a:off x="952500" y="1714500"/>
            <a:ext cx="5738586" cy="3220358"/>
          </a:xfrm>
        </p:spPr>
        <p:txBody>
          <a:bodyPr/>
          <a:lstStyle/>
          <a:p>
            <a:pPr marL="0" indent="0">
              <a:buNone/>
            </a:pPr>
            <a:r>
              <a:rPr lang="en-US" b="1" dirty="0"/>
              <a:t>Digital wallets:</a:t>
            </a:r>
            <a:endParaRPr lang="en-US" dirty="0"/>
          </a:p>
          <a:p>
            <a:pPr>
              <a:spcBef>
                <a:spcPts val="1800"/>
              </a:spcBef>
            </a:pPr>
            <a:r>
              <a:rPr lang="en-US" dirty="0"/>
              <a:t>Safely store your </a:t>
            </a:r>
            <a:r>
              <a:rPr lang="en-US" dirty="0">
                <a:highlight>
                  <a:srgbClr val="DFE96C"/>
                </a:highlight>
              </a:rPr>
              <a:t>payment details </a:t>
            </a:r>
            <a:br>
              <a:rPr lang="en-US" dirty="0"/>
            </a:br>
            <a:r>
              <a:rPr lang="en-US" dirty="0"/>
              <a:t>(including credit or debit card info) on </a:t>
            </a:r>
            <a:br>
              <a:rPr lang="en-US" dirty="0"/>
            </a:br>
            <a:r>
              <a:rPr lang="en-US" dirty="0"/>
              <a:t>your smartphone.</a:t>
            </a:r>
          </a:p>
          <a:p>
            <a:pPr>
              <a:spcBef>
                <a:spcPts val="1800"/>
              </a:spcBef>
            </a:pPr>
            <a:r>
              <a:rPr lang="en-US" dirty="0"/>
              <a:t>Allow you to complete transactions at checkout with your phone.</a:t>
            </a:r>
          </a:p>
          <a:p>
            <a:pPr>
              <a:spcBef>
                <a:spcPts val="1800"/>
              </a:spcBef>
            </a:pPr>
            <a:endParaRPr lang="en-US" dirty="0"/>
          </a:p>
          <a:p>
            <a:endParaRPr lang="en-US" dirty="0"/>
          </a:p>
        </p:txBody>
      </p:sp>
      <p:sp>
        <p:nvSpPr>
          <p:cNvPr id="2" name="Title 1">
            <a:extLst>
              <a:ext uri="{FF2B5EF4-FFF2-40B4-BE49-F238E27FC236}">
                <a16:creationId xmlns:a16="http://schemas.microsoft.com/office/drawing/2014/main" id="{80C82969-1269-1FB1-9B9A-9EE594D052D9}"/>
              </a:ext>
            </a:extLst>
          </p:cNvPr>
          <p:cNvSpPr>
            <a:spLocks noGrp="1"/>
          </p:cNvSpPr>
          <p:nvPr>
            <p:ph type="title"/>
          </p:nvPr>
        </p:nvSpPr>
        <p:spPr/>
        <p:txBody>
          <a:bodyPr/>
          <a:lstStyle/>
          <a:p>
            <a:r>
              <a:rPr lang="en-US" dirty="0"/>
              <a:t>Digital wallets, explained</a:t>
            </a:r>
          </a:p>
        </p:txBody>
      </p:sp>
    </p:spTree>
    <p:extLst>
      <p:ext uri="{BB962C8B-B14F-4D97-AF65-F5344CB8AC3E}">
        <p14:creationId xmlns:p14="http://schemas.microsoft.com/office/powerpoint/2010/main" val="1614696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854531-C708-F13C-52B4-2C5A1D362DFD}"/>
              </a:ext>
            </a:extLst>
          </p:cNvPr>
          <p:cNvSpPr>
            <a:spLocks noGrp="1"/>
          </p:cNvSpPr>
          <p:nvPr>
            <p:ph idx="1"/>
          </p:nvPr>
        </p:nvSpPr>
        <p:spPr/>
        <p:txBody>
          <a:bodyPr/>
          <a:lstStyle/>
          <a:p>
            <a:pPr>
              <a:spcBef>
                <a:spcPts val="1800"/>
              </a:spcBef>
            </a:pPr>
            <a:r>
              <a:rPr lang="en-US" dirty="0"/>
              <a:t>What a bank does</a:t>
            </a:r>
          </a:p>
          <a:p>
            <a:pPr>
              <a:spcBef>
                <a:spcPts val="1800"/>
              </a:spcBef>
            </a:pPr>
            <a:r>
              <a:rPr lang="en-US" dirty="0"/>
              <a:t>Whether you need to go to a bank</a:t>
            </a:r>
          </a:p>
          <a:p>
            <a:pPr>
              <a:spcBef>
                <a:spcPts val="1800"/>
              </a:spcBef>
            </a:pPr>
            <a:r>
              <a:rPr lang="en-US" dirty="0"/>
              <a:t>Paying with cards and smartphones</a:t>
            </a:r>
          </a:p>
          <a:p>
            <a:pPr>
              <a:spcBef>
                <a:spcPts val="1800"/>
              </a:spcBef>
            </a:pPr>
            <a:r>
              <a:rPr lang="en-US" dirty="0"/>
              <a:t>Managing monthly income and savings</a:t>
            </a:r>
          </a:p>
          <a:p>
            <a:pPr>
              <a:spcBef>
                <a:spcPts val="1800"/>
              </a:spcBef>
            </a:pPr>
            <a:r>
              <a:rPr lang="en-US" dirty="0"/>
              <a:t>Opening a new account: what you need</a:t>
            </a:r>
          </a:p>
          <a:p>
            <a:pPr>
              <a:spcBef>
                <a:spcPts val="1800"/>
              </a:spcBef>
            </a:pPr>
            <a:r>
              <a:rPr lang="en-US" dirty="0"/>
              <a:t>Protecting against digital fraud</a:t>
            </a:r>
          </a:p>
          <a:p>
            <a:pPr>
              <a:spcBef>
                <a:spcPts val="1800"/>
              </a:spcBef>
            </a:pPr>
            <a:r>
              <a:rPr lang="en-US" dirty="0"/>
              <a:t>Where to learn more about finance</a:t>
            </a:r>
          </a:p>
        </p:txBody>
      </p:sp>
      <p:sp>
        <p:nvSpPr>
          <p:cNvPr id="2" name="Title 1">
            <a:extLst>
              <a:ext uri="{FF2B5EF4-FFF2-40B4-BE49-F238E27FC236}">
                <a16:creationId xmlns:a16="http://schemas.microsoft.com/office/drawing/2014/main" id="{A0A75AEF-A064-6078-DE07-AF56D6EEE7C9}"/>
              </a:ext>
            </a:extLst>
          </p:cNvPr>
          <p:cNvSpPr>
            <a:spLocks noGrp="1"/>
          </p:cNvSpPr>
          <p:nvPr>
            <p:ph type="title"/>
          </p:nvPr>
        </p:nvSpPr>
        <p:spPr/>
        <p:txBody>
          <a:bodyPr/>
          <a:lstStyle/>
          <a:p>
            <a:r>
              <a:rPr lang="en-US" dirty="0"/>
              <a:t>What we’ll talk about</a:t>
            </a:r>
          </a:p>
        </p:txBody>
      </p:sp>
    </p:spTree>
    <p:extLst>
      <p:ext uri="{BB962C8B-B14F-4D97-AF65-F5344CB8AC3E}">
        <p14:creationId xmlns:p14="http://schemas.microsoft.com/office/powerpoint/2010/main" val="3427034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C73AD-719B-51BE-E916-9DF3CAF403C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3F3202-E2BD-45D4-5C6E-02F3F0EC8A32}"/>
              </a:ext>
            </a:extLst>
          </p:cNvPr>
          <p:cNvSpPr>
            <a:spLocks noGrp="1"/>
          </p:cNvSpPr>
          <p:nvPr>
            <p:ph idx="1"/>
          </p:nvPr>
        </p:nvSpPr>
        <p:spPr>
          <a:xfrm>
            <a:off x="952500" y="1714500"/>
            <a:ext cx="5738586" cy="3220358"/>
          </a:xfrm>
        </p:spPr>
        <p:txBody>
          <a:bodyPr/>
          <a:lstStyle/>
          <a:p>
            <a:pPr marL="0" indent="0">
              <a:buNone/>
            </a:pPr>
            <a:r>
              <a:rPr lang="en-US" b="1" dirty="0">
                <a:highlight>
                  <a:srgbClr val="DFE96C"/>
                </a:highlight>
              </a:rPr>
              <a:t>Digital wallet</a:t>
            </a:r>
            <a:r>
              <a:rPr lang="en-US" b="1" dirty="0"/>
              <a:t> examples:</a:t>
            </a:r>
          </a:p>
          <a:p>
            <a:pPr>
              <a:spcBef>
                <a:spcPts val="1800"/>
              </a:spcBef>
            </a:pPr>
            <a:r>
              <a:rPr lang="en-US" dirty="0"/>
              <a:t>PayPal</a:t>
            </a:r>
          </a:p>
          <a:p>
            <a:pPr>
              <a:spcBef>
                <a:spcPts val="1800"/>
              </a:spcBef>
            </a:pPr>
            <a:r>
              <a:rPr lang="en-US" dirty="0"/>
              <a:t>Google Wallet</a:t>
            </a:r>
          </a:p>
          <a:p>
            <a:pPr>
              <a:spcBef>
                <a:spcPts val="1800"/>
              </a:spcBef>
            </a:pPr>
            <a:r>
              <a:rPr lang="en-US" dirty="0"/>
              <a:t>Samsung Wallet</a:t>
            </a:r>
          </a:p>
          <a:p>
            <a:pPr>
              <a:spcBef>
                <a:spcPts val="1800"/>
              </a:spcBef>
            </a:pPr>
            <a:r>
              <a:rPr lang="en-US" dirty="0"/>
              <a:t>Apple Wallet</a:t>
            </a:r>
          </a:p>
          <a:p>
            <a:pPr>
              <a:spcBef>
                <a:spcPts val="1800"/>
              </a:spcBef>
            </a:pPr>
            <a:endParaRPr lang="en-US" dirty="0"/>
          </a:p>
          <a:p>
            <a:pPr>
              <a:spcBef>
                <a:spcPts val="1800"/>
              </a:spcBef>
            </a:pPr>
            <a:endParaRPr lang="en-US" dirty="0"/>
          </a:p>
          <a:p>
            <a:endParaRPr lang="en-US" dirty="0"/>
          </a:p>
        </p:txBody>
      </p:sp>
      <p:sp>
        <p:nvSpPr>
          <p:cNvPr id="2" name="Title 1">
            <a:extLst>
              <a:ext uri="{FF2B5EF4-FFF2-40B4-BE49-F238E27FC236}">
                <a16:creationId xmlns:a16="http://schemas.microsoft.com/office/drawing/2014/main" id="{B45144F9-597F-0437-2F19-FFE808F441F1}"/>
              </a:ext>
            </a:extLst>
          </p:cNvPr>
          <p:cNvSpPr>
            <a:spLocks noGrp="1"/>
          </p:cNvSpPr>
          <p:nvPr>
            <p:ph type="title"/>
          </p:nvPr>
        </p:nvSpPr>
        <p:spPr/>
        <p:txBody>
          <a:bodyPr/>
          <a:lstStyle/>
          <a:p>
            <a:r>
              <a:rPr lang="en-US" dirty="0"/>
              <a:t>Digital wallets, explained</a:t>
            </a:r>
          </a:p>
        </p:txBody>
      </p:sp>
    </p:spTree>
    <p:extLst>
      <p:ext uri="{BB962C8B-B14F-4D97-AF65-F5344CB8AC3E}">
        <p14:creationId xmlns:p14="http://schemas.microsoft.com/office/powerpoint/2010/main" val="42021482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Illustration of a hand holding a phone with an app onscreen&#10;">
            <a:extLst>
              <a:ext uri="{FF2B5EF4-FFF2-40B4-BE49-F238E27FC236}">
                <a16:creationId xmlns:a16="http://schemas.microsoft.com/office/drawing/2014/main" id="{3CFA3473-63C0-A3BE-229A-05EAC353C6E6}"/>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a:fillRect/>
          </a:stretch>
        </p:blipFill>
        <p:spPr>
          <a:xfrm>
            <a:off x="11520277" y="2618497"/>
            <a:ext cx="770499" cy="1294520"/>
          </a:xfrm>
          <a:custGeom>
            <a:avLst/>
            <a:gdLst>
              <a:gd name="connsiteX0" fmla="*/ 118333 w 1446261"/>
              <a:gd name="connsiteY0" fmla="*/ 0 h 2429869"/>
              <a:gd name="connsiteX1" fmla="*/ 1347622 w 1446261"/>
              <a:gd name="connsiteY1" fmla="*/ 0 h 2429869"/>
              <a:gd name="connsiteX2" fmla="*/ 1356193 w 1446261"/>
              <a:gd name="connsiteY2" fmla="*/ 8516 h 2429869"/>
              <a:gd name="connsiteX3" fmla="*/ 1446261 w 1446261"/>
              <a:gd name="connsiteY3" fmla="*/ 114915 h 2429869"/>
              <a:gd name="connsiteX4" fmla="*/ 1446261 w 1446261"/>
              <a:gd name="connsiteY4" fmla="*/ 2185324 h 2429869"/>
              <a:gd name="connsiteX5" fmla="*/ 1387007 w 1446261"/>
              <a:gd name="connsiteY5" fmla="*/ 2234213 h 2429869"/>
              <a:gd name="connsiteX6" fmla="*/ 746473 w 1446261"/>
              <a:gd name="connsiteY6" fmla="*/ 2429869 h 2429869"/>
              <a:gd name="connsiteX7" fmla="*/ 107921 w 1446261"/>
              <a:gd name="connsiteY7" fmla="*/ 2189015 h 2429869"/>
              <a:gd name="connsiteX8" fmla="*/ 0 w 1446261"/>
              <a:gd name="connsiteY8" fmla="*/ 2087324 h 2429869"/>
              <a:gd name="connsiteX9" fmla="*/ 0 w 1446261"/>
              <a:gd name="connsiteY9" fmla="*/ 156782 h 2429869"/>
              <a:gd name="connsiteX10" fmla="*/ 73145 w 1446261"/>
              <a:gd name="connsiteY10" fmla="*/ 53714 h 2429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46261" h="2429869">
                <a:moveTo>
                  <a:pt x="118333" y="0"/>
                </a:moveTo>
                <a:lnTo>
                  <a:pt x="1347622" y="0"/>
                </a:lnTo>
                <a:lnTo>
                  <a:pt x="1356193" y="8516"/>
                </a:lnTo>
                <a:lnTo>
                  <a:pt x="1446261" y="114915"/>
                </a:lnTo>
                <a:lnTo>
                  <a:pt x="1446261" y="2185324"/>
                </a:lnTo>
                <a:lnTo>
                  <a:pt x="1387007" y="2234213"/>
                </a:lnTo>
                <a:cubicBezTo>
                  <a:pt x="1204163" y="2357740"/>
                  <a:pt x="983741" y="2429869"/>
                  <a:pt x="746473" y="2429869"/>
                </a:cubicBezTo>
                <a:cubicBezTo>
                  <a:pt x="509205" y="2429869"/>
                  <a:pt x="289840" y="2333635"/>
                  <a:pt x="107921" y="2189015"/>
                </a:cubicBezTo>
                <a:lnTo>
                  <a:pt x="0" y="2087324"/>
                </a:lnTo>
                <a:lnTo>
                  <a:pt x="0" y="156782"/>
                </a:lnTo>
                <a:lnTo>
                  <a:pt x="73145" y="53714"/>
                </a:lnTo>
                <a:close/>
              </a:path>
            </a:pathLst>
          </a:custGeom>
        </p:spPr>
      </p:pic>
      <p:grpSp>
        <p:nvGrpSpPr>
          <p:cNvPr id="19" name="Group 18">
            <a:extLst>
              <a:ext uri="{FF2B5EF4-FFF2-40B4-BE49-F238E27FC236}">
                <a16:creationId xmlns:a16="http://schemas.microsoft.com/office/drawing/2014/main" id="{BCBFF3D8-0508-CB4F-FE48-42FE4ECA0F39}"/>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20" name="Oval 19">
              <a:extLst>
                <a:ext uri="{FF2B5EF4-FFF2-40B4-BE49-F238E27FC236}">
                  <a16:creationId xmlns:a16="http://schemas.microsoft.com/office/drawing/2014/main" id="{64A07826-7396-B2E3-890D-40BF92066B5B}"/>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1" name="Oval 20">
              <a:extLst>
                <a:ext uri="{FF2B5EF4-FFF2-40B4-BE49-F238E27FC236}">
                  <a16:creationId xmlns:a16="http://schemas.microsoft.com/office/drawing/2014/main" id="{B63DD6B3-1C22-0E44-3525-8806C6345ECA}"/>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2" name="Oval 21">
              <a:extLst>
                <a:ext uri="{FF2B5EF4-FFF2-40B4-BE49-F238E27FC236}">
                  <a16:creationId xmlns:a16="http://schemas.microsoft.com/office/drawing/2014/main" id="{8A1B7860-198F-C450-AD28-6956EC43FF86}"/>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5" name="Picture 24" descr="Illustration of 2 men sitting in chairs talking">
            <a:extLst>
              <a:ext uri="{FF2B5EF4-FFF2-40B4-BE49-F238E27FC236}">
                <a16:creationId xmlns:a16="http://schemas.microsoft.com/office/drawing/2014/main" id="{C25A934A-121B-5085-0C4C-37E2D9C28741}"/>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8664561" y="2722084"/>
            <a:ext cx="1462730" cy="1071246"/>
          </a:xfrm>
          <a:prstGeom prst="rect">
            <a:avLst/>
          </a:prstGeom>
        </p:spPr>
      </p:pic>
      <p:grpSp>
        <p:nvGrpSpPr>
          <p:cNvPr id="15" name="Group 14">
            <a:extLst>
              <a:ext uri="{FF2B5EF4-FFF2-40B4-BE49-F238E27FC236}">
                <a16:creationId xmlns:a16="http://schemas.microsoft.com/office/drawing/2014/main" id="{3C086DB5-77DF-0EB4-B08B-C65BF5D6644B}"/>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6" name="Oval 15">
              <a:extLst>
                <a:ext uri="{FF2B5EF4-FFF2-40B4-BE49-F238E27FC236}">
                  <a16:creationId xmlns:a16="http://schemas.microsoft.com/office/drawing/2014/main" id="{0CF8E174-2928-4953-91B4-3015C727531B}"/>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7" name="Oval 16">
              <a:extLst>
                <a:ext uri="{FF2B5EF4-FFF2-40B4-BE49-F238E27FC236}">
                  <a16:creationId xmlns:a16="http://schemas.microsoft.com/office/drawing/2014/main" id="{787086A2-BFA6-6589-AC32-DDB4BEA1AB79}"/>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8469E673-A5BB-AB51-6128-AE0FEB51CA0E}"/>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4C9091A1-CDE0-7ACF-7CD9-4B2D0CF3B5C4}"/>
              </a:ext>
            </a:extLst>
          </p:cNvPr>
          <p:cNvSpPr>
            <a:spLocks noGrp="1"/>
          </p:cNvSpPr>
          <p:nvPr>
            <p:ph idx="1"/>
          </p:nvPr>
        </p:nvSpPr>
        <p:spPr/>
        <p:txBody>
          <a:bodyPr/>
          <a:lstStyle/>
          <a:p>
            <a:r>
              <a:rPr lang="en-US" dirty="0"/>
              <a:t>Drew picks up lunch for his coworkers, Matt and Will.</a:t>
            </a:r>
            <a:br>
              <a:rPr lang="en-US" dirty="0"/>
            </a:br>
            <a:r>
              <a:rPr lang="en-US" dirty="0"/>
              <a:t>He uses </a:t>
            </a:r>
            <a:r>
              <a:rPr lang="en-US" dirty="0">
                <a:highlight>
                  <a:srgbClr val="DFE96C"/>
                </a:highlight>
              </a:rPr>
              <a:t>Apple Pay</a:t>
            </a:r>
            <a:r>
              <a:rPr lang="en-US" dirty="0"/>
              <a:t> on his iPhone to pay at the restaurant.</a:t>
            </a:r>
          </a:p>
        </p:txBody>
      </p:sp>
      <p:pic>
        <p:nvPicPr>
          <p:cNvPr id="23" name="Picture 22" descr="Illustration of a hand holding chopsticks with sushi roll with payment app icon ">
            <a:extLst>
              <a:ext uri="{FF2B5EF4-FFF2-40B4-BE49-F238E27FC236}">
                <a16:creationId xmlns:a16="http://schemas.microsoft.com/office/drawing/2014/main" id="{6D35FFD9-7E17-A7F9-5062-6D0F99413D66}"/>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920424" y="2316462"/>
            <a:ext cx="2351151" cy="2155276"/>
          </a:xfrm>
          <a:custGeom>
            <a:avLst/>
            <a:gdLst>
              <a:gd name="connsiteX0" fmla="*/ 139538 w 2351151"/>
              <a:gd name="connsiteY0" fmla="*/ 0 h 2155276"/>
              <a:gd name="connsiteX1" fmla="*/ 1703730 w 2351151"/>
              <a:gd name="connsiteY1" fmla="*/ 0 h 2155276"/>
              <a:gd name="connsiteX2" fmla="*/ 1752181 w 2351151"/>
              <a:gd name="connsiteY2" fmla="*/ 29193 h 2155276"/>
              <a:gd name="connsiteX3" fmla="*/ 2351151 w 2351151"/>
              <a:gd name="connsiteY3" fmla="*/ 979169 h 2155276"/>
              <a:gd name="connsiteX4" fmla="*/ 1205519 w 2351151"/>
              <a:gd name="connsiteY4" fmla="*/ 2124801 h 2155276"/>
              <a:gd name="connsiteX5" fmla="*/ 60346 w 2351151"/>
              <a:gd name="connsiteY5" fmla="*/ 1896407 h 2155276"/>
              <a:gd name="connsiteX6" fmla="*/ 0 w 2351151"/>
              <a:gd name="connsiteY6" fmla="*/ 1804798 h 2155276"/>
              <a:gd name="connsiteX7" fmla="*/ 0 w 2351151"/>
              <a:gd name="connsiteY7" fmla="*/ 180602 h 2155276"/>
              <a:gd name="connsiteX8" fmla="*/ 327 w 2351151"/>
              <a:gd name="connsiteY8" fmla="*/ 179867 h 2155276"/>
              <a:gd name="connsiteX9" fmla="*/ 78904 w 2351151"/>
              <a:gd name="connsiteY9" fmla="*/ 61932 h 2155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51151" h="2155276">
                <a:moveTo>
                  <a:pt x="139538" y="0"/>
                </a:moveTo>
                <a:lnTo>
                  <a:pt x="1703730" y="0"/>
                </a:lnTo>
                <a:lnTo>
                  <a:pt x="1752181" y="29193"/>
                </a:lnTo>
                <a:cubicBezTo>
                  <a:pt x="2067352" y="235072"/>
                  <a:pt x="2351151" y="583722"/>
                  <a:pt x="2351151" y="979169"/>
                </a:cubicBezTo>
                <a:cubicBezTo>
                  <a:pt x="2351151" y="1611884"/>
                  <a:pt x="1624624" y="2124801"/>
                  <a:pt x="1205519" y="2124801"/>
                </a:cubicBezTo>
                <a:cubicBezTo>
                  <a:pt x="917385" y="2124801"/>
                  <a:pt x="368473" y="2278273"/>
                  <a:pt x="60346" y="1896407"/>
                </a:cubicBezTo>
                <a:lnTo>
                  <a:pt x="0" y="1804798"/>
                </a:lnTo>
                <a:lnTo>
                  <a:pt x="0" y="180602"/>
                </a:lnTo>
                <a:lnTo>
                  <a:pt x="327" y="179867"/>
                </a:lnTo>
                <a:cubicBezTo>
                  <a:pt x="24472" y="135786"/>
                  <a:pt x="50780" y="96647"/>
                  <a:pt x="78904" y="61932"/>
                </a:cubicBezTo>
                <a:close/>
              </a:path>
            </a:pathLst>
          </a:custGeom>
        </p:spPr>
      </p:pic>
      <p:sp>
        <p:nvSpPr>
          <p:cNvPr id="2" name="Title 1">
            <a:extLst>
              <a:ext uri="{FF2B5EF4-FFF2-40B4-BE49-F238E27FC236}">
                <a16:creationId xmlns:a16="http://schemas.microsoft.com/office/drawing/2014/main" id="{D474EBA1-D53D-0F38-84F4-98C05F52321D}"/>
              </a:ext>
            </a:extLst>
          </p:cNvPr>
          <p:cNvSpPr>
            <a:spLocks noGrp="1"/>
          </p:cNvSpPr>
          <p:nvPr>
            <p:ph type="title"/>
          </p:nvPr>
        </p:nvSpPr>
        <p:spPr/>
        <p:txBody>
          <a:bodyPr/>
          <a:lstStyle/>
          <a:p>
            <a:r>
              <a:rPr lang="en-US" dirty="0"/>
              <a:t>Hands on example:</a:t>
            </a:r>
            <a:br>
              <a:rPr lang="en-US" dirty="0"/>
            </a:br>
            <a:r>
              <a:rPr lang="en-US" dirty="0"/>
              <a:t>Payment apps</a:t>
            </a:r>
          </a:p>
        </p:txBody>
      </p:sp>
    </p:spTree>
    <p:extLst>
      <p:ext uri="{BB962C8B-B14F-4D97-AF65-F5344CB8AC3E}">
        <p14:creationId xmlns:p14="http://schemas.microsoft.com/office/powerpoint/2010/main" val="3627274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1C2AE-036E-BF63-5BAC-49320AA03FF7}"/>
            </a:ext>
          </a:extLst>
        </p:cNvPr>
        <p:cNvGrpSpPr/>
        <p:nvPr/>
      </p:nvGrpSpPr>
      <p:grpSpPr>
        <a:xfrm>
          <a:off x="0" y="0"/>
          <a:ext cx="0" cy="0"/>
          <a:chOff x="0" y="0"/>
          <a:chExt cx="0" cy="0"/>
        </a:xfrm>
      </p:grpSpPr>
      <p:pic>
        <p:nvPicPr>
          <p:cNvPr id="25" name="Picture 24" descr="Illustration of a group of 3 raised hands">
            <a:extLst>
              <a:ext uri="{FF2B5EF4-FFF2-40B4-BE49-F238E27FC236}">
                <a16:creationId xmlns:a16="http://schemas.microsoft.com/office/drawing/2014/main" id="{812578CB-4A00-69D0-147B-1C1C3C539CDF}"/>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p:blipFill>
        <p:spPr>
          <a:xfrm>
            <a:off x="11315755" y="2642634"/>
            <a:ext cx="1233794" cy="1250046"/>
          </a:xfrm>
          <a:custGeom>
            <a:avLst/>
            <a:gdLst>
              <a:gd name="connsiteX0" fmla="*/ 0 w 2489200"/>
              <a:gd name="connsiteY0" fmla="*/ 0 h 2521989"/>
              <a:gd name="connsiteX1" fmla="*/ 2489200 w 2489200"/>
              <a:gd name="connsiteY1" fmla="*/ 0 h 2521989"/>
              <a:gd name="connsiteX2" fmla="*/ 2489200 w 2489200"/>
              <a:gd name="connsiteY2" fmla="*/ 722863 h 2521989"/>
              <a:gd name="connsiteX3" fmla="*/ 2478824 w 2489200"/>
              <a:gd name="connsiteY3" fmla="*/ 774103 h 2521989"/>
              <a:gd name="connsiteX4" fmla="*/ 2374291 w 2489200"/>
              <a:gd name="connsiteY4" fmla="*/ 1376357 h 2521989"/>
              <a:gd name="connsiteX5" fmla="*/ 1228659 w 2489200"/>
              <a:gd name="connsiteY5" fmla="*/ 2521989 h 2521989"/>
              <a:gd name="connsiteX6" fmla="*/ 83027 w 2489200"/>
              <a:gd name="connsiteY6" fmla="*/ 1376357 h 2521989"/>
              <a:gd name="connsiteX7" fmla="*/ 2557 w 2489200"/>
              <a:gd name="connsiteY7" fmla="*/ 1002751 h 2521989"/>
              <a:gd name="connsiteX8" fmla="*/ 0 w 2489200"/>
              <a:gd name="connsiteY8" fmla="*/ 994166 h 2521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9200" h="2521989">
                <a:moveTo>
                  <a:pt x="0" y="0"/>
                </a:moveTo>
                <a:lnTo>
                  <a:pt x="2489200" y="0"/>
                </a:lnTo>
                <a:lnTo>
                  <a:pt x="2489200" y="722863"/>
                </a:lnTo>
                <a:lnTo>
                  <a:pt x="2478824" y="774103"/>
                </a:lnTo>
                <a:cubicBezTo>
                  <a:pt x="2429079" y="1004174"/>
                  <a:pt x="2374291" y="1218178"/>
                  <a:pt x="2374291" y="1376357"/>
                </a:cubicBezTo>
                <a:cubicBezTo>
                  <a:pt x="2374291" y="2009072"/>
                  <a:pt x="1861374" y="2521989"/>
                  <a:pt x="1228659" y="2521989"/>
                </a:cubicBezTo>
                <a:cubicBezTo>
                  <a:pt x="595944" y="2521989"/>
                  <a:pt x="91992" y="1906152"/>
                  <a:pt x="83027" y="1376357"/>
                </a:cubicBezTo>
                <a:cubicBezTo>
                  <a:pt x="81346" y="1277021"/>
                  <a:pt x="45695" y="1147870"/>
                  <a:pt x="2557" y="1002751"/>
                </a:cubicBezTo>
                <a:lnTo>
                  <a:pt x="0" y="994166"/>
                </a:lnTo>
                <a:close/>
              </a:path>
            </a:pathLst>
          </a:custGeom>
        </p:spPr>
      </p:pic>
      <p:grpSp>
        <p:nvGrpSpPr>
          <p:cNvPr id="19" name="Group 18">
            <a:extLst>
              <a:ext uri="{FF2B5EF4-FFF2-40B4-BE49-F238E27FC236}">
                <a16:creationId xmlns:a16="http://schemas.microsoft.com/office/drawing/2014/main" id="{AD7440B1-A70C-484B-C6E2-0D70163AFDF7}"/>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20" name="Oval 19">
              <a:extLst>
                <a:ext uri="{FF2B5EF4-FFF2-40B4-BE49-F238E27FC236}">
                  <a16:creationId xmlns:a16="http://schemas.microsoft.com/office/drawing/2014/main" id="{1C69CC92-5DE0-75BA-372E-3C63114EA010}"/>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1" name="Oval 20">
              <a:extLst>
                <a:ext uri="{FF2B5EF4-FFF2-40B4-BE49-F238E27FC236}">
                  <a16:creationId xmlns:a16="http://schemas.microsoft.com/office/drawing/2014/main" id="{9B2CAFE3-1FA1-D493-5C08-929058AEE922}"/>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2" name="Oval 21">
              <a:extLst>
                <a:ext uri="{FF2B5EF4-FFF2-40B4-BE49-F238E27FC236}">
                  <a16:creationId xmlns:a16="http://schemas.microsoft.com/office/drawing/2014/main" id="{4B673F71-DF9D-DFD6-6DF8-CB898ED61B38}"/>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14" name="Picture 13" descr="Illustration of a hand holding a phone with an app onscreen">
            <a:extLst>
              <a:ext uri="{FF2B5EF4-FFF2-40B4-BE49-F238E27FC236}">
                <a16:creationId xmlns:a16="http://schemas.microsoft.com/office/drawing/2014/main" id="{756A217D-B27B-3BFD-6D50-03A601A6669E}"/>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a:fillRect/>
          </a:stretch>
        </p:blipFill>
        <p:spPr>
          <a:xfrm>
            <a:off x="8986205" y="2618497"/>
            <a:ext cx="770499" cy="1294520"/>
          </a:xfrm>
          <a:custGeom>
            <a:avLst/>
            <a:gdLst>
              <a:gd name="connsiteX0" fmla="*/ 118333 w 1446261"/>
              <a:gd name="connsiteY0" fmla="*/ 0 h 2429869"/>
              <a:gd name="connsiteX1" fmla="*/ 1347622 w 1446261"/>
              <a:gd name="connsiteY1" fmla="*/ 0 h 2429869"/>
              <a:gd name="connsiteX2" fmla="*/ 1356193 w 1446261"/>
              <a:gd name="connsiteY2" fmla="*/ 8516 h 2429869"/>
              <a:gd name="connsiteX3" fmla="*/ 1446261 w 1446261"/>
              <a:gd name="connsiteY3" fmla="*/ 114915 h 2429869"/>
              <a:gd name="connsiteX4" fmla="*/ 1446261 w 1446261"/>
              <a:gd name="connsiteY4" fmla="*/ 2185324 h 2429869"/>
              <a:gd name="connsiteX5" fmla="*/ 1387007 w 1446261"/>
              <a:gd name="connsiteY5" fmla="*/ 2234213 h 2429869"/>
              <a:gd name="connsiteX6" fmla="*/ 746473 w 1446261"/>
              <a:gd name="connsiteY6" fmla="*/ 2429869 h 2429869"/>
              <a:gd name="connsiteX7" fmla="*/ 107921 w 1446261"/>
              <a:gd name="connsiteY7" fmla="*/ 2189015 h 2429869"/>
              <a:gd name="connsiteX8" fmla="*/ 0 w 1446261"/>
              <a:gd name="connsiteY8" fmla="*/ 2087324 h 2429869"/>
              <a:gd name="connsiteX9" fmla="*/ 0 w 1446261"/>
              <a:gd name="connsiteY9" fmla="*/ 156782 h 2429869"/>
              <a:gd name="connsiteX10" fmla="*/ 73145 w 1446261"/>
              <a:gd name="connsiteY10" fmla="*/ 53714 h 2429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46261" h="2429869">
                <a:moveTo>
                  <a:pt x="118333" y="0"/>
                </a:moveTo>
                <a:lnTo>
                  <a:pt x="1347622" y="0"/>
                </a:lnTo>
                <a:lnTo>
                  <a:pt x="1356193" y="8516"/>
                </a:lnTo>
                <a:lnTo>
                  <a:pt x="1446261" y="114915"/>
                </a:lnTo>
                <a:lnTo>
                  <a:pt x="1446261" y="2185324"/>
                </a:lnTo>
                <a:lnTo>
                  <a:pt x="1387007" y="2234213"/>
                </a:lnTo>
                <a:cubicBezTo>
                  <a:pt x="1204163" y="2357740"/>
                  <a:pt x="983741" y="2429869"/>
                  <a:pt x="746473" y="2429869"/>
                </a:cubicBezTo>
                <a:cubicBezTo>
                  <a:pt x="509205" y="2429869"/>
                  <a:pt x="289840" y="2333635"/>
                  <a:pt x="107921" y="2189015"/>
                </a:cubicBezTo>
                <a:lnTo>
                  <a:pt x="0" y="2087324"/>
                </a:lnTo>
                <a:lnTo>
                  <a:pt x="0" y="156782"/>
                </a:lnTo>
                <a:lnTo>
                  <a:pt x="73145" y="53714"/>
                </a:lnTo>
                <a:close/>
              </a:path>
            </a:pathLst>
          </a:custGeom>
        </p:spPr>
      </p:pic>
      <p:grpSp>
        <p:nvGrpSpPr>
          <p:cNvPr id="15" name="Group 14">
            <a:extLst>
              <a:ext uri="{FF2B5EF4-FFF2-40B4-BE49-F238E27FC236}">
                <a16:creationId xmlns:a16="http://schemas.microsoft.com/office/drawing/2014/main" id="{B951F8F8-74DF-8363-1464-B34106CABF6C}"/>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6" name="Oval 15">
              <a:extLst>
                <a:ext uri="{FF2B5EF4-FFF2-40B4-BE49-F238E27FC236}">
                  <a16:creationId xmlns:a16="http://schemas.microsoft.com/office/drawing/2014/main" id="{F0939776-6A0C-87C4-0648-1DEFCBA25E8C}"/>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7" name="Oval 16">
              <a:extLst>
                <a:ext uri="{FF2B5EF4-FFF2-40B4-BE49-F238E27FC236}">
                  <a16:creationId xmlns:a16="http://schemas.microsoft.com/office/drawing/2014/main" id="{51D97C52-D627-7E5B-74EC-2D8891C88861}"/>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6757B12D-76C1-0BBA-F2AF-BED539FE86EA}"/>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7896851D-4E17-14A4-56D1-4C1C612105A8}"/>
              </a:ext>
            </a:extLst>
          </p:cNvPr>
          <p:cNvSpPr>
            <a:spLocks noGrp="1"/>
          </p:cNvSpPr>
          <p:nvPr>
            <p:ph idx="1"/>
          </p:nvPr>
        </p:nvSpPr>
        <p:spPr/>
        <p:txBody>
          <a:bodyPr/>
          <a:lstStyle/>
          <a:p>
            <a:r>
              <a:rPr lang="en-US" dirty="0"/>
              <a:t>Back at the office, Matt and Will don’t have</a:t>
            </a:r>
            <a:br>
              <a:rPr lang="en-US" dirty="0"/>
            </a:br>
            <a:r>
              <a:rPr lang="en-US" dirty="0"/>
              <a:t>cash to pay Drew back. </a:t>
            </a:r>
          </a:p>
        </p:txBody>
      </p:sp>
      <p:pic>
        <p:nvPicPr>
          <p:cNvPr id="13" name="Picture 12" descr="Illustration of 2 men sitting in chairs talking">
            <a:extLst>
              <a:ext uri="{FF2B5EF4-FFF2-40B4-BE49-F238E27FC236}">
                <a16:creationId xmlns:a16="http://schemas.microsoft.com/office/drawing/2014/main" id="{C97F29F3-E16A-5268-CB7A-C4EC88A7784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842675" y="2336369"/>
            <a:ext cx="2478589" cy="1816823"/>
          </a:xfrm>
          <a:prstGeom prst="rect">
            <a:avLst/>
          </a:prstGeom>
        </p:spPr>
      </p:pic>
      <p:grpSp>
        <p:nvGrpSpPr>
          <p:cNvPr id="9" name="Group 8">
            <a:extLst>
              <a:ext uri="{FF2B5EF4-FFF2-40B4-BE49-F238E27FC236}">
                <a16:creationId xmlns:a16="http://schemas.microsoft.com/office/drawing/2014/main" id="{A310072C-1B45-D5C6-B538-D329654B1E26}"/>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10" name="Oval 9">
              <a:extLst>
                <a:ext uri="{FF2B5EF4-FFF2-40B4-BE49-F238E27FC236}">
                  <a16:creationId xmlns:a16="http://schemas.microsoft.com/office/drawing/2014/main" id="{86294D13-05F1-B022-458B-B4954DEB099C}"/>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E4B770AD-C1E5-3ECD-7D80-8DE563A9FE92}"/>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2" name="Oval 11">
              <a:extLst>
                <a:ext uri="{FF2B5EF4-FFF2-40B4-BE49-F238E27FC236}">
                  <a16:creationId xmlns:a16="http://schemas.microsoft.com/office/drawing/2014/main" id="{5854D34F-24A2-EA83-3D46-73BFCB7844B6}"/>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5" name="Picture 4" descr="Illustration of a hand holding chopsticks with sushi roll with payment app icon ">
            <a:extLst>
              <a:ext uri="{FF2B5EF4-FFF2-40B4-BE49-F238E27FC236}">
                <a16:creationId xmlns:a16="http://schemas.microsoft.com/office/drawing/2014/main" id="{558A3CA7-9A46-E77F-09BC-194972E5DA4B}"/>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a:fillRect/>
          </a:stretch>
        </p:blipFill>
        <p:spPr>
          <a:xfrm>
            <a:off x="2089842" y="2709739"/>
            <a:ext cx="1569256" cy="1438521"/>
          </a:xfrm>
          <a:custGeom>
            <a:avLst/>
            <a:gdLst>
              <a:gd name="connsiteX0" fmla="*/ 139538 w 2351151"/>
              <a:gd name="connsiteY0" fmla="*/ 0 h 2155276"/>
              <a:gd name="connsiteX1" fmla="*/ 1703730 w 2351151"/>
              <a:gd name="connsiteY1" fmla="*/ 0 h 2155276"/>
              <a:gd name="connsiteX2" fmla="*/ 1752181 w 2351151"/>
              <a:gd name="connsiteY2" fmla="*/ 29193 h 2155276"/>
              <a:gd name="connsiteX3" fmla="*/ 2351151 w 2351151"/>
              <a:gd name="connsiteY3" fmla="*/ 979169 h 2155276"/>
              <a:gd name="connsiteX4" fmla="*/ 1205519 w 2351151"/>
              <a:gd name="connsiteY4" fmla="*/ 2124801 h 2155276"/>
              <a:gd name="connsiteX5" fmla="*/ 60346 w 2351151"/>
              <a:gd name="connsiteY5" fmla="*/ 1896407 h 2155276"/>
              <a:gd name="connsiteX6" fmla="*/ 0 w 2351151"/>
              <a:gd name="connsiteY6" fmla="*/ 1804798 h 2155276"/>
              <a:gd name="connsiteX7" fmla="*/ 0 w 2351151"/>
              <a:gd name="connsiteY7" fmla="*/ 180602 h 2155276"/>
              <a:gd name="connsiteX8" fmla="*/ 327 w 2351151"/>
              <a:gd name="connsiteY8" fmla="*/ 179867 h 2155276"/>
              <a:gd name="connsiteX9" fmla="*/ 78904 w 2351151"/>
              <a:gd name="connsiteY9" fmla="*/ 61932 h 2155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51151" h="2155276">
                <a:moveTo>
                  <a:pt x="139538" y="0"/>
                </a:moveTo>
                <a:lnTo>
                  <a:pt x="1703730" y="0"/>
                </a:lnTo>
                <a:lnTo>
                  <a:pt x="1752181" y="29193"/>
                </a:lnTo>
                <a:cubicBezTo>
                  <a:pt x="2067352" y="235072"/>
                  <a:pt x="2351151" y="583722"/>
                  <a:pt x="2351151" y="979169"/>
                </a:cubicBezTo>
                <a:cubicBezTo>
                  <a:pt x="2351151" y="1611884"/>
                  <a:pt x="1624624" y="2124801"/>
                  <a:pt x="1205519" y="2124801"/>
                </a:cubicBezTo>
                <a:cubicBezTo>
                  <a:pt x="917385" y="2124801"/>
                  <a:pt x="368473" y="2278273"/>
                  <a:pt x="60346" y="1896407"/>
                </a:cubicBezTo>
                <a:lnTo>
                  <a:pt x="0" y="1804798"/>
                </a:lnTo>
                <a:lnTo>
                  <a:pt x="0" y="180602"/>
                </a:lnTo>
                <a:lnTo>
                  <a:pt x="327" y="179867"/>
                </a:lnTo>
                <a:cubicBezTo>
                  <a:pt x="24472" y="135786"/>
                  <a:pt x="50780" y="96647"/>
                  <a:pt x="78904" y="61932"/>
                </a:cubicBezTo>
                <a:close/>
              </a:path>
            </a:pathLst>
          </a:custGeom>
        </p:spPr>
      </p:pic>
      <p:sp>
        <p:nvSpPr>
          <p:cNvPr id="2" name="Title 1">
            <a:extLst>
              <a:ext uri="{FF2B5EF4-FFF2-40B4-BE49-F238E27FC236}">
                <a16:creationId xmlns:a16="http://schemas.microsoft.com/office/drawing/2014/main" id="{0C936752-5858-EE0A-3ED4-D9C8911ED7A3}"/>
              </a:ext>
            </a:extLst>
          </p:cNvPr>
          <p:cNvSpPr>
            <a:spLocks noGrp="1"/>
          </p:cNvSpPr>
          <p:nvPr>
            <p:ph type="title"/>
          </p:nvPr>
        </p:nvSpPr>
        <p:spPr/>
        <p:txBody>
          <a:bodyPr/>
          <a:lstStyle/>
          <a:p>
            <a:r>
              <a:rPr lang="en-US" dirty="0"/>
              <a:t>Hands on example:</a:t>
            </a:r>
            <a:br>
              <a:rPr lang="en-US" dirty="0"/>
            </a:br>
            <a:r>
              <a:rPr lang="en-US" dirty="0"/>
              <a:t>Payment apps</a:t>
            </a:r>
          </a:p>
        </p:txBody>
      </p:sp>
    </p:spTree>
    <p:extLst>
      <p:ext uri="{BB962C8B-B14F-4D97-AF65-F5344CB8AC3E}">
        <p14:creationId xmlns:p14="http://schemas.microsoft.com/office/powerpoint/2010/main" val="3631722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CF5EA-FD47-6736-7FAF-19D785913BE6}"/>
            </a:ext>
          </a:extLst>
        </p:cNvPr>
        <p:cNvGrpSpPr/>
        <p:nvPr/>
      </p:nvGrpSpPr>
      <p:grpSpPr>
        <a:xfrm>
          <a:off x="0" y="0"/>
          <a:ext cx="0" cy="0"/>
          <a:chOff x="0" y="0"/>
          <a:chExt cx="0" cy="0"/>
        </a:xfrm>
      </p:grpSpPr>
      <p:pic>
        <p:nvPicPr>
          <p:cNvPr id="31" name="Picture 30" descr="Illustration of a group of 3 raised hands">
            <a:extLst>
              <a:ext uri="{FF2B5EF4-FFF2-40B4-BE49-F238E27FC236}">
                <a16:creationId xmlns:a16="http://schemas.microsoft.com/office/drawing/2014/main" id="{962550F5-5035-6BDE-D253-25BD89734E96}"/>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p:blipFill>
        <p:spPr>
          <a:xfrm>
            <a:off x="8746446" y="2642634"/>
            <a:ext cx="1233794" cy="1250046"/>
          </a:xfrm>
          <a:custGeom>
            <a:avLst/>
            <a:gdLst>
              <a:gd name="connsiteX0" fmla="*/ 0 w 2489200"/>
              <a:gd name="connsiteY0" fmla="*/ 0 h 2521989"/>
              <a:gd name="connsiteX1" fmla="*/ 2489200 w 2489200"/>
              <a:gd name="connsiteY1" fmla="*/ 0 h 2521989"/>
              <a:gd name="connsiteX2" fmla="*/ 2489200 w 2489200"/>
              <a:gd name="connsiteY2" fmla="*/ 722863 h 2521989"/>
              <a:gd name="connsiteX3" fmla="*/ 2478824 w 2489200"/>
              <a:gd name="connsiteY3" fmla="*/ 774103 h 2521989"/>
              <a:gd name="connsiteX4" fmla="*/ 2374291 w 2489200"/>
              <a:gd name="connsiteY4" fmla="*/ 1376357 h 2521989"/>
              <a:gd name="connsiteX5" fmla="*/ 1228659 w 2489200"/>
              <a:gd name="connsiteY5" fmla="*/ 2521989 h 2521989"/>
              <a:gd name="connsiteX6" fmla="*/ 83027 w 2489200"/>
              <a:gd name="connsiteY6" fmla="*/ 1376357 h 2521989"/>
              <a:gd name="connsiteX7" fmla="*/ 2557 w 2489200"/>
              <a:gd name="connsiteY7" fmla="*/ 1002751 h 2521989"/>
              <a:gd name="connsiteX8" fmla="*/ 0 w 2489200"/>
              <a:gd name="connsiteY8" fmla="*/ 994166 h 2521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9200" h="2521989">
                <a:moveTo>
                  <a:pt x="0" y="0"/>
                </a:moveTo>
                <a:lnTo>
                  <a:pt x="2489200" y="0"/>
                </a:lnTo>
                <a:lnTo>
                  <a:pt x="2489200" y="722863"/>
                </a:lnTo>
                <a:lnTo>
                  <a:pt x="2478824" y="774103"/>
                </a:lnTo>
                <a:cubicBezTo>
                  <a:pt x="2429079" y="1004174"/>
                  <a:pt x="2374291" y="1218178"/>
                  <a:pt x="2374291" y="1376357"/>
                </a:cubicBezTo>
                <a:cubicBezTo>
                  <a:pt x="2374291" y="2009072"/>
                  <a:pt x="1861374" y="2521989"/>
                  <a:pt x="1228659" y="2521989"/>
                </a:cubicBezTo>
                <a:cubicBezTo>
                  <a:pt x="595944" y="2521989"/>
                  <a:pt x="91992" y="1906152"/>
                  <a:pt x="83027" y="1376357"/>
                </a:cubicBezTo>
                <a:cubicBezTo>
                  <a:pt x="81346" y="1277021"/>
                  <a:pt x="45695" y="1147870"/>
                  <a:pt x="2557" y="1002751"/>
                </a:cubicBezTo>
                <a:lnTo>
                  <a:pt x="0" y="994166"/>
                </a:lnTo>
                <a:close/>
              </a:path>
            </a:pathLst>
          </a:custGeom>
        </p:spPr>
      </p:pic>
      <p:grpSp>
        <p:nvGrpSpPr>
          <p:cNvPr id="15" name="Group 14">
            <a:extLst>
              <a:ext uri="{FF2B5EF4-FFF2-40B4-BE49-F238E27FC236}">
                <a16:creationId xmlns:a16="http://schemas.microsoft.com/office/drawing/2014/main" id="{284AEA92-553A-75EB-FDC1-EFED243714B5}"/>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6" name="Oval 15">
              <a:extLst>
                <a:ext uri="{FF2B5EF4-FFF2-40B4-BE49-F238E27FC236}">
                  <a16:creationId xmlns:a16="http://schemas.microsoft.com/office/drawing/2014/main" id="{1416F422-46CD-04BF-2F2D-7D4CFE644C48}"/>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7" name="Oval 16">
              <a:extLst>
                <a:ext uri="{FF2B5EF4-FFF2-40B4-BE49-F238E27FC236}">
                  <a16:creationId xmlns:a16="http://schemas.microsoft.com/office/drawing/2014/main" id="{780F66E1-2CBB-B8F9-1067-618BB0C4948F}"/>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7630BFE7-D483-A7E3-8FDF-35F6E5E29F47}"/>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38357730-06B8-0AC1-E002-E513F7BE156E}"/>
              </a:ext>
            </a:extLst>
          </p:cNvPr>
          <p:cNvSpPr>
            <a:spLocks noGrp="1"/>
          </p:cNvSpPr>
          <p:nvPr>
            <p:ph idx="1"/>
          </p:nvPr>
        </p:nvSpPr>
        <p:spPr/>
        <p:txBody>
          <a:bodyPr/>
          <a:lstStyle/>
          <a:p>
            <a:r>
              <a:rPr lang="en-US" dirty="0"/>
              <a:t>But Matt and Will both have Venmo accounts, </a:t>
            </a:r>
            <a:br>
              <a:rPr lang="en-US" dirty="0"/>
            </a:br>
            <a:r>
              <a:rPr lang="en-US" dirty="0"/>
              <a:t>so they pay Drew back using the app. </a:t>
            </a:r>
          </a:p>
        </p:txBody>
      </p:sp>
      <p:pic>
        <p:nvPicPr>
          <p:cNvPr id="30" name="Picture 29" descr="Illustration of a hand holding a phone with an app onscreen">
            <a:extLst>
              <a:ext uri="{FF2B5EF4-FFF2-40B4-BE49-F238E27FC236}">
                <a16:creationId xmlns:a16="http://schemas.microsoft.com/office/drawing/2014/main" id="{986F791A-A23B-3488-9388-A066993E8E26}"/>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349526" y="1976794"/>
            <a:ext cx="1446261" cy="2429869"/>
          </a:xfrm>
          <a:custGeom>
            <a:avLst/>
            <a:gdLst>
              <a:gd name="connsiteX0" fmla="*/ 118333 w 1446261"/>
              <a:gd name="connsiteY0" fmla="*/ 0 h 2429869"/>
              <a:gd name="connsiteX1" fmla="*/ 1347622 w 1446261"/>
              <a:gd name="connsiteY1" fmla="*/ 0 h 2429869"/>
              <a:gd name="connsiteX2" fmla="*/ 1356193 w 1446261"/>
              <a:gd name="connsiteY2" fmla="*/ 8516 h 2429869"/>
              <a:gd name="connsiteX3" fmla="*/ 1446261 w 1446261"/>
              <a:gd name="connsiteY3" fmla="*/ 114915 h 2429869"/>
              <a:gd name="connsiteX4" fmla="*/ 1446261 w 1446261"/>
              <a:gd name="connsiteY4" fmla="*/ 2185324 h 2429869"/>
              <a:gd name="connsiteX5" fmla="*/ 1387007 w 1446261"/>
              <a:gd name="connsiteY5" fmla="*/ 2234213 h 2429869"/>
              <a:gd name="connsiteX6" fmla="*/ 746473 w 1446261"/>
              <a:gd name="connsiteY6" fmla="*/ 2429869 h 2429869"/>
              <a:gd name="connsiteX7" fmla="*/ 107921 w 1446261"/>
              <a:gd name="connsiteY7" fmla="*/ 2189015 h 2429869"/>
              <a:gd name="connsiteX8" fmla="*/ 0 w 1446261"/>
              <a:gd name="connsiteY8" fmla="*/ 2087324 h 2429869"/>
              <a:gd name="connsiteX9" fmla="*/ 0 w 1446261"/>
              <a:gd name="connsiteY9" fmla="*/ 156782 h 2429869"/>
              <a:gd name="connsiteX10" fmla="*/ 73145 w 1446261"/>
              <a:gd name="connsiteY10" fmla="*/ 53714 h 2429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46261" h="2429869">
                <a:moveTo>
                  <a:pt x="118333" y="0"/>
                </a:moveTo>
                <a:lnTo>
                  <a:pt x="1347622" y="0"/>
                </a:lnTo>
                <a:lnTo>
                  <a:pt x="1356193" y="8516"/>
                </a:lnTo>
                <a:lnTo>
                  <a:pt x="1446261" y="114915"/>
                </a:lnTo>
                <a:lnTo>
                  <a:pt x="1446261" y="2185324"/>
                </a:lnTo>
                <a:lnTo>
                  <a:pt x="1387007" y="2234213"/>
                </a:lnTo>
                <a:cubicBezTo>
                  <a:pt x="1204163" y="2357740"/>
                  <a:pt x="983741" y="2429869"/>
                  <a:pt x="746473" y="2429869"/>
                </a:cubicBezTo>
                <a:cubicBezTo>
                  <a:pt x="509205" y="2429869"/>
                  <a:pt x="289840" y="2333635"/>
                  <a:pt x="107921" y="2189015"/>
                </a:cubicBezTo>
                <a:lnTo>
                  <a:pt x="0" y="2087324"/>
                </a:lnTo>
                <a:lnTo>
                  <a:pt x="0" y="156782"/>
                </a:lnTo>
                <a:lnTo>
                  <a:pt x="73145" y="53714"/>
                </a:lnTo>
                <a:close/>
              </a:path>
            </a:pathLst>
          </a:custGeom>
        </p:spPr>
      </p:pic>
      <p:grpSp>
        <p:nvGrpSpPr>
          <p:cNvPr id="9" name="Group 8">
            <a:extLst>
              <a:ext uri="{FF2B5EF4-FFF2-40B4-BE49-F238E27FC236}">
                <a16:creationId xmlns:a16="http://schemas.microsoft.com/office/drawing/2014/main" id="{93A73AEE-9156-0072-FEE0-6C84DFCBABE8}"/>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10" name="Oval 9">
              <a:extLst>
                <a:ext uri="{FF2B5EF4-FFF2-40B4-BE49-F238E27FC236}">
                  <a16:creationId xmlns:a16="http://schemas.microsoft.com/office/drawing/2014/main" id="{FC63B38E-19AA-24C2-9E84-D2BCD97240DC}"/>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0F740F89-5BC7-A885-F49B-4B3FC7A2F334}"/>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2" name="Oval 11">
              <a:extLst>
                <a:ext uri="{FF2B5EF4-FFF2-40B4-BE49-F238E27FC236}">
                  <a16:creationId xmlns:a16="http://schemas.microsoft.com/office/drawing/2014/main" id="{38F4D219-3F00-4A86-3051-00FD02305AC7}"/>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7" name="Picture 26" descr="Illustration of 2 men sitting in chairs talking">
            <a:extLst>
              <a:ext uri="{FF2B5EF4-FFF2-40B4-BE49-F238E27FC236}">
                <a16:creationId xmlns:a16="http://schemas.microsoft.com/office/drawing/2014/main" id="{2588399D-E205-A524-3A42-B918141BA546}"/>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tretch>
            <a:fillRect/>
          </a:stretch>
        </p:blipFill>
        <p:spPr>
          <a:xfrm>
            <a:off x="2083271" y="2722084"/>
            <a:ext cx="1462730" cy="1071246"/>
          </a:xfrm>
          <a:prstGeom prst="rect">
            <a:avLst/>
          </a:prstGeom>
        </p:spPr>
      </p:pic>
      <p:grpSp>
        <p:nvGrpSpPr>
          <p:cNvPr id="4" name="Group 3">
            <a:extLst>
              <a:ext uri="{FF2B5EF4-FFF2-40B4-BE49-F238E27FC236}">
                <a16:creationId xmlns:a16="http://schemas.microsoft.com/office/drawing/2014/main" id="{C05E7F67-314B-F29F-1A17-832F79495C2D}"/>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6" name="Oval 5">
              <a:extLst>
                <a:ext uri="{FF2B5EF4-FFF2-40B4-BE49-F238E27FC236}">
                  <a16:creationId xmlns:a16="http://schemas.microsoft.com/office/drawing/2014/main" id="{76A34B04-9DB4-F709-415C-9F67F0339941}"/>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DB00EF09-583F-43D9-FE4E-EC830F2652EF}"/>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8" name="Oval 7">
              <a:extLst>
                <a:ext uri="{FF2B5EF4-FFF2-40B4-BE49-F238E27FC236}">
                  <a16:creationId xmlns:a16="http://schemas.microsoft.com/office/drawing/2014/main" id="{E96AB3B7-755A-E377-0939-13F37227413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33" name="Picture 32" descr="Illustration of a hand holding chopsticks with sushi roll with payment app icon ">
            <a:extLst>
              <a:ext uri="{FF2B5EF4-FFF2-40B4-BE49-F238E27FC236}">
                <a16:creationId xmlns:a16="http://schemas.microsoft.com/office/drawing/2014/main" id="{D355BDDE-811D-1325-0821-9E07A7A583F4}"/>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a:fillRect/>
          </a:stretch>
        </p:blipFill>
        <p:spPr>
          <a:xfrm>
            <a:off x="-340018" y="2709739"/>
            <a:ext cx="1417754" cy="1438521"/>
          </a:xfrm>
          <a:custGeom>
            <a:avLst/>
            <a:gdLst>
              <a:gd name="connsiteX0" fmla="*/ 340018 w 1417754"/>
              <a:gd name="connsiteY0" fmla="*/ 0 h 1438521"/>
              <a:gd name="connsiteX1" fmla="*/ 985638 w 1417754"/>
              <a:gd name="connsiteY1" fmla="*/ 0 h 1438521"/>
              <a:gd name="connsiteX2" fmla="*/ 1017977 w 1417754"/>
              <a:gd name="connsiteY2" fmla="*/ 19485 h 1438521"/>
              <a:gd name="connsiteX3" fmla="*/ 1417754 w 1417754"/>
              <a:gd name="connsiteY3" fmla="*/ 653538 h 1438521"/>
              <a:gd name="connsiteX4" fmla="*/ 653112 w 1417754"/>
              <a:gd name="connsiteY4" fmla="*/ 1418181 h 1438521"/>
              <a:gd name="connsiteX5" fmla="*/ 67920 w 1417754"/>
              <a:gd name="connsiteY5" fmla="*/ 1397085 h 1438521"/>
              <a:gd name="connsiteX6" fmla="*/ 0 w 1417754"/>
              <a:gd name="connsiteY6" fmla="*/ 1360237 h 1438521"/>
              <a:gd name="connsiteX7" fmla="*/ 340018 w 1417754"/>
              <a:gd name="connsiteY7" fmla="*/ 1360237 h 1438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7754" h="1438521">
                <a:moveTo>
                  <a:pt x="340018" y="0"/>
                </a:moveTo>
                <a:lnTo>
                  <a:pt x="985638" y="0"/>
                </a:lnTo>
                <a:lnTo>
                  <a:pt x="1017977" y="19485"/>
                </a:lnTo>
                <a:cubicBezTo>
                  <a:pt x="1228335" y="156897"/>
                  <a:pt x="1417754" y="389601"/>
                  <a:pt x="1417754" y="653538"/>
                </a:cubicBezTo>
                <a:cubicBezTo>
                  <a:pt x="1417754" y="1075839"/>
                  <a:pt x="932840" y="1418181"/>
                  <a:pt x="653112" y="1418181"/>
                </a:cubicBezTo>
                <a:cubicBezTo>
                  <a:pt x="508877" y="1418181"/>
                  <a:pt x="266737" y="1475800"/>
                  <a:pt x="67920" y="1397085"/>
                </a:cubicBezTo>
                <a:lnTo>
                  <a:pt x="0" y="1360237"/>
                </a:lnTo>
                <a:lnTo>
                  <a:pt x="340018" y="1360237"/>
                </a:lnTo>
                <a:close/>
              </a:path>
            </a:pathLst>
          </a:custGeom>
        </p:spPr>
      </p:pic>
      <p:sp>
        <p:nvSpPr>
          <p:cNvPr id="2" name="Title 1">
            <a:extLst>
              <a:ext uri="{FF2B5EF4-FFF2-40B4-BE49-F238E27FC236}">
                <a16:creationId xmlns:a16="http://schemas.microsoft.com/office/drawing/2014/main" id="{F605D538-9FC5-B8C3-794A-55CD92A2D99F}"/>
              </a:ext>
            </a:extLst>
          </p:cNvPr>
          <p:cNvSpPr>
            <a:spLocks noGrp="1"/>
          </p:cNvSpPr>
          <p:nvPr>
            <p:ph type="title"/>
          </p:nvPr>
        </p:nvSpPr>
        <p:spPr/>
        <p:txBody>
          <a:bodyPr/>
          <a:lstStyle/>
          <a:p>
            <a:r>
              <a:rPr lang="en-US" dirty="0"/>
              <a:t>Hands on example:</a:t>
            </a:r>
            <a:br>
              <a:rPr lang="en-US" dirty="0"/>
            </a:br>
            <a:r>
              <a:rPr lang="en-US" dirty="0"/>
              <a:t>Payment apps</a:t>
            </a:r>
          </a:p>
        </p:txBody>
      </p:sp>
    </p:spTree>
    <p:extLst>
      <p:ext uri="{BB962C8B-B14F-4D97-AF65-F5344CB8AC3E}">
        <p14:creationId xmlns:p14="http://schemas.microsoft.com/office/powerpoint/2010/main" val="4288643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71C95-953C-4865-EA30-34F2FCD0C6C2}"/>
            </a:ext>
          </a:extLst>
        </p:cNvPr>
        <p:cNvGrpSpPr/>
        <p:nvPr/>
      </p:nvGrpSpPr>
      <p:grpSpPr>
        <a:xfrm>
          <a:off x="0" y="0"/>
          <a:ext cx="0" cy="0"/>
          <a:chOff x="0" y="0"/>
          <a:chExt cx="0" cy="0"/>
        </a:xfrm>
      </p:grpSpPr>
      <p:pic>
        <p:nvPicPr>
          <p:cNvPr id="15" name="Picture 14" descr="Illustration of falling confetti">
            <a:extLst>
              <a:ext uri="{FF2B5EF4-FFF2-40B4-BE49-F238E27FC236}">
                <a16:creationId xmlns:a16="http://schemas.microsoft.com/office/drawing/2014/main" id="{EDBC634B-965F-271D-92B6-850F242CABA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3" name="Content Placeholder 2">
            <a:extLst>
              <a:ext uri="{FF2B5EF4-FFF2-40B4-BE49-F238E27FC236}">
                <a16:creationId xmlns:a16="http://schemas.microsoft.com/office/drawing/2014/main" id="{8834AC9A-464C-04A8-59AB-D83D131F91B5}"/>
              </a:ext>
            </a:extLst>
          </p:cNvPr>
          <p:cNvSpPr>
            <a:spLocks noGrp="1"/>
          </p:cNvSpPr>
          <p:nvPr>
            <p:ph idx="1"/>
          </p:nvPr>
        </p:nvSpPr>
        <p:spPr/>
        <p:txBody>
          <a:bodyPr/>
          <a:lstStyle/>
          <a:p>
            <a:r>
              <a:rPr lang="en-US" dirty="0"/>
              <a:t>All settled!</a:t>
            </a:r>
          </a:p>
        </p:txBody>
      </p:sp>
      <p:pic>
        <p:nvPicPr>
          <p:cNvPr id="27" name="Picture 26" descr="Illustration of a group of 3 raised hands">
            <a:extLst>
              <a:ext uri="{FF2B5EF4-FFF2-40B4-BE49-F238E27FC236}">
                <a16:creationId xmlns:a16="http://schemas.microsoft.com/office/drawing/2014/main" id="{9CB53031-3833-21EA-9B08-66B40C71E50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849410" y="1902604"/>
            <a:ext cx="2489200" cy="2521989"/>
          </a:xfrm>
          <a:custGeom>
            <a:avLst/>
            <a:gdLst>
              <a:gd name="connsiteX0" fmla="*/ 0 w 2489200"/>
              <a:gd name="connsiteY0" fmla="*/ 0 h 2521989"/>
              <a:gd name="connsiteX1" fmla="*/ 2489200 w 2489200"/>
              <a:gd name="connsiteY1" fmla="*/ 0 h 2521989"/>
              <a:gd name="connsiteX2" fmla="*/ 2489200 w 2489200"/>
              <a:gd name="connsiteY2" fmla="*/ 722863 h 2521989"/>
              <a:gd name="connsiteX3" fmla="*/ 2478824 w 2489200"/>
              <a:gd name="connsiteY3" fmla="*/ 774103 h 2521989"/>
              <a:gd name="connsiteX4" fmla="*/ 2374291 w 2489200"/>
              <a:gd name="connsiteY4" fmla="*/ 1376357 h 2521989"/>
              <a:gd name="connsiteX5" fmla="*/ 1228659 w 2489200"/>
              <a:gd name="connsiteY5" fmla="*/ 2521989 h 2521989"/>
              <a:gd name="connsiteX6" fmla="*/ 83027 w 2489200"/>
              <a:gd name="connsiteY6" fmla="*/ 1376357 h 2521989"/>
              <a:gd name="connsiteX7" fmla="*/ 2557 w 2489200"/>
              <a:gd name="connsiteY7" fmla="*/ 1002751 h 2521989"/>
              <a:gd name="connsiteX8" fmla="*/ 0 w 2489200"/>
              <a:gd name="connsiteY8" fmla="*/ 994166 h 2521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9200" h="2521989">
                <a:moveTo>
                  <a:pt x="0" y="0"/>
                </a:moveTo>
                <a:lnTo>
                  <a:pt x="2489200" y="0"/>
                </a:lnTo>
                <a:lnTo>
                  <a:pt x="2489200" y="722863"/>
                </a:lnTo>
                <a:lnTo>
                  <a:pt x="2478824" y="774103"/>
                </a:lnTo>
                <a:cubicBezTo>
                  <a:pt x="2429079" y="1004174"/>
                  <a:pt x="2374291" y="1218178"/>
                  <a:pt x="2374291" y="1376357"/>
                </a:cubicBezTo>
                <a:cubicBezTo>
                  <a:pt x="2374291" y="2009072"/>
                  <a:pt x="1861374" y="2521989"/>
                  <a:pt x="1228659" y="2521989"/>
                </a:cubicBezTo>
                <a:cubicBezTo>
                  <a:pt x="595944" y="2521989"/>
                  <a:pt x="91992" y="1906152"/>
                  <a:pt x="83027" y="1376357"/>
                </a:cubicBezTo>
                <a:cubicBezTo>
                  <a:pt x="81346" y="1277021"/>
                  <a:pt x="45695" y="1147870"/>
                  <a:pt x="2557" y="1002751"/>
                </a:cubicBezTo>
                <a:lnTo>
                  <a:pt x="0" y="994166"/>
                </a:lnTo>
                <a:close/>
              </a:path>
            </a:pathLst>
          </a:custGeom>
        </p:spPr>
      </p:pic>
      <p:grpSp>
        <p:nvGrpSpPr>
          <p:cNvPr id="9" name="Group 8">
            <a:extLst>
              <a:ext uri="{FF2B5EF4-FFF2-40B4-BE49-F238E27FC236}">
                <a16:creationId xmlns:a16="http://schemas.microsoft.com/office/drawing/2014/main" id="{76C64CC4-F7C1-1D4A-8721-E04968A5D6E8}"/>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10" name="Oval 9">
              <a:extLst>
                <a:ext uri="{FF2B5EF4-FFF2-40B4-BE49-F238E27FC236}">
                  <a16:creationId xmlns:a16="http://schemas.microsoft.com/office/drawing/2014/main" id="{D94DA831-1297-A07F-F955-82C63F2AE249}"/>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7545BF77-94EE-B246-092D-818620DF8272}"/>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2" name="Oval 11">
              <a:extLst>
                <a:ext uri="{FF2B5EF4-FFF2-40B4-BE49-F238E27FC236}">
                  <a16:creationId xmlns:a16="http://schemas.microsoft.com/office/drawing/2014/main" id="{B087E170-0109-4B52-493A-53174E638156}"/>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13" name="Picture 12" descr="Illustration of a hand holding a phone with an app onscreen&#10;">
            <a:extLst>
              <a:ext uri="{FF2B5EF4-FFF2-40B4-BE49-F238E27FC236}">
                <a16:creationId xmlns:a16="http://schemas.microsoft.com/office/drawing/2014/main" id="{3075B38B-6577-148D-E02A-C9B28E860368}"/>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rcRect/>
          <a:stretch>
            <a:fillRect/>
          </a:stretch>
        </p:blipFill>
        <p:spPr>
          <a:xfrm>
            <a:off x="2450990" y="2618497"/>
            <a:ext cx="770499" cy="1294520"/>
          </a:xfrm>
          <a:custGeom>
            <a:avLst/>
            <a:gdLst>
              <a:gd name="connsiteX0" fmla="*/ 118333 w 1446261"/>
              <a:gd name="connsiteY0" fmla="*/ 0 h 2429869"/>
              <a:gd name="connsiteX1" fmla="*/ 1347622 w 1446261"/>
              <a:gd name="connsiteY1" fmla="*/ 0 h 2429869"/>
              <a:gd name="connsiteX2" fmla="*/ 1356193 w 1446261"/>
              <a:gd name="connsiteY2" fmla="*/ 8516 h 2429869"/>
              <a:gd name="connsiteX3" fmla="*/ 1446261 w 1446261"/>
              <a:gd name="connsiteY3" fmla="*/ 114915 h 2429869"/>
              <a:gd name="connsiteX4" fmla="*/ 1446261 w 1446261"/>
              <a:gd name="connsiteY4" fmla="*/ 2185324 h 2429869"/>
              <a:gd name="connsiteX5" fmla="*/ 1387007 w 1446261"/>
              <a:gd name="connsiteY5" fmla="*/ 2234213 h 2429869"/>
              <a:gd name="connsiteX6" fmla="*/ 746473 w 1446261"/>
              <a:gd name="connsiteY6" fmla="*/ 2429869 h 2429869"/>
              <a:gd name="connsiteX7" fmla="*/ 107921 w 1446261"/>
              <a:gd name="connsiteY7" fmla="*/ 2189015 h 2429869"/>
              <a:gd name="connsiteX8" fmla="*/ 0 w 1446261"/>
              <a:gd name="connsiteY8" fmla="*/ 2087324 h 2429869"/>
              <a:gd name="connsiteX9" fmla="*/ 0 w 1446261"/>
              <a:gd name="connsiteY9" fmla="*/ 156782 h 2429869"/>
              <a:gd name="connsiteX10" fmla="*/ 73145 w 1446261"/>
              <a:gd name="connsiteY10" fmla="*/ 53714 h 2429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46261" h="2429869">
                <a:moveTo>
                  <a:pt x="118333" y="0"/>
                </a:moveTo>
                <a:lnTo>
                  <a:pt x="1347622" y="0"/>
                </a:lnTo>
                <a:lnTo>
                  <a:pt x="1356193" y="8516"/>
                </a:lnTo>
                <a:lnTo>
                  <a:pt x="1446261" y="114915"/>
                </a:lnTo>
                <a:lnTo>
                  <a:pt x="1446261" y="2185324"/>
                </a:lnTo>
                <a:lnTo>
                  <a:pt x="1387007" y="2234213"/>
                </a:lnTo>
                <a:cubicBezTo>
                  <a:pt x="1204163" y="2357740"/>
                  <a:pt x="983741" y="2429869"/>
                  <a:pt x="746473" y="2429869"/>
                </a:cubicBezTo>
                <a:cubicBezTo>
                  <a:pt x="509205" y="2429869"/>
                  <a:pt x="289840" y="2333635"/>
                  <a:pt x="107921" y="2189015"/>
                </a:cubicBezTo>
                <a:lnTo>
                  <a:pt x="0" y="2087324"/>
                </a:lnTo>
                <a:lnTo>
                  <a:pt x="0" y="156782"/>
                </a:lnTo>
                <a:lnTo>
                  <a:pt x="73145" y="53714"/>
                </a:lnTo>
                <a:close/>
              </a:path>
            </a:pathLst>
          </a:custGeom>
        </p:spPr>
      </p:pic>
      <p:grpSp>
        <p:nvGrpSpPr>
          <p:cNvPr id="4" name="Group 3">
            <a:extLst>
              <a:ext uri="{FF2B5EF4-FFF2-40B4-BE49-F238E27FC236}">
                <a16:creationId xmlns:a16="http://schemas.microsoft.com/office/drawing/2014/main" id="{6065B609-30FE-7B22-46D4-74E5D0AB9969}"/>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6" name="Oval 5">
              <a:extLst>
                <a:ext uri="{FF2B5EF4-FFF2-40B4-BE49-F238E27FC236}">
                  <a16:creationId xmlns:a16="http://schemas.microsoft.com/office/drawing/2014/main" id="{E12B97BF-7B90-C678-132D-35877D8666F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0E562D7C-E73D-BE0A-4032-A4686D94210A}"/>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8" name="Oval 7">
              <a:extLst>
                <a:ext uri="{FF2B5EF4-FFF2-40B4-BE49-F238E27FC236}">
                  <a16:creationId xmlns:a16="http://schemas.microsoft.com/office/drawing/2014/main" id="{68F7352B-E45B-29FE-7549-3DDACB5D5D6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14" name="Picture 13" descr="Illustration of 2 men sitting in chairs talking">
            <a:extLst>
              <a:ext uri="{FF2B5EF4-FFF2-40B4-BE49-F238E27FC236}">
                <a16:creationId xmlns:a16="http://schemas.microsoft.com/office/drawing/2014/main" id="{C4F4DE53-87C1-442B-C7D5-CB67BB46E367}"/>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p:blipFill>
        <p:spPr>
          <a:xfrm>
            <a:off x="-1991" y="2722084"/>
            <a:ext cx="938195" cy="1071246"/>
          </a:xfrm>
          <a:prstGeom prst="rect">
            <a:avLst/>
          </a:prstGeom>
        </p:spPr>
      </p:pic>
      <p:sp>
        <p:nvSpPr>
          <p:cNvPr id="2" name="Title 1">
            <a:extLst>
              <a:ext uri="{FF2B5EF4-FFF2-40B4-BE49-F238E27FC236}">
                <a16:creationId xmlns:a16="http://schemas.microsoft.com/office/drawing/2014/main" id="{97352A24-06AE-A9DE-6244-8267118F7D3A}"/>
              </a:ext>
            </a:extLst>
          </p:cNvPr>
          <p:cNvSpPr>
            <a:spLocks noGrp="1"/>
          </p:cNvSpPr>
          <p:nvPr>
            <p:ph type="title"/>
          </p:nvPr>
        </p:nvSpPr>
        <p:spPr/>
        <p:txBody>
          <a:bodyPr/>
          <a:lstStyle/>
          <a:p>
            <a:r>
              <a:rPr lang="en-US" dirty="0"/>
              <a:t>Hands on example:</a:t>
            </a:r>
            <a:br>
              <a:rPr lang="en-US" dirty="0"/>
            </a:br>
            <a:r>
              <a:rPr lang="en-US" dirty="0"/>
              <a:t>Payment apps</a:t>
            </a:r>
          </a:p>
        </p:txBody>
      </p:sp>
    </p:spTree>
    <p:extLst>
      <p:ext uri="{BB962C8B-B14F-4D97-AF65-F5344CB8AC3E}">
        <p14:creationId xmlns:p14="http://schemas.microsoft.com/office/powerpoint/2010/main" val="3168867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par>
                          <p:cTn id="14" fill="hold">
                            <p:stCondLst>
                              <p:cond delay="1000"/>
                            </p:stCondLst>
                            <p:childTnLst>
                              <p:par>
                                <p:cTn id="15" presetID="47" presetClass="entr" presetSubtype="0" fill="hold" nodeType="afterEffect">
                                  <p:stCondLst>
                                    <p:cond delay="150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3000"/>
                                        <p:tgtEl>
                                          <p:spTgt spid="15"/>
                                        </p:tgtEl>
                                      </p:cBhvr>
                                    </p:animEffect>
                                    <p:anim calcmode="lin" valueType="num">
                                      <p:cBhvr>
                                        <p:cTn id="18" dur="3000" fill="hold"/>
                                        <p:tgtEl>
                                          <p:spTgt spid="15"/>
                                        </p:tgtEl>
                                        <p:attrNameLst>
                                          <p:attrName>ppt_x</p:attrName>
                                        </p:attrNameLst>
                                      </p:cBhvr>
                                      <p:tavLst>
                                        <p:tav tm="0">
                                          <p:val>
                                            <p:strVal val="#ppt_x"/>
                                          </p:val>
                                        </p:tav>
                                        <p:tav tm="100000">
                                          <p:val>
                                            <p:strVal val="#ppt_x"/>
                                          </p:val>
                                        </p:tav>
                                      </p:tavLst>
                                    </p:anim>
                                    <p:anim calcmode="lin" valueType="num">
                                      <p:cBhvr>
                                        <p:cTn id="19" dur="3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10019-D097-DC1A-BF4C-697E1434525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17BC565-1C2F-639F-3BB6-F079A9C6F2F7}"/>
              </a:ext>
            </a:extLst>
          </p:cNvPr>
          <p:cNvSpPr>
            <a:spLocks noGrp="1"/>
          </p:cNvSpPr>
          <p:nvPr>
            <p:ph type="body" sz="quarter" idx="11"/>
          </p:nvPr>
        </p:nvSpPr>
        <p:spPr>
          <a:xfrm>
            <a:off x="1961322" y="5030961"/>
            <a:ext cx="8256104" cy="919896"/>
          </a:xfrm>
        </p:spPr>
        <p:txBody>
          <a:bodyPr/>
          <a:lstStyle/>
          <a:p>
            <a:r>
              <a:rPr lang="en-US" sz="4200" b="1" u="sng" dirty="0"/>
              <a:t>Yes!</a:t>
            </a:r>
          </a:p>
        </p:txBody>
      </p:sp>
      <p:sp>
        <p:nvSpPr>
          <p:cNvPr id="3" name="Content Placeholder 2">
            <a:extLst>
              <a:ext uri="{FF2B5EF4-FFF2-40B4-BE49-F238E27FC236}">
                <a16:creationId xmlns:a16="http://schemas.microsoft.com/office/drawing/2014/main" id="{D9FE7C44-175F-F614-EFD0-F34BCEC8E56E}"/>
              </a:ext>
            </a:extLst>
          </p:cNvPr>
          <p:cNvSpPr>
            <a:spLocks noGrp="1"/>
          </p:cNvSpPr>
          <p:nvPr>
            <p:ph idx="1"/>
          </p:nvPr>
        </p:nvSpPr>
        <p:spPr>
          <a:xfrm>
            <a:off x="2423885" y="2946951"/>
            <a:ext cx="7315201" cy="2084009"/>
          </a:xfrm>
        </p:spPr>
        <p:txBody>
          <a:bodyPr/>
          <a:lstStyle/>
          <a:p>
            <a:r>
              <a:rPr lang="en-US" b="1" dirty="0"/>
              <a:t>Question:</a:t>
            </a:r>
          </a:p>
          <a:p>
            <a:r>
              <a:rPr lang="en-US" dirty="0"/>
              <a:t>Is it safe to use your smartphone</a:t>
            </a:r>
            <a:br>
              <a:rPr lang="en-US" dirty="0"/>
            </a:br>
            <a:r>
              <a:rPr lang="en-US" dirty="0"/>
              <a:t>to pay for things?</a:t>
            </a:r>
          </a:p>
        </p:txBody>
      </p:sp>
      <p:sp>
        <p:nvSpPr>
          <p:cNvPr id="2" name="Title 1">
            <a:extLst>
              <a:ext uri="{FF2B5EF4-FFF2-40B4-BE49-F238E27FC236}">
                <a16:creationId xmlns:a16="http://schemas.microsoft.com/office/drawing/2014/main" id="{77A70BA9-05F4-5F5A-A475-4731921883AC}"/>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2464942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B419EB-90F0-FB4A-E8EE-0B7372FC3B00}"/>
              </a:ext>
            </a:extLst>
          </p:cNvPr>
          <p:cNvSpPr>
            <a:spLocks noGrp="1"/>
          </p:cNvSpPr>
          <p:nvPr>
            <p:ph idx="1"/>
          </p:nvPr>
        </p:nvSpPr>
        <p:spPr>
          <a:xfrm>
            <a:off x="952500" y="2278743"/>
            <a:ext cx="7908696" cy="3898219"/>
          </a:xfrm>
        </p:spPr>
        <p:txBody>
          <a:bodyPr/>
          <a:lstStyle/>
          <a:p>
            <a:pPr marL="0" indent="0">
              <a:buNone/>
            </a:pPr>
            <a:r>
              <a:rPr lang="en-US" b="1" dirty="0"/>
              <a:t>Benefits of using </a:t>
            </a:r>
            <a:r>
              <a:rPr lang="en-US" b="1" dirty="0">
                <a:highlight>
                  <a:srgbClr val="DFE96C"/>
                </a:highlight>
              </a:rPr>
              <a:t>direct deposit</a:t>
            </a:r>
            <a:r>
              <a:rPr lang="en-US" b="1" dirty="0"/>
              <a:t>:  </a:t>
            </a:r>
          </a:p>
          <a:p>
            <a:pPr>
              <a:spcBef>
                <a:spcPts val="1800"/>
              </a:spcBef>
            </a:pPr>
            <a:r>
              <a:rPr lang="en-US" dirty="0"/>
              <a:t>Easy</a:t>
            </a:r>
          </a:p>
          <a:p>
            <a:pPr>
              <a:spcBef>
                <a:spcPts val="1800"/>
              </a:spcBef>
            </a:pPr>
            <a:r>
              <a:rPr lang="en-US" dirty="0"/>
              <a:t>Safe</a:t>
            </a:r>
          </a:p>
          <a:p>
            <a:pPr>
              <a:spcBef>
                <a:spcPts val="1800"/>
              </a:spcBef>
            </a:pPr>
            <a:r>
              <a:rPr lang="en-US" dirty="0"/>
              <a:t>Fast</a:t>
            </a:r>
          </a:p>
          <a:p>
            <a:pPr>
              <a:spcBef>
                <a:spcPts val="1800"/>
              </a:spcBef>
            </a:pPr>
            <a:r>
              <a:rPr lang="en-US" dirty="0"/>
              <a:t>Automatic (can help with savings, too!)</a:t>
            </a:r>
          </a:p>
        </p:txBody>
      </p:sp>
      <p:sp>
        <p:nvSpPr>
          <p:cNvPr id="2" name="Title 1">
            <a:extLst>
              <a:ext uri="{FF2B5EF4-FFF2-40B4-BE49-F238E27FC236}">
                <a16:creationId xmlns:a16="http://schemas.microsoft.com/office/drawing/2014/main" id="{FB94AD4B-5358-5CAB-E4AF-F2162F2130DE}"/>
              </a:ext>
            </a:extLst>
          </p:cNvPr>
          <p:cNvSpPr>
            <a:spLocks noGrp="1"/>
          </p:cNvSpPr>
          <p:nvPr>
            <p:ph type="title"/>
          </p:nvPr>
        </p:nvSpPr>
        <p:spPr/>
        <p:txBody>
          <a:bodyPr/>
          <a:lstStyle/>
          <a:p>
            <a:r>
              <a:rPr lang="en-US" dirty="0"/>
              <a:t>Managing monthly income </a:t>
            </a:r>
            <a:br>
              <a:rPr lang="en-US" dirty="0"/>
            </a:br>
            <a:r>
              <a:rPr lang="en-US" dirty="0"/>
              <a:t>and savings</a:t>
            </a:r>
          </a:p>
        </p:txBody>
      </p:sp>
    </p:spTree>
    <p:extLst>
      <p:ext uri="{BB962C8B-B14F-4D97-AF65-F5344CB8AC3E}">
        <p14:creationId xmlns:p14="http://schemas.microsoft.com/office/powerpoint/2010/main" val="34764339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629E0-4DE8-894A-D141-9FD5161F20F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7EE597-A661-AE52-9A3E-79E2D6CBE6BE}"/>
              </a:ext>
            </a:extLst>
          </p:cNvPr>
          <p:cNvSpPr>
            <a:spLocks noGrp="1"/>
          </p:cNvSpPr>
          <p:nvPr>
            <p:ph idx="1"/>
          </p:nvPr>
        </p:nvSpPr>
        <p:spPr>
          <a:xfrm>
            <a:off x="952500" y="2278743"/>
            <a:ext cx="7908696" cy="3898219"/>
          </a:xfrm>
        </p:spPr>
        <p:txBody>
          <a:bodyPr/>
          <a:lstStyle/>
          <a:p>
            <a:pPr marL="0" indent="0">
              <a:buNone/>
            </a:pPr>
            <a:r>
              <a:rPr lang="en-US" b="1" dirty="0">
                <a:highlight>
                  <a:srgbClr val="DFE96C"/>
                </a:highlight>
              </a:rPr>
              <a:t>Checking</a:t>
            </a:r>
            <a:r>
              <a:rPr lang="en-US" b="1" dirty="0"/>
              <a:t> and </a:t>
            </a:r>
            <a:r>
              <a:rPr lang="en-US" b="1" dirty="0">
                <a:highlight>
                  <a:srgbClr val="DFE96C"/>
                </a:highlight>
              </a:rPr>
              <a:t>savings account</a:t>
            </a:r>
            <a:r>
              <a:rPr lang="en-US" b="1" dirty="0"/>
              <a:t> benefits: </a:t>
            </a:r>
          </a:p>
          <a:p>
            <a:pPr>
              <a:spcBef>
                <a:spcPts val="1800"/>
              </a:spcBef>
            </a:pPr>
            <a:r>
              <a:rPr lang="en-US" dirty="0"/>
              <a:t>Can help you organize your money</a:t>
            </a:r>
            <a:br>
              <a:rPr lang="en-US" dirty="0"/>
            </a:br>
            <a:r>
              <a:rPr lang="en-US" dirty="0"/>
              <a:t>(spending vs. saving)</a:t>
            </a:r>
          </a:p>
          <a:p>
            <a:pPr>
              <a:spcBef>
                <a:spcPts val="1800"/>
              </a:spcBef>
            </a:pPr>
            <a:r>
              <a:rPr lang="en-US" dirty="0"/>
              <a:t>Can earn interest</a:t>
            </a:r>
          </a:p>
          <a:p>
            <a:pPr>
              <a:spcBef>
                <a:spcPts val="1800"/>
              </a:spcBef>
            </a:pPr>
            <a:endParaRPr lang="en-US" dirty="0"/>
          </a:p>
          <a:p>
            <a:pPr>
              <a:spcBef>
                <a:spcPts val="1800"/>
              </a:spcBef>
            </a:pPr>
            <a:endParaRPr lang="en-US" dirty="0"/>
          </a:p>
        </p:txBody>
      </p:sp>
      <p:sp>
        <p:nvSpPr>
          <p:cNvPr id="2" name="Title 1">
            <a:extLst>
              <a:ext uri="{FF2B5EF4-FFF2-40B4-BE49-F238E27FC236}">
                <a16:creationId xmlns:a16="http://schemas.microsoft.com/office/drawing/2014/main" id="{03A5EC39-2F61-A41B-AFB4-3940B2883C2A}"/>
              </a:ext>
            </a:extLst>
          </p:cNvPr>
          <p:cNvSpPr>
            <a:spLocks noGrp="1"/>
          </p:cNvSpPr>
          <p:nvPr>
            <p:ph type="title"/>
          </p:nvPr>
        </p:nvSpPr>
        <p:spPr/>
        <p:txBody>
          <a:bodyPr/>
          <a:lstStyle/>
          <a:p>
            <a:r>
              <a:rPr lang="en-US" dirty="0"/>
              <a:t>Managing monthly income </a:t>
            </a:r>
            <a:br>
              <a:rPr lang="en-US" dirty="0"/>
            </a:br>
            <a:r>
              <a:rPr lang="en-US" dirty="0"/>
              <a:t>and savings</a:t>
            </a:r>
          </a:p>
        </p:txBody>
      </p:sp>
    </p:spTree>
    <p:extLst>
      <p:ext uri="{BB962C8B-B14F-4D97-AF65-F5344CB8AC3E}">
        <p14:creationId xmlns:p14="http://schemas.microsoft.com/office/powerpoint/2010/main" val="42220666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C9AF0-B4F5-4532-1353-E14442719280}"/>
            </a:ext>
          </a:extLst>
        </p:cNvPr>
        <p:cNvGrpSpPr/>
        <p:nvPr/>
      </p:nvGrpSpPr>
      <p:grpSpPr>
        <a:xfrm>
          <a:off x="0" y="0"/>
          <a:ext cx="0" cy="0"/>
          <a:chOff x="0" y="0"/>
          <a:chExt cx="0" cy="0"/>
        </a:xfrm>
      </p:grpSpPr>
      <p:pic>
        <p:nvPicPr>
          <p:cNvPr id="27" name="Picture 26" descr="Illustration of a person sitting on a stack of coins with a computer with an arrow in the background">
            <a:extLst>
              <a:ext uri="{FF2B5EF4-FFF2-40B4-BE49-F238E27FC236}">
                <a16:creationId xmlns:a16="http://schemas.microsoft.com/office/drawing/2014/main" id="{7A7C050C-B344-0814-0B49-B9234C2A2AF2}"/>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r="25703"/>
          <a:stretch/>
        </p:blipFill>
        <p:spPr>
          <a:xfrm>
            <a:off x="11201989" y="2752132"/>
            <a:ext cx="990012" cy="1121664"/>
          </a:xfrm>
          <a:prstGeom prst="rect">
            <a:avLst/>
          </a:prstGeom>
        </p:spPr>
      </p:pic>
      <p:grpSp>
        <p:nvGrpSpPr>
          <p:cNvPr id="19" name="Group 18">
            <a:extLst>
              <a:ext uri="{FF2B5EF4-FFF2-40B4-BE49-F238E27FC236}">
                <a16:creationId xmlns:a16="http://schemas.microsoft.com/office/drawing/2014/main" id="{EFBEA34E-7950-659D-BC7C-0100BB0670AD}"/>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20" name="Oval 19">
              <a:extLst>
                <a:ext uri="{FF2B5EF4-FFF2-40B4-BE49-F238E27FC236}">
                  <a16:creationId xmlns:a16="http://schemas.microsoft.com/office/drawing/2014/main" id="{A2161860-718F-CEE3-0746-564C2942FA94}"/>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1" name="Oval 20">
              <a:extLst>
                <a:ext uri="{FF2B5EF4-FFF2-40B4-BE49-F238E27FC236}">
                  <a16:creationId xmlns:a16="http://schemas.microsoft.com/office/drawing/2014/main" id="{86354C15-1550-0BC2-B51A-05F2762ACA80}"/>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2" name="Oval 21">
              <a:extLst>
                <a:ext uri="{FF2B5EF4-FFF2-40B4-BE49-F238E27FC236}">
                  <a16:creationId xmlns:a16="http://schemas.microsoft.com/office/drawing/2014/main" id="{C7F034F5-B8D1-89EC-3BFB-B33BD3E05C85}"/>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14" name="Picture 13" descr="Illustration of q person in a graduation cap with books in the background and a person on a computer in front of a piggy bank">
            <a:extLst>
              <a:ext uri="{FF2B5EF4-FFF2-40B4-BE49-F238E27FC236}">
                <a16:creationId xmlns:a16="http://schemas.microsoft.com/office/drawing/2014/main" id="{0C1D6E2C-8300-C020-A2CA-B6FD6DAFD4CC}"/>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p:blipFill>
        <p:spPr>
          <a:xfrm>
            <a:off x="8431958" y="2665692"/>
            <a:ext cx="1733414" cy="1213086"/>
          </a:xfrm>
          <a:prstGeom prst="rect">
            <a:avLst/>
          </a:prstGeom>
        </p:spPr>
      </p:pic>
      <p:grpSp>
        <p:nvGrpSpPr>
          <p:cNvPr id="15" name="Group 14">
            <a:extLst>
              <a:ext uri="{FF2B5EF4-FFF2-40B4-BE49-F238E27FC236}">
                <a16:creationId xmlns:a16="http://schemas.microsoft.com/office/drawing/2014/main" id="{04E0E1F2-3E94-B206-118A-EE5720619B52}"/>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6" name="Oval 15">
              <a:extLst>
                <a:ext uri="{FF2B5EF4-FFF2-40B4-BE49-F238E27FC236}">
                  <a16:creationId xmlns:a16="http://schemas.microsoft.com/office/drawing/2014/main" id="{6855CE30-6753-80C4-4D94-9C8873D18943}"/>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7" name="Oval 16">
              <a:extLst>
                <a:ext uri="{FF2B5EF4-FFF2-40B4-BE49-F238E27FC236}">
                  <a16:creationId xmlns:a16="http://schemas.microsoft.com/office/drawing/2014/main" id="{C9A5C2BC-E33C-CC5E-D1EC-F1CB6D233FC5}"/>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EA609B39-8F99-95DA-69A4-BEC8CED3B5C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2E1F3428-69A5-71BC-9B6B-EA2E93DC9EE6}"/>
              </a:ext>
            </a:extLst>
          </p:cNvPr>
          <p:cNvSpPr>
            <a:spLocks noGrp="1"/>
          </p:cNvSpPr>
          <p:nvPr>
            <p:ph idx="1"/>
          </p:nvPr>
        </p:nvSpPr>
        <p:spPr/>
        <p:txBody>
          <a:bodyPr/>
          <a:lstStyle/>
          <a:p>
            <a:r>
              <a:rPr lang="en-US" dirty="0"/>
              <a:t>Julia wants to build her emergency fund while also </a:t>
            </a:r>
            <a:br>
              <a:rPr lang="en-US" dirty="0"/>
            </a:br>
            <a:r>
              <a:rPr lang="en-US" dirty="0"/>
              <a:t>saving for her daughter’s college education. </a:t>
            </a:r>
          </a:p>
        </p:txBody>
      </p:sp>
      <p:pic>
        <p:nvPicPr>
          <p:cNvPr id="13" name="Picture 12" descr="Illustration of a stack of coins and dollars under an umbrella">
            <a:extLst>
              <a:ext uri="{FF2B5EF4-FFF2-40B4-BE49-F238E27FC236}">
                <a16:creationId xmlns:a16="http://schemas.microsoft.com/office/drawing/2014/main" id="{A2FC2FB5-BE10-7DE2-C357-14B12B3BA45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783614" y="2095419"/>
            <a:ext cx="2431842" cy="2178698"/>
          </a:xfrm>
          <a:prstGeom prst="rect">
            <a:avLst/>
          </a:prstGeom>
        </p:spPr>
      </p:pic>
      <p:sp>
        <p:nvSpPr>
          <p:cNvPr id="2" name="Title 1">
            <a:extLst>
              <a:ext uri="{FF2B5EF4-FFF2-40B4-BE49-F238E27FC236}">
                <a16:creationId xmlns:a16="http://schemas.microsoft.com/office/drawing/2014/main" id="{62F4B5A6-4F37-7AE7-8402-F451008CDAA2}"/>
              </a:ext>
            </a:extLst>
          </p:cNvPr>
          <p:cNvSpPr>
            <a:spLocks noGrp="1"/>
          </p:cNvSpPr>
          <p:nvPr>
            <p:ph type="title"/>
          </p:nvPr>
        </p:nvSpPr>
        <p:spPr/>
        <p:txBody>
          <a:bodyPr/>
          <a:lstStyle/>
          <a:p>
            <a:r>
              <a:rPr lang="en-US" dirty="0"/>
              <a:t>Hands on example:</a:t>
            </a:r>
            <a:br>
              <a:rPr lang="en-US" dirty="0"/>
            </a:br>
            <a:r>
              <a:rPr lang="en-US" dirty="0"/>
              <a:t>Saving automatically</a:t>
            </a:r>
          </a:p>
        </p:txBody>
      </p:sp>
    </p:spTree>
    <p:extLst>
      <p:ext uri="{BB962C8B-B14F-4D97-AF65-F5344CB8AC3E}">
        <p14:creationId xmlns:p14="http://schemas.microsoft.com/office/powerpoint/2010/main" val="1445295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23588-5CD8-E8BC-CD0E-56E3B33A3A18}"/>
            </a:ext>
          </a:extLst>
        </p:cNvPr>
        <p:cNvGrpSpPr/>
        <p:nvPr/>
      </p:nvGrpSpPr>
      <p:grpSpPr>
        <a:xfrm>
          <a:off x="0" y="0"/>
          <a:ext cx="0" cy="0"/>
          <a:chOff x="0" y="0"/>
          <a:chExt cx="0" cy="0"/>
        </a:xfrm>
      </p:grpSpPr>
      <p:pic>
        <p:nvPicPr>
          <p:cNvPr id="27" name="Picture 26" descr="Illustration of a table chart">
            <a:extLst>
              <a:ext uri="{FF2B5EF4-FFF2-40B4-BE49-F238E27FC236}">
                <a16:creationId xmlns:a16="http://schemas.microsoft.com/office/drawing/2014/main" id="{8AEC82F5-7720-1C48-2E79-1E0C199BD17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449850" y="2780897"/>
            <a:ext cx="742150" cy="1064133"/>
          </a:xfrm>
          <a:prstGeom prst="rect">
            <a:avLst/>
          </a:prstGeom>
        </p:spPr>
      </p:pic>
      <p:grpSp>
        <p:nvGrpSpPr>
          <p:cNvPr id="28" name="Group 27">
            <a:extLst>
              <a:ext uri="{FF2B5EF4-FFF2-40B4-BE49-F238E27FC236}">
                <a16:creationId xmlns:a16="http://schemas.microsoft.com/office/drawing/2014/main" id="{F75C8BAE-BFE7-2505-B7B9-07DACA88E18D}"/>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29" name="Oval 28">
              <a:extLst>
                <a:ext uri="{FF2B5EF4-FFF2-40B4-BE49-F238E27FC236}">
                  <a16:creationId xmlns:a16="http://schemas.microsoft.com/office/drawing/2014/main" id="{5068D242-85CB-DA51-A7D2-58573BE52E99}"/>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30" name="Oval 29">
              <a:extLst>
                <a:ext uri="{FF2B5EF4-FFF2-40B4-BE49-F238E27FC236}">
                  <a16:creationId xmlns:a16="http://schemas.microsoft.com/office/drawing/2014/main" id="{C6DB30DF-FEB4-9E0B-60B5-7A75BB6FBFF9}"/>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31" name="Oval 30">
              <a:extLst>
                <a:ext uri="{FF2B5EF4-FFF2-40B4-BE49-F238E27FC236}">
                  <a16:creationId xmlns:a16="http://schemas.microsoft.com/office/drawing/2014/main" id="{D5CA6B4E-C914-1A7C-77C7-BBB36ECA9CA0}"/>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6" name="Picture 25" descr="Illustration of a person sitting on a stack of coins with a computer with an arrow in the background">
            <a:extLst>
              <a:ext uri="{FF2B5EF4-FFF2-40B4-BE49-F238E27FC236}">
                <a16:creationId xmlns:a16="http://schemas.microsoft.com/office/drawing/2014/main" id="{FE8E7873-498C-A553-50A9-E16FA03057A7}"/>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8682152" y="2752132"/>
            <a:ext cx="1332503" cy="1121664"/>
          </a:xfrm>
          <a:prstGeom prst="rect">
            <a:avLst/>
          </a:prstGeom>
        </p:spPr>
      </p:pic>
      <p:grpSp>
        <p:nvGrpSpPr>
          <p:cNvPr id="15" name="Group 14">
            <a:extLst>
              <a:ext uri="{FF2B5EF4-FFF2-40B4-BE49-F238E27FC236}">
                <a16:creationId xmlns:a16="http://schemas.microsoft.com/office/drawing/2014/main" id="{0C43B14D-23B6-055F-3F43-61ED49870548}"/>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6" name="Oval 15">
              <a:extLst>
                <a:ext uri="{FF2B5EF4-FFF2-40B4-BE49-F238E27FC236}">
                  <a16:creationId xmlns:a16="http://schemas.microsoft.com/office/drawing/2014/main" id="{8D4BB08A-B2B7-2394-B67B-052607025ECB}"/>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7" name="Oval 16">
              <a:extLst>
                <a:ext uri="{FF2B5EF4-FFF2-40B4-BE49-F238E27FC236}">
                  <a16:creationId xmlns:a16="http://schemas.microsoft.com/office/drawing/2014/main" id="{996EBA03-97E6-79B3-C243-9BA0CBB4F326}"/>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8" name="Oval 17">
              <a:extLst>
                <a:ext uri="{FF2B5EF4-FFF2-40B4-BE49-F238E27FC236}">
                  <a16:creationId xmlns:a16="http://schemas.microsoft.com/office/drawing/2014/main" id="{9B8DC4DB-BE0A-BCB6-BC93-CC7764834ECD}"/>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3B9596DC-137F-A834-5CAD-B9ACAD44DB08}"/>
              </a:ext>
            </a:extLst>
          </p:cNvPr>
          <p:cNvSpPr>
            <a:spLocks noGrp="1"/>
          </p:cNvSpPr>
          <p:nvPr>
            <p:ph idx="1"/>
          </p:nvPr>
        </p:nvSpPr>
        <p:spPr/>
        <p:txBody>
          <a:bodyPr/>
          <a:lstStyle/>
          <a:p>
            <a:r>
              <a:rPr lang="en-US" dirty="0"/>
              <a:t>She sets up two savings accounts — one for the emergency fund and one for the college fund — and starts dividing her money between these two goals. </a:t>
            </a:r>
          </a:p>
        </p:txBody>
      </p:sp>
      <p:pic>
        <p:nvPicPr>
          <p:cNvPr id="24" name="Picture 23" descr="Illustration of q person in a graduation cap with books in the background and a person on a computer in front of a piggy bank">
            <a:extLst>
              <a:ext uri="{FF2B5EF4-FFF2-40B4-BE49-F238E27FC236}">
                <a16:creationId xmlns:a16="http://schemas.microsoft.com/office/drawing/2014/main" id="{46E15F1F-3BAC-8AEA-810A-6753C316A37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483324" y="2151353"/>
            <a:ext cx="3034826" cy="2123433"/>
          </a:xfrm>
          <a:prstGeom prst="rect">
            <a:avLst/>
          </a:prstGeom>
        </p:spPr>
      </p:pic>
      <p:grpSp>
        <p:nvGrpSpPr>
          <p:cNvPr id="9" name="Group 8">
            <a:extLst>
              <a:ext uri="{FF2B5EF4-FFF2-40B4-BE49-F238E27FC236}">
                <a16:creationId xmlns:a16="http://schemas.microsoft.com/office/drawing/2014/main" id="{04C81584-0C8E-E72A-652B-88BA0B819D51}"/>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10" name="Oval 9">
              <a:extLst>
                <a:ext uri="{FF2B5EF4-FFF2-40B4-BE49-F238E27FC236}">
                  <a16:creationId xmlns:a16="http://schemas.microsoft.com/office/drawing/2014/main" id="{D9200914-8897-61E2-3814-EC2261C9CACA}"/>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3F17EFF7-62E5-E0EA-A3E5-45F31229EE67}"/>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2" name="Oval 11">
              <a:extLst>
                <a:ext uri="{FF2B5EF4-FFF2-40B4-BE49-F238E27FC236}">
                  <a16:creationId xmlns:a16="http://schemas.microsoft.com/office/drawing/2014/main" id="{D7AA0896-FBA7-6BE8-536B-66B71F78E92D}"/>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13" name="Picture 12" descr="Illustration of a stack of coins and dollars under an umbrella">
            <a:extLst>
              <a:ext uri="{FF2B5EF4-FFF2-40B4-BE49-F238E27FC236}">
                <a16:creationId xmlns:a16="http://schemas.microsoft.com/office/drawing/2014/main" id="{E3A98F7A-34F7-EC87-BAE4-31A4C083BFF8}"/>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2094293" y="2597909"/>
            <a:ext cx="1446262" cy="1297195"/>
          </a:xfrm>
          <a:prstGeom prst="rect">
            <a:avLst/>
          </a:prstGeom>
        </p:spPr>
      </p:pic>
      <p:sp>
        <p:nvSpPr>
          <p:cNvPr id="2" name="Title 1">
            <a:extLst>
              <a:ext uri="{FF2B5EF4-FFF2-40B4-BE49-F238E27FC236}">
                <a16:creationId xmlns:a16="http://schemas.microsoft.com/office/drawing/2014/main" id="{3F4E47E9-6763-E8F9-89E3-3B172836C5A9}"/>
              </a:ext>
            </a:extLst>
          </p:cNvPr>
          <p:cNvSpPr>
            <a:spLocks noGrp="1"/>
          </p:cNvSpPr>
          <p:nvPr>
            <p:ph type="title"/>
          </p:nvPr>
        </p:nvSpPr>
        <p:spPr/>
        <p:txBody>
          <a:bodyPr/>
          <a:lstStyle/>
          <a:p>
            <a:r>
              <a:rPr lang="en-US" dirty="0"/>
              <a:t>Hands on example:</a:t>
            </a:r>
            <a:br>
              <a:rPr lang="en-US" dirty="0"/>
            </a:br>
            <a:r>
              <a:rPr lang="en-US" dirty="0"/>
              <a:t>Saving automatically</a:t>
            </a:r>
          </a:p>
        </p:txBody>
      </p:sp>
    </p:spTree>
    <p:extLst>
      <p:ext uri="{BB962C8B-B14F-4D97-AF65-F5344CB8AC3E}">
        <p14:creationId xmlns:p14="http://schemas.microsoft.com/office/powerpoint/2010/main" val="340854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CAD82A-DBDD-0F90-ED7F-9EABDC19B55C}"/>
              </a:ext>
            </a:extLst>
          </p:cNvPr>
          <p:cNvSpPr>
            <a:spLocks noGrp="1"/>
          </p:cNvSpPr>
          <p:nvPr>
            <p:ph idx="1"/>
          </p:nvPr>
        </p:nvSpPr>
        <p:spPr/>
        <p:txBody>
          <a:bodyPr/>
          <a:lstStyle/>
          <a:p>
            <a:pPr marL="0" indent="0">
              <a:spcBef>
                <a:spcPts val="1800"/>
              </a:spcBef>
              <a:buNone/>
            </a:pPr>
            <a:r>
              <a:rPr lang="en-US" b="1" dirty="0"/>
              <a:t>It’s a financial institution licensed by the government.</a:t>
            </a:r>
          </a:p>
          <a:p>
            <a:pPr marL="0" indent="0">
              <a:spcBef>
                <a:spcPts val="1800"/>
              </a:spcBef>
              <a:buNone/>
            </a:pPr>
            <a:r>
              <a:rPr lang="en-US" dirty="0"/>
              <a:t>A bank provides a range of financial services:</a:t>
            </a:r>
          </a:p>
          <a:p>
            <a:pPr>
              <a:spcBef>
                <a:spcPts val="1800"/>
              </a:spcBef>
            </a:pPr>
            <a:r>
              <a:rPr lang="en-US" dirty="0"/>
              <a:t>Accounts for </a:t>
            </a:r>
            <a:r>
              <a:rPr lang="en-US" dirty="0">
                <a:highlight>
                  <a:srgbClr val="DFE96C"/>
                </a:highlight>
              </a:rPr>
              <a:t>saving money</a:t>
            </a:r>
            <a:r>
              <a:rPr lang="en-US" dirty="0"/>
              <a:t> and </a:t>
            </a:r>
            <a:r>
              <a:rPr lang="en-US" dirty="0">
                <a:highlight>
                  <a:srgbClr val="DFE96C"/>
                </a:highlight>
              </a:rPr>
              <a:t>paying bills</a:t>
            </a:r>
          </a:p>
          <a:p>
            <a:pPr>
              <a:spcBef>
                <a:spcPts val="1800"/>
              </a:spcBef>
            </a:pPr>
            <a:r>
              <a:rPr lang="en-US" dirty="0"/>
              <a:t>Various loan types for larger purchases</a:t>
            </a:r>
          </a:p>
          <a:p>
            <a:pPr>
              <a:spcBef>
                <a:spcPts val="1800"/>
              </a:spcBef>
            </a:pPr>
            <a:r>
              <a:rPr lang="en-US" dirty="0"/>
              <a:t>Help in tracking and managing your money</a:t>
            </a:r>
          </a:p>
          <a:p>
            <a:pPr>
              <a:spcBef>
                <a:spcPts val="1800"/>
              </a:spcBef>
            </a:pPr>
            <a:r>
              <a:rPr lang="en-US" dirty="0"/>
              <a:t>A safe place to keep your money</a:t>
            </a:r>
          </a:p>
        </p:txBody>
      </p:sp>
      <p:sp>
        <p:nvSpPr>
          <p:cNvPr id="2" name="Title 1">
            <a:extLst>
              <a:ext uri="{FF2B5EF4-FFF2-40B4-BE49-F238E27FC236}">
                <a16:creationId xmlns:a16="http://schemas.microsoft.com/office/drawing/2014/main" id="{E4EF120B-1698-DFA6-09D2-7B64B68D129C}"/>
              </a:ext>
            </a:extLst>
          </p:cNvPr>
          <p:cNvSpPr>
            <a:spLocks noGrp="1"/>
          </p:cNvSpPr>
          <p:nvPr>
            <p:ph type="title"/>
          </p:nvPr>
        </p:nvSpPr>
        <p:spPr/>
        <p:txBody>
          <a:bodyPr/>
          <a:lstStyle/>
          <a:p>
            <a:r>
              <a:rPr lang="en-US" sz="4400" b="1" dirty="0">
                <a:solidFill>
                  <a:srgbClr val="335B6F"/>
                </a:solidFill>
                <a:latin typeface="PT Serif" panose="020A0603040505020204" pitchFamily="18" charset="77"/>
              </a:rPr>
              <a:t>What is a bank?</a:t>
            </a:r>
            <a:endParaRPr lang="en-US" dirty="0"/>
          </a:p>
        </p:txBody>
      </p:sp>
    </p:spTree>
    <p:extLst>
      <p:ext uri="{BB962C8B-B14F-4D97-AF65-F5344CB8AC3E}">
        <p14:creationId xmlns:p14="http://schemas.microsoft.com/office/powerpoint/2010/main" val="3650581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741C4-652B-64F2-68DA-D25DD83205B3}"/>
            </a:ext>
          </a:extLst>
        </p:cNvPr>
        <p:cNvGrpSpPr/>
        <p:nvPr/>
      </p:nvGrpSpPr>
      <p:grpSpPr>
        <a:xfrm>
          <a:off x="0" y="0"/>
          <a:ext cx="0" cy="0"/>
          <a:chOff x="0" y="0"/>
          <a:chExt cx="0" cy="0"/>
        </a:xfrm>
      </p:grpSpPr>
      <p:pic>
        <p:nvPicPr>
          <p:cNvPr id="32" name="Picture 31" descr="Illustration of a table chart">
            <a:extLst>
              <a:ext uri="{FF2B5EF4-FFF2-40B4-BE49-F238E27FC236}">
                <a16:creationId xmlns:a16="http://schemas.microsoft.com/office/drawing/2014/main" id="{9B83249C-83EA-81FD-CDDD-E5F397DC05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61196" y="2703206"/>
            <a:ext cx="985000" cy="1064133"/>
          </a:xfrm>
          <a:prstGeom prst="rect">
            <a:avLst/>
          </a:prstGeom>
        </p:spPr>
      </p:pic>
      <p:grpSp>
        <p:nvGrpSpPr>
          <p:cNvPr id="27" name="Group 26">
            <a:extLst>
              <a:ext uri="{FF2B5EF4-FFF2-40B4-BE49-F238E27FC236}">
                <a16:creationId xmlns:a16="http://schemas.microsoft.com/office/drawing/2014/main" id="{9DAC5D4B-BB80-8B07-D007-C4DDC08D2255}"/>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28" name="Oval 27">
              <a:extLst>
                <a:ext uri="{FF2B5EF4-FFF2-40B4-BE49-F238E27FC236}">
                  <a16:creationId xmlns:a16="http://schemas.microsoft.com/office/drawing/2014/main" id="{420631EE-736D-7D81-8A27-3542F539BF05}"/>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9" name="Oval 28">
              <a:extLst>
                <a:ext uri="{FF2B5EF4-FFF2-40B4-BE49-F238E27FC236}">
                  <a16:creationId xmlns:a16="http://schemas.microsoft.com/office/drawing/2014/main" id="{ECBB6DCE-B3EE-3C1D-7FC0-7ED266994F17}"/>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30" name="Oval 29">
              <a:extLst>
                <a:ext uri="{FF2B5EF4-FFF2-40B4-BE49-F238E27FC236}">
                  <a16:creationId xmlns:a16="http://schemas.microsoft.com/office/drawing/2014/main" id="{6EE55010-A2D2-E539-4EB6-8DDB9F5D86EF}"/>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C6C94BBE-DF45-28B8-FA54-F1A274EAE3E4}"/>
              </a:ext>
            </a:extLst>
          </p:cNvPr>
          <p:cNvSpPr>
            <a:spLocks noGrp="1"/>
          </p:cNvSpPr>
          <p:nvPr>
            <p:ph idx="1"/>
          </p:nvPr>
        </p:nvSpPr>
        <p:spPr/>
        <p:txBody>
          <a:bodyPr/>
          <a:lstStyle/>
          <a:p>
            <a:r>
              <a:rPr lang="en-US" dirty="0"/>
              <a:t>To make it easy, she sets up automatic transfers</a:t>
            </a:r>
            <a:br>
              <a:rPr lang="en-US" dirty="0"/>
            </a:br>
            <a:r>
              <a:rPr lang="en-US" dirty="0"/>
              <a:t>from her monthly paycheck that put $300 into</a:t>
            </a:r>
            <a:br>
              <a:rPr lang="en-US" dirty="0"/>
            </a:br>
            <a:r>
              <a:rPr lang="en-US" dirty="0"/>
              <a:t>each account each month. </a:t>
            </a:r>
          </a:p>
        </p:txBody>
      </p:sp>
      <p:pic>
        <p:nvPicPr>
          <p:cNvPr id="26" name="Picture 25" descr="Illustration of a person sitting on a stack of coins with a computer with an arrow in the background">
            <a:extLst>
              <a:ext uri="{FF2B5EF4-FFF2-40B4-BE49-F238E27FC236}">
                <a16:creationId xmlns:a16="http://schemas.microsoft.com/office/drawing/2014/main" id="{66FA04F5-3EC1-E0E4-1A61-30F8366EAF1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792861" y="1993392"/>
            <a:ext cx="2753845" cy="2327476"/>
          </a:xfrm>
          <a:prstGeom prst="rect">
            <a:avLst/>
          </a:prstGeom>
        </p:spPr>
      </p:pic>
      <p:grpSp>
        <p:nvGrpSpPr>
          <p:cNvPr id="9" name="Group 8">
            <a:extLst>
              <a:ext uri="{FF2B5EF4-FFF2-40B4-BE49-F238E27FC236}">
                <a16:creationId xmlns:a16="http://schemas.microsoft.com/office/drawing/2014/main" id="{6FB22A83-0740-C8E3-64C9-122775CCCF93}"/>
              </a:ext>
              <a:ext uri="{C183D7F6-B498-43B3-948B-1728B52AA6E4}">
                <adec:decorative xmlns:adec="http://schemas.microsoft.com/office/drawing/2017/decorative" val="1"/>
              </a:ext>
            </a:extLst>
          </p:cNvPr>
          <p:cNvGrpSpPr/>
          <p:nvPr/>
        </p:nvGrpSpPr>
        <p:grpSpPr>
          <a:xfrm>
            <a:off x="3704396" y="3206445"/>
            <a:ext cx="810470" cy="109172"/>
            <a:chOff x="11887200" y="3420917"/>
            <a:chExt cx="810470" cy="109172"/>
          </a:xfrm>
        </p:grpSpPr>
        <p:sp>
          <p:nvSpPr>
            <p:cNvPr id="10" name="Oval 9">
              <a:extLst>
                <a:ext uri="{FF2B5EF4-FFF2-40B4-BE49-F238E27FC236}">
                  <a16:creationId xmlns:a16="http://schemas.microsoft.com/office/drawing/2014/main" id="{CCD7CCD1-5B2B-595E-5A7C-982E1B20E436}"/>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1" name="Oval 10">
              <a:extLst>
                <a:ext uri="{FF2B5EF4-FFF2-40B4-BE49-F238E27FC236}">
                  <a16:creationId xmlns:a16="http://schemas.microsoft.com/office/drawing/2014/main" id="{ED558123-D3E7-38E4-022D-1BDE6C710F82}"/>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12" name="Oval 11">
              <a:extLst>
                <a:ext uri="{FF2B5EF4-FFF2-40B4-BE49-F238E27FC236}">
                  <a16:creationId xmlns:a16="http://schemas.microsoft.com/office/drawing/2014/main" id="{42103C7E-913E-3F95-417F-563EA7000E02}"/>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25" name="Picture 24" descr="Illustration of q person in a graduation cap with books in the background and a person on a computer in front of a piggy bank">
            <a:extLst>
              <a:ext uri="{FF2B5EF4-FFF2-40B4-BE49-F238E27FC236}">
                <a16:creationId xmlns:a16="http://schemas.microsoft.com/office/drawing/2014/main" id="{3D0107AC-3928-E028-A5FA-96E5059CC429}"/>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rcRect/>
          <a:stretch/>
        </p:blipFill>
        <p:spPr>
          <a:xfrm>
            <a:off x="1895490" y="2665692"/>
            <a:ext cx="1733414" cy="1213086"/>
          </a:xfrm>
          <a:prstGeom prst="rect">
            <a:avLst/>
          </a:prstGeom>
        </p:spPr>
      </p:pic>
      <p:grpSp>
        <p:nvGrpSpPr>
          <p:cNvPr id="4" name="Group 3">
            <a:extLst>
              <a:ext uri="{FF2B5EF4-FFF2-40B4-BE49-F238E27FC236}">
                <a16:creationId xmlns:a16="http://schemas.microsoft.com/office/drawing/2014/main" id="{331C3212-5200-2C70-916C-D9F3E7BA2B39}"/>
              </a:ext>
              <a:ext uri="{C183D7F6-B498-43B3-948B-1728B52AA6E4}">
                <adec:decorative xmlns:adec="http://schemas.microsoft.com/office/drawing/2017/decorative" val="1"/>
              </a:ext>
            </a:extLst>
          </p:cNvPr>
          <p:cNvGrpSpPr/>
          <p:nvPr/>
        </p:nvGrpSpPr>
        <p:grpSpPr>
          <a:xfrm>
            <a:off x="1113596" y="3206445"/>
            <a:ext cx="810470" cy="109172"/>
            <a:chOff x="11887200" y="3420917"/>
            <a:chExt cx="810470" cy="109172"/>
          </a:xfrm>
        </p:grpSpPr>
        <p:sp>
          <p:nvSpPr>
            <p:cNvPr id="6" name="Oval 5">
              <a:extLst>
                <a:ext uri="{FF2B5EF4-FFF2-40B4-BE49-F238E27FC236}">
                  <a16:creationId xmlns:a16="http://schemas.microsoft.com/office/drawing/2014/main" id="{897A48E4-F485-7C67-FEB0-D78B51816227}"/>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7" name="Oval 6">
              <a:extLst>
                <a:ext uri="{FF2B5EF4-FFF2-40B4-BE49-F238E27FC236}">
                  <a16:creationId xmlns:a16="http://schemas.microsoft.com/office/drawing/2014/main" id="{8AD8630A-868B-B772-EF40-B8AAF380E6EA}"/>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8" name="Oval 7">
              <a:extLst>
                <a:ext uri="{FF2B5EF4-FFF2-40B4-BE49-F238E27FC236}">
                  <a16:creationId xmlns:a16="http://schemas.microsoft.com/office/drawing/2014/main" id="{3BDFB9C1-08F0-B16B-3345-A5AE26950083}"/>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14" name="Picture 13" descr="Illustration of a stack of coins and dollars under an umbrella">
            <a:extLst>
              <a:ext uri="{FF2B5EF4-FFF2-40B4-BE49-F238E27FC236}">
                <a16:creationId xmlns:a16="http://schemas.microsoft.com/office/drawing/2014/main" id="{74AC04E4-9840-AC52-0A96-4260E7455861}"/>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rcRect/>
          <a:stretch/>
        </p:blipFill>
        <p:spPr>
          <a:xfrm>
            <a:off x="0" y="2597909"/>
            <a:ext cx="945874" cy="1297195"/>
          </a:xfrm>
          <a:prstGeom prst="rect">
            <a:avLst/>
          </a:prstGeom>
        </p:spPr>
      </p:pic>
      <p:sp>
        <p:nvSpPr>
          <p:cNvPr id="2" name="Title 1">
            <a:extLst>
              <a:ext uri="{FF2B5EF4-FFF2-40B4-BE49-F238E27FC236}">
                <a16:creationId xmlns:a16="http://schemas.microsoft.com/office/drawing/2014/main" id="{D7FCF61C-7200-91CA-E278-714656CC7D07}"/>
              </a:ext>
            </a:extLst>
          </p:cNvPr>
          <p:cNvSpPr>
            <a:spLocks noGrp="1"/>
          </p:cNvSpPr>
          <p:nvPr>
            <p:ph type="title"/>
          </p:nvPr>
        </p:nvSpPr>
        <p:spPr/>
        <p:txBody>
          <a:bodyPr/>
          <a:lstStyle/>
          <a:p>
            <a:r>
              <a:rPr lang="en-US" dirty="0"/>
              <a:t>Hands on example:</a:t>
            </a:r>
            <a:br>
              <a:rPr lang="en-US" dirty="0"/>
            </a:br>
            <a:r>
              <a:rPr lang="en-US" dirty="0"/>
              <a:t>Saving automatically</a:t>
            </a:r>
          </a:p>
        </p:txBody>
      </p:sp>
    </p:spTree>
    <p:extLst>
      <p:ext uri="{BB962C8B-B14F-4D97-AF65-F5344CB8AC3E}">
        <p14:creationId xmlns:p14="http://schemas.microsoft.com/office/powerpoint/2010/main" val="195764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llustration of falling confetti">
            <a:extLst>
              <a:ext uri="{FF2B5EF4-FFF2-40B4-BE49-F238E27FC236}">
                <a16:creationId xmlns:a16="http://schemas.microsoft.com/office/drawing/2014/main" id="{975BC7AF-5EC4-93B7-952D-0E5D3FFD962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858001"/>
          </a:xfrm>
          <a:prstGeom prst="rect">
            <a:avLst/>
          </a:prstGeom>
        </p:spPr>
      </p:pic>
      <p:pic>
        <p:nvPicPr>
          <p:cNvPr id="4" name="Graphic 3">
            <a:extLst>
              <a:ext uri="{FF2B5EF4-FFF2-40B4-BE49-F238E27FC236}">
                <a16:creationId xmlns:a16="http://schemas.microsoft.com/office/drawing/2014/main" id="{BE5858D8-702D-FD18-A2BC-8713FAE64FD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6858000" y="1267182"/>
            <a:ext cx="4604542" cy="4981218"/>
          </a:xfrm>
          <a:prstGeom prst="rect">
            <a:avLst/>
          </a:prstGeom>
        </p:spPr>
      </p:pic>
      <p:sp>
        <p:nvSpPr>
          <p:cNvPr id="3" name="Content Placeholder 2">
            <a:extLst>
              <a:ext uri="{FF2B5EF4-FFF2-40B4-BE49-F238E27FC236}">
                <a16:creationId xmlns:a16="http://schemas.microsoft.com/office/drawing/2014/main" id="{7041EB4C-831C-9FC8-6DE9-5DA10DEAAB43}"/>
              </a:ext>
            </a:extLst>
          </p:cNvPr>
          <p:cNvSpPr>
            <a:spLocks noGrp="1"/>
          </p:cNvSpPr>
          <p:nvPr>
            <p:ph idx="1"/>
          </p:nvPr>
        </p:nvSpPr>
        <p:spPr>
          <a:xfrm>
            <a:off x="952501" y="2293257"/>
            <a:ext cx="3706586" cy="2278743"/>
          </a:xfrm>
        </p:spPr>
        <p:txBody>
          <a:bodyPr/>
          <a:lstStyle/>
          <a:p>
            <a:pPr marL="0" indent="0">
              <a:buNone/>
            </a:pPr>
            <a:r>
              <a:rPr lang="en-US" dirty="0"/>
              <a:t>After one year, she has $3,600 saved for emergencies and $3,600 saved in her daughter’s college fund. </a:t>
            </a:r>
          </a:p>
          <a:p>
            <a:endParaRPr lang="en-US" dirty="0"/>
          </a:p>
          <a:p>
            <a:endParaRPr lang="en-US" dirty="0"/>
          </a:p>
        </p:txBody>
      </p:sp>
      <p:sp>
        <p:nvSpPr>
          <p:cNvPr id="2" name="Title 1">
            <a:extLst>
              <a:ext uri="{FF2B5EF4-FFF2-40B4-BE49-F238E27FC236}">
                <a16:creationId xmlns:a16="http://schemas.microsoft.com/office/drawing/2014/main" id="{4D75B2EE-0C34-C6A5-DBD3-5B6127C28D3B}"/>
              </a:ext>
            </a:extLst>
          </p:cNvPr>
          <p:cNvSpPr>
            <a:spLocks noGrp="1"/>
          </p:cNvSpPr>
          <p:nvPr>
            <p:ph type="title"/>
          </p:nvPr>
        </p:nvSpPr>
        <p:spPr/>
        <p:txBody>
          <a:bodyPr/>
          <a:lstStyle/>
          <a:p>
            <a:r>
              <a:rPr lang="en-US" dirty="0"/>
              <a:t>Hands on example:</a:t>
            </a:r>
            <a:br>
              <a:rPr lang="en-US" dirty="0"/>
            </a:br>
            <a:r>
              <a:rPr lang="en-US" dirty="0"/>
              <a:t>Saving automatically</a:t>
            </a:r>
          </a:p>
        </p:txBody>
      </p:sp>
    </p:spTree>
    <p:extLst>
      <p:ext uri="{BB962C8B-B14F-4D97-AF65-F5344CB8AC3E}">
        <p14:creationId xmlns:p14="http://schemas.microsoft.com/office/powerpoint/2010/main" val="3400347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3000"/>
                                        <p:tgtEl>
                                          <p:spTgt spid="7"/>
                                        </p:tgtEl>
                                      </p:cBhvr>
                                    </p:animEffect>
                                    <p:anim calcmode="lin" valueType="num">
                                      <p:cBhvr>
                                        <p:cTn id="8" dur="3000" fill="hold"/>
                                        <p:tgtEl>
                                          <p:spTgt spid="7"/>
                                        </p:tgtEl>
                                        <p:attrNameLst>
                                          <p:attrName>ppt_x</p:attrName>
                                        </p:attrNameLst>
                                      </p:cBhvr>
                                      <p:tavLst>
                                        <p:tav tm="0">
                                          <p:val>
                                            <p:strVal val="#ppt_x"/>
                                          </p:val>
                                        </p:tav>
                                        <p:tav tm="100000">
                                          <p:val>
                                            <p:strVal val="#ppt_x"/>
                                          </p:val>
                                        </p:tav>
                                      </p:tavLst>
                                    </p:anim>
                                    <p:anim calcmode="lin" valueType="num">
                                      <p:cBhvr>
                                        <p:cTn id="9" dur="3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erson looking at a phone and a computer">
            <a:extLst>
              <a:ext uri="{FF2B5EF4-FFF2-40B4-BE49-F238E27FC236}">
                <a16:creationId xmlns:a16="http://schemas.microsoft.com/office/drawing/2014/main" id="{CA072340-93D7-81BC-7DC8-F8074F232EC2}"/>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4" name="Content Placeholder 3">
            <a:extLst>
              <a:ext uri="{FF2B5EF4-FFF2-40B4-BE49-F238E27FC236}">
                <a16:creationId xmlns:a16="http://schemas.microsoft.com/office/drawing/2014/main" id="{873A582C-17F3-E517-98B3-C879A97174CF}"/>
              </a:ext>
            </a:extLst>
          </p:cNvPr>
          <p:cNvSpPr txBox="1">
            <a:spLocks/>
          </p:cNvSpPr>
          <p:nvPr/>
        </p:nvSpPr>
        <p:spPr>
          <a:xfrm>
            <a:off x="1487905" y="4969851"/>
            <a:ext cx="5079572" cy="443163"/>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b="1" dirty="0"/>
              <a:t>Open your account!</a:t>
            </a:r>
          </a:p>
        </p:txBody>
      </p:sp>
      <p:sp>
        <p:nvSpPr>
          <p:cNvPr id="8" name="Oval 7">
            <a:extLst>
              <a:ext uri="{FF2B5EF4-FFF2-40B4-BE49-F238E27FC236}">
                <a16:creationId xmlns:a16="http://schemas.microsoft.com/office/drawing/2014/main" id="{651629FF-043C-A930-EC33-2AFAF410E491}"/>
              </a:ext>
            </a:extLst>
          </p:cNvPr>
          <p:cNvSpPr/>
          <p:nvPr/>
        </p:nvSpPr>
        <p:spPr>
          <a:xfrm>
            <a:off x="932046" y="5002128"/>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4</a:t>
            </a:r>
          </a:p>
        </p:txBody>
      </p:sp>
      <p:sp>
        <p:nvSpPr>
          <p:cNvPr id="13" name="Content Placeholder 3">
            <a:extLst>
              <a:ext uri="{FF2B5EF4-FFF2-40B4-BE49-F238E27FC236}">
                <a16:creationId xmlns:a16="http://schemas.microsoft.com/office/drawing/2014/main" id="{26D6EB17-A871-9C27-5866-0D5B1C2284E8}"/>
              </a:ext>
            </a:extLst>
          </p:cNvPr>
          <p:cNvSpPr txBox="1">
            <a:spLocks/>
          </p:cNvSpPr>
          <p:nvPr/>
        </p:nvSpPr>
        <p:spPr>
          <a:xfrm>
            <a:off x="1487905" y="4368272"/>
            <a:ext cx="5079572" cy="443163"/>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b="1" dirty="0"/>
              <a:t>Connect in person or online.</a:t>
            </a:r>
          </a:p>
        </p:txBody>
      </p:sp>
      <p:sp>
        <p:nvSpPr>
          <p:cNvPr id="7" name="Oval 6">
            <a:extLst>
              <a:ext uri="{FF2B5EF4-FFF2-40B4-BE49-F238E27FC236}">
                <a16:creationId xmlns:a16="http://schemas.microsoft.com/office/drawing/2014/main" id="{1997AF35-0E0C-C7D2-413A-E9F19EEA91D3}"/>
              </a:ext>
            </a:extLst>
          </p:cNvPr>
          <p:cNvSpPr/>
          <p:nvPr/>
        </p:nvSpPr>
        <p:spPr>
          <a:xfrm>
            <a:off x="932046" y="4380496"/>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3</a:t>
            </a:r>
          </a:p>
        </p:txBody>
      </p:sp>
      <p:sp>
        <p:nvSpPr>
          <p:cNvPr id="12" name="Content Placeholder 3">
            <a:extLst>
              <a:ext uri="{FF2B5EF4-FFF2-40B4-BE49-F238E27FC236}">
                <a16:creationId xmlns:a16="http://schemas.microsoft.com/office/drawing/2014/main" id="{8D1FA122-6C8B-9E0D-155C-2B569E07D58E}"/>
              </a:ext>
            </a:extLst>
          </p:cNvPr>
          <p:cNvSpPr txBox="1">
            <a:spLocks/>
          </p:cNvSpPr>
          <p:nvPr/>
        </p:nvSpPr>
        <p:spPr>
          <a:xfrm>
            <a:off x="1487905" y="3782735"/>
            <a:ext cx="5079572" cy="443163"/>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b="1" dirty="0"/>
              <a:t>Gather documents. </a:t>
            </a:r>
          </a:p>
        </p:txBody>
      </p:sp>
      <p:sp>
        <p:nvSpPr>
          <p:cNvPr id="6" name="Oval 5">
            <a:extLst>
              <a:ext uri="{FF2B5EF4-FFF2-40B4-BE49-F238E27FC236}">
                <a16:creationId xmlns:a16="http://schemas.microsoft.com/office/drawing/2014/main" id="{3A882FC0-8A6E-9E29-80D8-EE5DE509C44B}"/>
              </a:ext>
            </a:extLst>
          </p:cNvPr>
          <p:cNvSpPr/>
          <p:nvPr/>
        </p:nvSpPr>
        <p:spPr>
          <a:xfrm>
            <a:off x="932046" y="3758865"/>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2</a:t>
            </a:r>
          </a:p>
        </p:txBody>
      </p:sp>
      <p:sp>
        <p:nvSpPr>
          <p:cNvPr id="19" name="TextBox 18">
            <a:extLst>
              <a:ext uri="{FF2B5EF4-FFF2-40B4-BE49-F238E27FC236}">
                <a16:creationId xmlns:a16="http://schemas.microsoft.com/office/drawing/2014/main" id="{0F4BB700-F654-517F-850A-22B6F3D80383}"/>
              </a:ext>
            </a:extLst>
          </p:cNvPr>
          <p:cNvSpPr txBox="1"/>
          <p:nvPr/>
        </p:nvSpPr>
        <p:spPr>
          <a:xfrm>
            <a:off x="1491916" y="1714501"/>
            <a:ext cx="5065295" cy="1931068"/>
          </a:xfrm>
          <a:prstGeom prst="rect">
            <a:avLst/>
          </a:prstGeom>
          <a:noFill/>
        </p:spPr>
        <p:txBody>
          <a:bodyPr wrap="square" lIns="0" tIns="0" rIns="0" bIns="0" rtlCol="0">
            <a:noAutofit/>
          </a:bodyPr>
          <a:lstStyle/>
          <a:p>
            <a:pPr>
              <a:lnSpc>
                <a:spcPct val="110000"/>
              </a:lnSpc>
              <a:spcBef>
                <a:spcPts val="1200"/>
              </a:spcBef>
            </a:pPr>
            <a:r>
              <a:rPr lang="en-US" sz="2200" b="1" dirty="0">
                <a:solidFill>
                  <a:schemeClr val="accent1"/>
                </a:solidFill>
                <a:latin typeface="DM Sans 14pt" pitchFamily="2" charset="77"/>
              </a:rPr>
              <a:t>Research your options. </a:t>
            </a:r>
            <a:endParaRPr lang="en-US" dirty="0">
              <a:solidFill>
                <a:schemeClr val="accent1"/>
              </a:solidFill>
              <a:latin typeface="DM Sans 14pt" pitchFamily="2" charset="77"/>
            </a:endParaRPr>
          </a:p>
          <a:p>
            <a:pPr>
              <a:lnSpc>
                <a:spcPct val="110000"/>
              </a:lnSpc>
              <a:spcBef>
                <a:spcPts val="1200"/>
              </a:spcBef>
            </a:pPr>
            <a:r>
              <a:rPr lang="en-US" dirty="0">
                <a:solidFill>
                  <a:schemeClr val="accent1"/>
                </a:solidFill>
                <a:latin typeface="DM Sans 14pt" pitchFamily="2" charset="77"/>
              </a:rPr>
              <a:t>Go online and check out terms and rates depending on what type of account you need (checking or savings). </a:t>
            </a:r>
            <a:r>
              <a:rPr lang="en-US" dirty="0">
                <a:solidFill>
                  <a:schemeClr val="accent1"/>
                </a:solidFill>
                <a:highlight>
                  <a:srgbClr val="DFE96C"/>
                </a:highlight>
                <a:latin typeface="DM Sans 14pt" pitchFamily="2" charset="77"/>
              </a:rPr>
              <a:t>Bank On </a:t>
            </a:r>
            <a:r>
              <a:rPr lang="en-US" dirty="0">
                <a:solidFill>
                  <a:schemeClr val="accent1"/>
                </a:solidFill>
                <a:latin typeface="DM Sans 14pt" pitchFamily="2" charset="77"/>
              </a:rPr>
              <a:t>(</a:t>
            </a:r>
            <a:r>
              <a:rPr lang="en-US" dirty="0" err="1">
                <a:solidFill>
                  <a:schemeClr val="accent1"/>
                </a:solidFill>
                <a:latin typeface="DM Sans 14pt" pitchFamily="2" charset="77"/>
              </a:rPr>
              <a:t>joinbankon.org</a:t>
            </a:r>
            <a:r>
              <a:rPr lang="en-US" dirty="0">
                <a:solidFill>
                  <a:schemeClr val="accent1"/>
                </a:solidFill>
                <a:latin typeface="DM Sans 14pt" pitchFamily="2" charset="77"/>
              </a:rPr>
              <a:t>) is a great tool for this research.</a:t>
            </a:r>
          </a:p>
        </p:txBody>
      </p:sp>
      <p:sp>
        <p:nvSpPr>
          <p:cNvPr id="5" name="Oval 4">
            <a:extLst>
              <a:ext uri="{FF2B5EF4-FFF2-40B4-BE49-F238E27FC236}">
                <a16:creationId xmlns:a16="http://schemas.microsoft.com/office/drawing/2014/main" id="{9F0D24A5-A83F-C7E3-E51F-DF670E140117}"/>
              </a:ext>
            </a:extLst>
          </p:cNvPr>
          <p:cNvSpPr/>
          <p:nvPr/>
        </p:nvSpPr>
        <p:spPr>
          <a:xfrm>
            <a:off x="932046" y="1666567"/>
            <a:ext cx="400187" cy="400187"/>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latin typeface="DM Sans 14pt" pitchFamily="2" charset="77"/>
              </a:rPr>
              <a:t>1</a:t>
            </a:r>
          </a:p>
        </p:txBody>
      </p:sp>
      <p:sp>
        <p:nvSpPr>
          <p:cNvPr id="2" name="Title 1">
            <a:extLst>
              <a:ext uri="{FF2B5EF4-FFF2-40B4-BE49-F238E27FC236}">
                <a16:creationId xmlns:a16="http://schemas.microsoft.com/office/drawing/2014/main" id="{94A3BD68-04D1-FC1A-3A7F-DE9A9BA6FE1E}"/>
              </a:ext>
            </a:extLst>
          </p:cNvPr>
          <p:cNvSpPr>
            <a:spLocks noGrp="1"/>
          </p:cNvSpPr>
          <p:nvPr>
            <p:ph type="title"/>
          </p:nvPr>
        </p:nvSpPr>
        <p:spPr/>
        <p:txBody>
          <a:bodyPr/>
          <a:lstStyle/>
          <a:p>
            <a:r>
              <a:rPr lang="en-US" dirty="0"/>
              <a:t>How to open a bank account</a:t>
            </a:r>
          </a:p>
        </p:txBody>
      </p:sp>
    </p:spTree>
    <p:extLst>
      <p:ext uri="{BB962C8B-B14F-4D97-AF65-F5344CB8AC3E}">
        <p14:creationId xmlns:p14="http://schemas.microsoft.com/office/powerpoint/2010/main" val="4148923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9">
                                            <p:txEl>
                                              <p:pRg st="0" end="0"/>
                                            </p:txEl>
                                          </p:spTgt>
                                        </p:tgtEl>
                                        <p:attrNameLst>
                                          <p:attrName>style.visibility</p:attrName>
                                        </p:attrNameLst>
                                      </p:cBhvr>
                                      <p:to>
                                        <p:strVal val="visible"/>
                                      </p:to>
                                    </p:set>
                                    <p:animEffect transition="in" filter="fade">
                                      <p:cBhvr>
                                        <p:cTn id="10" dur="500"/>
                                        <p:tgtEl>
                                          <p:spTgt spid="19">
                                            <p:txEl>
                                              <p:pRg st="0" end="0"/>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9">
                                            <p:txEl>
                                              <p:pRg st="1" end="1"/>
                                            </p:txEl>
                                          </p:spTgt>
                                        </p:tgtEl>
                                        <p:attrNameLst>
                                          <p:attrName>style.visibility</p:attrName>
                                        </p:attrNameLst>
                                      </p:cBhvr>
                                      <p:to>
                                        <p:strVal val="visible"/>
                                      </p:to>
                                    </p:set>
                                    <p:animEffect transition="in" filter="fade">
                                      <p:cBhvr>
                                        <p:cTn id="14" dur="500"/>
                                        <p:tgtEl>
                                          <p:spTgt spid="19">
                                            <p:txEl>
                                              <p:pRg st="1" end="1"/>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par>
                          <p:cTn id="29" fill="hold">
                            <p:stCondLst>
                              <p:cond delay="2000"/>
                            </p:stCondLst>
                            <p:childTnLst>
                              <p:par>
                                <p:cTn id="30" presetID="10" presetClass="entr" presetSubtype="0"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animBg="1"/>
      <p:bldP spid="13" grpId="0"/>
      <p:bldP spid="7" grpId="0" animBg="1"/>
      <p:bldP spid="12" grpId="0"/>
      <p:bldP spid="6"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9C4D8-933B-166A-61EB-85F7262A1296}"/>
            </a:ext>
          </a:extLst>
        </p:cNvPr>
        <p:cNvGrpSpPr/>
        <p:nvPr/>
      </p:nvGrpSpPr>
      <p:grpSpPr>
        <a:xfrm>
          <a:off x="0" y="0"/>
          <a:ext cx="0" cy="0"/>
          <a:chOff x="0" y="0"/>
          <a:chExt cx="0" cy="0"/>
        </a:xfrm>
      </p:grpSpPr>
      <p:pic>
        <p:nvPicPr>
          <p:cNvPr id="9" name="Picture Placeholder 9" descr="A person looking at a phone and a computer">
            <a:extLst>
              <a:ext uri="{FF2B5EF4-FFF2-40B4-BE49-F238E27FC236}">
                <a16:creationId xmlns:a16="http://schemas.microsoft.com/office/drawing/2014/main" id="{CAE74D53-5BDD-CCDB-3420-4482874BD75A}"/>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4" name="Content Placeholder 3">
            <a:extLst>
              <a:ext uri="{FF2B5EF4-FFF2-40B4-BE49-F238E27FC236}">
                <a16:creationId xmlns:a16="http://schemas.microsoft.com/office/drawing/2014/main" id="{C37F1B1D-60CE-CAE8-F4E4-778C0BADD9E5}"/>
              </a:ext>
            </a:extLst>
          </p:cNvPr>
          <p:cNvSpPr txBox="1">
            <a:spLocks/>
          </p:cNvSpPr>
          <p:nvPr/>
        </p:nvSpPr>
        <p:spPr>
          <a:xfrm>
            <a:off x="1487905" y="5392826"/>
            <a:ext cx="5079572" cy="443163"/>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b="1" dirty="0"/>
              <a:t>Open your account!</a:t>
            </a:r>
          </a:p>
        </p:txBody>
      </p:sp>
      <p:sp>
        <p:nvSpPr>
          <p:cNvPr id="8" name="Oval 7">
            <a:extLst>
              <a:ext uri="{FF2B5EF4-FFF2-40B4-BE49-F238E27FC236}">
                <a16:creationId xmlns:a16="http://schemas.microsoft.com/office/drawing/2014/main" id="{1D7DE422-37C5-3816-0209-B34062426937}"/>
              </a:ext>
            </a:extLst>
          </p:cNvPr>
          <p:cNvSpPr/>
          <p:nvPr/>
        </p:nvSpPr>
        <p:spPr>
          <a:xfrm>
            <a:off x="932046" y="5425103"/>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4</a:t>
            </a:r>
          </a:p>
        </p:txBody>
      </p:sp>
      <p:sp>
        <p:nvSpPr>
          <p:cNvPr id="13" name="Content Placeholder 3">
            <a:extLst>
              <a:ext uri="{FF2B5EF4-FFF2-40B4-BE49-F238E27FC236}">
                <a16:creationId xmlns:a16="http://schemas.microsoft.com/office/drawing/2014/main" id="{C9C3D776-4559-7ABE-503A-6B3DF0743AD3}"/>
              </a:ext>
            </a:extLst>
          </p:cNvPr>
          <p:cNvSpPr txBox="1">
            <a:spLocks/>
          </p:cNvSpPr>
          <p:nvPr/>
        </p:nvSpPr>
        <p:spPr>
          <a:xfrm>
            <a:off x="1487905" y="4791247"/>
            <a:ext cx="5079572" cy="443163"/>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b="1" dirty="0"/>
              <a:t>Connect in person or online.</a:t>
            </a:r>
          </a:p>
        </p:txBody>
      </p:sp>
      <p:sp>
        <p:nvSpPr>
          <p:cNvPr id="7" name="Oval 6">
            <a:extLst>
              <a:ext uri="{FF2B5EF4-FFF2-40B4-BE49-F238E27FC236}">
                <a16:creationId xmlns:a16="http://schemas.microsoft.com/office/drawing/2014/main" id="{AE6A4659-D1E2-81EC-5E26-18F2D9845311}"/>
              </a:ext>
            </a:extLst>
          </p:cNvPr>
          <p:cNvSpPr/>
          <p:nvPr/>
        </p:nvSpPr>
        <p:spPr>
          <a:xfrm>
            <a:off x="932046" y="4803471"/>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3</a:t>
            </a:r>
          </a:p>
        </p:txBody>
      </p:sp>
      <p:sp>
        <p:nvSpPr>
          <p:cNvPr id="12" name="Content Placeholder 3">
            <a:extLst>
              <a:ext uri="{FF2B5EF4-FFF2-40B4-BE49-F238E27FC236}">
                <a16:creationId xmlns:a16="http://schemas.microsoft.com/office/drawing/2014/main" id="{A68E37BB-62DC-4312-9782-7077E63C12B6}"/>
              </a:ext>
            </a:extLst>
          </p:cNvPr>
          <p:cNvSpPr txBox="1">
            <a:spLocks/>
          </p:cNvSpPr>
          <p:nvPr/>
        </p:nvSpPr>
        <p:spPr>
          <a:xfrm>
            <a:off x="1487905" y="2299844"/>
            <a:ext cx="4825809" cy="2664857"/>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b="1" dirty="0"/>
              <a:t>Gather documents.</a:t>
            </a:r>
          </a:p>
          <a:p>
            <a:pPr marL="0" indent="0">
              <a:buNone/>
            </a:pPr>
            <a:r>
              <a:rPr lang="en-US" sz="1800" dirty="0"/>
              <a:t>To open an account, you’ll likely need:</a:t>
            </a:r>
          </a:p>
          <a:p>
            <a:pPr>
              <a:spcBef>
                <a:spcPts val="600"/>
              </a:spcBef>
            </a:pPr>
            <a:r>
              <a:rPr lang="en-US" sz="1800" dirty="0"/>
              <a:t>A valid, government-issued photo ID</a:t>
            </a:r>
          </a:p>
          <a:p>
            <a:pPr>
              <a:spcBef>
                <a:spcPts val="600"/>
              </a:spcBef>
            </a:pPr>
            <a:r>
              <a:rPr lang="en-US" sz="1800" dirty="0"/>
              <a:t>Basic info: birthday, Social Security number, or Taxpayer ID</a:t>
            </a:r>
          </a:p>
          <a:p>
            <a:pPr>
              <a:spcBef>
                <a:spcPts val="600"/>
              </a:spcBef>
            </a:pPr>
            <a:r>
              <a:rPr lang="en-US" sz="1800" dirty="0"/>
              <a:t>Your current address</a:t>
            </a:r>
            <a:endParaRPr lang="en-US" b="1" dirty="0"/>
          </a:p>
        </p:txBody>
      </p:sp>
      <p:sp>
        <p:nvSpPr>
          <p:cNvPr id="6" name="Oval 5">
            <a:extLst>
              <a:ext uri="{FF2B5EF4-FFF2-40B4-BE49-F238E27FC236}">
                <a16:creationId xmlns:a16="http://schemas.microsoft.com/office/drawing/2014/main" id="{E9EA5FE7-3C5B-BFDA-6A11-81BF764FFE49}"/>
              </a:ext>
            </a:extLst>
          </p:cNvPr>
          <p:cNvSpPr/>
          <p:nvPr/>
        </p:nvSpPr>
        <p:spPr>
          <a:xfrm>
            <a:off x="932046" y="2275974"/>
            <a:ext cx="400187" cy="400187"/>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2</a:t>
            </a:r>
          </a:p>
        </p:txBody>
      </p:sp>
      <p:sp>
        <p:nvSpPr>
          <p:cNvPr id="19" name="TextBox 18">
            <a:extLst>
              <a:ext uri="{FF2B5EF4-FFF2-40B4-BE49-F238E27FC236}">
                <a16:creationId xmlns:a16="http://schemas.microsoft.com/office/drawing/2014/main" id="{CDFB86F7-434F-BBD1-7267-B20576C4EE2A}"/>
              </a:ext>
            </a:extLst>
          </p:cNvPr>
          <p:cNvSpPr txBox="1"/>
          <p:nvPr/>
        </p:nvSpPr>
        <p:spPr>
          <a:xfrm>
            <a:off x="1491916" y="1714501"/>
            <a:ext cx="5065295" cy="366962"/>
          </a:xfrm>
          <a:prstGeom prst="rect">
            <a:avLst/>
          </a:prstGeom>
          <a:noFill/>
        </p:spPr>
        <p:txBody>
          <a:bodyPr wrap="square" lIns="0" tIns="0" rIns="0" bIns="0" rtlCol="0">
            <a:noAutofit/>
          </a:bodyPr>
          <a:lstStyle/>
          <a:p>
            <a:pPr>
              <a:lnSpc>
                <a:spcPct val="110000"/>
              </a:lnSpc>
              <a:spcBef>
                <a:spcPts val="1200"/>
              </a:spcBef>
            </a:pPr>
            <a:r>
              <a:rPr lang="en-US" sz="2200" b="1" dirty="0">
                <a:solidFill>
                  <a:schemeClr val="accent1"/>
                </a:solidFill>
                <a:latin typeface="DM Sans 14pt" pitchFamily="2" charset="77"/>
              </a:rPr>
              <a:t>Research your options. </a:t>
            </a:r>
          </a:p>
        </p:txBody>
      </p:sp>
      <p:sp>
        <p:nvSpPr>
          <p:cNvPr id="5" name="Oval 4">
            <a:extLst>
              <a:ext uri="{FF2B5EF4-FFF2-40B4-BE49-F238E27FC236}">
                <a16:creationId xmlns:a16="http://schemas.microsoft.com/office/drawing/2014/main" id="{2DC4B5FF-68C2-2F69-4069-06E1FCDDE0D2}"/>
              </a:ext>
            </a:extLst>
          </p:cNvPr>
          <p:cNvSpPr/>
          <p:nvPr/>
        </p:nvSpPr>
        <p:spPr>
          <a:xfrm>
            <a:off x="932046" y="1666567"/>
            <a:ext cx="400187" cy="400187"/>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1</a:t>
            </a:r>
          </a:p>
        </p:txBody>
      </p:sp>
      <p:sp>
        <p:nvSpPr>
          <p:cNvPr id="2" name="Title 1">
            <a:extLst>
              <a:ext uri="{FF2B5EF4-FFF2-40B4-BE49-F238E27FC236}">
                <a16:creationId xmlns:a16="http://schemas.microsoft.com/office/drawing/2014/main" id="{229E1B11-FA8C-75C4-B553-340445A6A505}"/>
              </a:ext>
            </a:extLst>
          </p:cNvPr>
          <p:cNvSpPr>
            <a:spLocks noGrp="1"/>
          </p:cNvSpPr>
          <p:nvPr>
            <p:ph type="title"/>
          </p:nvPr>
        </p:nvSpPr>
        <p:spPr/>
        <p:txBody>
          <a:bodyPr/>
          <a:lstStyle/>
          <a:p>
            <a:r>
              <a:rPr lang="en-US" dirty="0"/>
              <a:t>How to open a bank account</a:t>
            </a:r>
          </a:p>
        </p:txBody>
      </p:sp>
    </p:spTree>
    <p:extLst>
      <p:ext uri="{BB962C8B-B14F-4D97-AF65-F5344CB8AC3E}">
        <p14:creationId xmlns:p14="http://schemas.microsoft.com/office/powerpoint/2010/main" val="3681332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par>
                                <p:cTn id="26" presetID="10" presetClass="entr" presetSubtype="0" fill="hold" nodeType="with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Effect transition="in" filter="fade">
                                      <p:cBhvr>
                                        <p:cTn id="28" dur="500"/>
                                        <p:tgtEl>
                                          <p:spTgt spid="12">
                                            <p:txEl>
                                              <p:pRg st="0" end="0"/>
                                            </p:txEl>
                                          </p:spTgt>
                                        </p:tgtEl>
                                      </p:cBhvr>
                                    </p:animEffec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2">
                                            <p:txEl>
                                              <p:pRg st="1" end="1"/>
                                            </p:txEl>
                                          </p:spTgt>
                                        </p:tgtEl>
                                        <p:attrNameLst>
                                          <p:attrName>style.visibility</p:attrName>
                                        </p:attrNameLst>
                                      </p:cBhvr>
                                      <p:to>
                                        <p:strVal val="visible"/>
                                      </p:to>
                                    </p:set>
                                    <p:animEffect transition="in" filter="fade">
                                      <p:cBhvr>
                                        <p:cTn id="32" dur="500"/>
                                        <p:tgtEl>
                                          <p:spTgt spid="12">
                                            <p:txEl>
                                              <p:pRg st="1" end="1"/>
                                            </p:txEl>
                                          </p:spTgt>
                                        </p:tgtEl>
                                      </p:cBhvr>
                                    </p:animEffect>
                                  </p:childTnLst>
                                </p:cTn>
                              </p:par>
                            </p:childTnLst>
                          </p:cTn>
                        </p:par>
                        <p:par>
                          <p:cTn id="33" fill="hold">
                            <p:stCondLst>
                              <p:cond delay="1000"/>
                            </p:stCondLst>
                            <p:childTnLst>
                              <p:par>
                                <p:cTn id="34" presetID="10" presetClass="entr" presetSubtype="0" fill="hold" nodeType="afterEffect">
                                  <p:stCondLst>
                                    <p:cond delay="0"/>
                                  </p:stCondLst>
                                  <p:childTnLst>
                                    <p:set>
                                      <p:cBhvr>
                                        <p:cTn id="35" dur="1" fill="hold">
                                          <p:stCondLst>
                                            <p:cond delay="0"/>
                                          </p:stCondLst>
                                        </p:cTn>
                                        <p:tgtEl>
                                          <p:spTgt spid="12">
                                            <p:txEl>
                                              <p:pRg st="2" end="2"/>
                                            </p:txEl>
                                          </p:spTgt>
                                        </p:tgtEl>
                                        <p:attrNameLst>
                                          <p:attrName>style.visibility</p:attrName>
                                        </p:attrNameLst>
                                      </p:cBhvr>
                                      <p:to>
                                        <p:strVal val="visible"/>
                                      </p:to>
                                    </p:set>
                                    <p:animEffect transition="in" filter="fade">
                                      <p:cBhvr>
                                        <p:cTn id="36" dur="500"/>
                                        <p:tgtEl>
                                          <p:spTgt spid="12">
                                            <p:txEl>
                                              <p:pRg st="2" end="2"/>
                                            </p:txEl>
                                          </p:spTgt>
                                        </p:tgtEl>
                                      </p:cBhvr>
                                    </p:animEffect>
                                  </p:childTnLst>
                                </p:cTn>
                              </p:par>
                            </p:childTnLst>
                          </p:cTn>
                        </p:par>
                        <p:par>
                          <p:cTn id="37" fill="hold">
                            <p:stCondLst>
                              <p:cond delay="1500"/>
                            </p:stCondLst>
                            <p:childTnLst>
                              <p:par>
                                <p:cTn id="38" presetID="10" presetClass="entr" presetSubtype="0" fill="hold" nodeType="afterEffect">
                                  <p:stCondLst>
                                    <p:cond delay="0"/>
                                  </p:stCondLst>
                                  <p:childTnLst>
                                    <p:set>
                                      <p:cBhvr>
                                        <p:cTn id="39" dur="1" fill="hold">
                                          <p:stCondLst>
                                            <p:cond delay="0"/>
                                          </p:stCondLst>
                                        </p:cTn>
                                        <p:tgtEl>
                                          <p:spTgt spid="12">
                                            <p:txEl>
                                              <p:pRg st="3" end="3"/>
                                            </p:txEl>
                                          </p:spTgt>
                                        </p:tgtEl>
                                        <p:attrNameLst>
                                          <p:attrName>style.visibility</p:attrName>
                                        </p:attrNameLst>
                                      </p:cBhvr>
                                      <p:to>
                                        <p:strVal val="visible"/>
                                      </p:to>
                                    </p:set>
                                    <p:animEffect transition="in" filter="fade">
                                      <p:cBhvr>
                                        <p:cTn id="40" dur="500"/>
                                        <p:tgtEl>
                                          <p:spTgt spid="12">
                                            <p:txEl>
                                              <p:pRg st="3" end="3"/>
                                            </p:txEl>
                                          </p:spTgt>
                                        </p:tgtEl>
                                      </p:cBhvr>
                                    </p:animEffect>
                                  </p:childTnLst>
                                </p:cTn>
                              </p:par>
                            </p:childTnLst>
                          </p:cTn>
                        </p:par>
                        <p:par>
                          <p:cTn id="41" fill="hold">
                            <p:stCondLst>
                              <p:cond delay="2000"/>
                            </p:stCondLst>
                            <p:childTnLst>
                              <p:par>
                                <p:cTn id="42" presetID="10" presetClass="entr" presetSubtype="0" fill="hold" nodeType="afterEffect">
                                  <p:stCondLst>
                                    <p:cond delay="0"/>
                                  </p:stCondLst>
                                  <p:childTnLst>
                                    <p:set>
                                      <p:cBhvr>
                                        <p:cTn id="43" dur="1" fill="hold">
                                          <p:stCondLst>
                                            <p:cond delay="0"/>
                                          </p:stCondLst>
                                        </p:cTn>
                                        <p:tgtEl>
                                          <p:spTgt spid="12">
                                            <p:txEl>
                                              <p:pRg st="4" end="4"/>
                                            </p:txEl>
                                          </p:spTgt>
                                        </p:tgtEl>
                                        <p:attrNameLst>
                                          <p:attrName>style.visibility</p:attrName>
                                        </p:attrNameLst>
                                      </p:cBhvr>
                                      <p:to>
                                        <p:strVal val="visible"/>
                                      </p:to>
                                    </p:set>
                                    <p:animEffect transition="in" filter="fade">
                                      <p:cBhvr>
                                        <p:cTn id="44"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animBg="1"/>
      <p:bldP spid="13" grpId="0"/>
      <p:bldP spid="7" grpId="0" animBg="1"/>
      <p:bldP spid="6" grpId="0" animBg="1"/>
      <p:bldP spid="19" grpId="0"/>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82151-F29B-97A6-5228-ECB753D6E630}"/>
            </a:ext>
          </a:extLst>
        </p:cNvPr>
        <p:cNvGrpSpPr/>
        <p:nvPr/>
      </p:nvGrpSpPr>
      <p:grpSpPr>
        <a:xfrm>
          <a:off x="0" y="0"/>
          <a:ext cx="0" cy="0"/>
          <a:chOff x="0" y="0"/>
          <a:chExt cx="0" cy="0"/>
        </a:xfrm>
      </p:grpSpPr>
      <p:pic>
        <p:nvPicPr>
          <p:cNvPr id="9" name="Picture Placeholder 9" descr="A person looking at a phone and a computer">
            <a:extLst>
              <a:ext uri="{FF2B5EF4-FFF2-40B4-BE49-F238E27FC236}">
                <a16:creationId xmlns:a16="http://schemas.microsoft.com/office/drawing/2014/main" id="{7C889DE6-41D0-8755-02DB-A8051B03D4EB}"/>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4" name="Content Placeholder 3">
            <a:extLst>
              <a:ext uri="{FF2B5EF4-FFF2-40B4-BE49-F238E27FC236}">
                <a16:creationId xmlns:a16="http://schemas.microsoft.com/office/drawing/2014/main" id="{A521F30B-CC7B-6993-F5E3-A62E2EB5BCFF}"/>
              </a:ext>
            </a:extLst>
          </p:cNvPr>
          <p:cNvSpPr txBox="1">
            <a:spLocks/>
          </p:cNvSpPr>
          <p:nvPr/>
        </p:nvSpPr>
        <p:spPr>
          <a:xfrm>
            <a:off x="1487905" y="4513848"/>
            <a:ext cx="5079572" cy="443163"/>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b="1" dirty="0"/>
              <a:t>Open your account!</a:t>
            </a:r>
          </a:p>
        </p:txBody>
      </p:sp>
      <p:sp>
        <p:nvSpPr>
          <p:cNvPr id="8" name="Oval 7">
            <a:extLst>
              <a:ext uri="{FF2B5EF4-FFF2-40B4-BE49-F238E27FC236}">
                <a16:creationId xmlns:a16="http://schemas.microsoft.com/office/drawing/2014/main" id="{85FE2513-7B62-BF7D-5706-0DDCF2F6E1E5}"/>
              </a:ext>
            </a:extLst>
          </p:cNvPr>
          <p:cNvSpPr/>
          <p:nvPr/>
        </p:nvSpPr>
        <p:spPr>
          <a:xfrm>
            <a:off x="932046" y="4546125"/>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4</a:t>
            </a:r>
          </a:p>
        </p:txBody>
      </p:sp>
      <p:sp>
        <p:nvSpPr>
          <p:cNvPr id="13" name="Content Placeholder 3">
            <a:extLst>
              <a:ext uri="{FF2B5EF4-FFF2-40B4-BE49-F238E27FC236}">
                <a16:creationId xmlns:a16="http://schemas.microsoft.com/office/drawing/2014/main" id="{6C3AE158-912E-7AC6-DB8E-5972E075D0B1}"/>
              </a:ext>
            </a:extLst>
          </p:cNvPr>
          <p:cNvSpPr txBox="1">
            <a:spLocks/>
          </p:cNvSpPr>
          <p:nvPr/>
        </p:nvSpPr>
        <p:spPr>
          <a:xfrm>
            <a:off x="1487905" y="2877553"/>
            <a:ext cx="4477466" cy="2079458"/>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900"/>
              </a:spcBef>
              <a:buNone/>
            </a:pPr>
            <a:r>
              <a:rPr lang="en-US" b="1" dirty="0"/>
              <a:t>Connect in person or online.</a:t>
            </a:r>
          </a:p>
          <a:p>
            <a:pPr marL="0" indent="0">
              <a:spcBef>
                <a:spcPts val="900"/>
              </a:spcBef>
              <a:buNone/>
            </a:pPr>
            <a:r>
              <a:rPr lang="en-US" sz="1800" dirty="0"/>
              <a:t>Many accounts can be opened online, but if you need to </a:t>
            </a:r>
            <a:r>
              <a:rPr lang="en-US" sz="1800" dirty="0">
                <a:highlight>
                  <a:srgbClr val="DFE96C"/>
                </a:highlight>
              </a:rPr>
              <a:t>physically deposit cash</a:t>
            </a:r>
            <a:r>
              <a:rPr lang="en-US" sz="1800" dirty="0"/>
              <a:t>, you need to visit a branch or ATM.</a:t>
            </a:r>
          </a:p>
        </p:txBody>
      </p:sp>
      <p:sp>
        <p:nvSpPr>
          <p:cNvPr id="7" name="Oval 6">
            <a:extLst>
              <a:ext uri="{FF2B5EF4-FFF2-40B4-BE49-F238E27FC236}">
                <a16:creationId xmlns:a16="http://schemas.microsoft.com/office/drawing/2014/main" id="{2DFB8DE4-0611-CB93-FEFC-47048DBBD3E5}"/>
              </a:ext>
            </a:extLst>
          </p:cNvPr>
          <p:cNvSpPr/>
          <p:nvPr/>
        </p:nvSpPr>
        <p:spPr>
          <a:xfrm>
            <a:off x="932046" y="2877553"/>
            <a:ext cx="400187" cy="400187"/>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3</a:t>
            </a:r>
          </a:p>
        </p:txBody>
      </p:sp>
      <p:sp>
        <p:nvSpPr>
          <p:cNvPr id="12" name="Content Placeholder 3">
            <a:extLst>
              <a:ext uri="{FF2B5EF4-FFF2-40B4-BE49-F238E27FC236}">
                <a16:creationId xmlns:a16="http://schemas.microsoft.com/office/drawing/2014/main" id="{C504734D-1999-EBCE-CB13-A3867EF5698C}"/>
              </a:ext>
            </a:extLst>
          </p:cNvPr>
          <p:cNvSpPr txBox="1">
            <a:spLocks/>
          </p:cNvSpPr>
          <p:nvPr/>
        </p:nvSpPr>
        <p:spPr>
          <a:xfrm>
            <a:off x="1487905" y="2299844"/>
            <a:ext cx="5079572" cy="407261"/>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b="1" dirty="0"/>
              <a:t>Gather documents. </a:t>
            </a:r>
          </a:p>
        </p:txBody>
      </p:sp>
      <p:sp>
        <p:nvSpPr>
          <p:cNvPr id="6" name="Oval 5">
            <a:extLst>
              <a:ext uri="{FF2B5EF4-FFF2-40B4-BE49-F238E27FC236}">
                <a16:creationId xmlns:a16="http://schemas.microsoft.com/office/drawing/2014/main" id="{D9377828-28AC-59D1-08C0-EC2A279CF3D3}"/>
              </a:ext>
            </a:extLst>
          </p:cNvPr>
          <p:cNvSpPr/>
          <p:nvPr/>
        </p:nvSpPr>
        <p:spPr>
          <a:xfrm>
            <a:off x="932046" y="2275974"/>
            <a:ext cx="400187" cy="400187"/>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2</a:t>
            </a:r>
          </a:p>
        </p:txBody>
      </p:sp>
      <p:sp>
        <p:nvSpPr>
          <p:cNvPr id="19" name="TextBox 18">
            <a:extLst>
              <a:ext uri="{FF2B5EF4-FFF2-40B4-BE49-F238E27FC236}">
                <a16:creationId xmlns:a16="http://schemas.microsoft.com/office/drawing/2014/main" id="{5B9A710A-85D0-4958-DCB2-F056EF675272}"/>
              </a:ext>
            </a:extLst>
          </p:cNvPr>
          <p:cNvSpPr txBox="1"/>
          <p:nvPr/>
        </p:nvSpPr>
        <p:spPr>
          <a:xfrm>
            <a:off x="1491916" y="1714501"/>
            <a:ext cx="5065295" cy="366962"/>
          </a:xfrm>
          <a:prstGeom prst="rect">
            <a:avLst/>
          </a:prstGeom>
          <a:noFill/>
        </p:spPr>
        <p:txBody>
          <a:bodyPr wrap="square" lIns="0" tIns="0" rIns="0" bIns="0" rtlCol="0">
            <a:noAutofit/>
          </a:bodyPr>
          <a:lstStyle/>
          <a:p>
            <a:pPr>
              <a:lnSpc>
                <a:spcPct val="110000"/>
              </a:lnSpc>
              <a:spcBef>
                <a:spcPts val="1200"/>
              </a:spcBef>
            </a:pPr>
            <a:r>
              <a:rPr lang="en-US" sz="2200" b="1" dirty="0">
                <a:solidFill>
                  <a:schemeClr val="accent1"/>
                </a:solidFill>
                <a:latin typeface="DM Sans 14pt" pitchFamily="2" charset="77"/>
              </a:rPr>
              <a:t>Research your options. </a:t>
            </a:r>
          </a:p>
        </p:txBody>
      </p:sp>
      <p:sp>
        <p:nvSpPr>
          <p:cNvPr id="5" name="Oval 4">
            <a:extLst>
              <a:ext uri="{FF2B5EF4-FFF2-40B4-BE49-F238E27FC236}">
                <a16:creationId xmlns:a16="http://schemas.microsoft.com/office/drawing/2014/main" id="{27A83456-04AE-57A5-E9EB-65F535E4A53E}"/>
              </a:ext>
            </a:extLst>
          </p:cNvPr>
          <p:cNvSpPr/>
          <p:nvPr/>
        </p:nvSpPr>
        <p:spPr>
          <a:xfrm>
            <a:off x="932046" y="1666567"/>
            <a:ext cx="400187" cy="400187"/>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1</a:t>
            </a:r>
          </a:p>
        </p:txBody>
      </p:sp>
      <p:sp>
        <p:nvSpPr>
          <p:cNvPr id="2" name="Title 1">
            <a:extLst>
              <a:ext uri="{FF2B5EF4-FFF2-40B4-BE49-F238E27FC236}">
                <a16:creationId xmlns:a16="http://schemas.microsoft.com/office/drawing/2014/main" id="{95FA7950-00C3-ECC8-E6E3-05E49EE29639}"/>
              </a:ext>
            </a:extLst>
          </p:cNvPr>
          <p:cNvSpPr>
            <a:spLocks noGrp="1"/>
          </p:cNvSpPr>
          <p:nvPr>
            <p:ph type="title"/>
          </p:nvPr>
        </p:nvSpPr>
        <p:spPr/>
        <p:txBody>
          <a:bodyPr/>
          <a:lstStyle/>
          <a:p>
            <a:r>
              <a:rPr lang="en-US" dirty="0"/>
              <a:t>How to open a bank account</a:t>
            </a:r>
          </a:p>
        </p:txBody>
      </p:sp>
    </p:spTree>
    <p:extLst>
      <p:ext uri="{BB962C8B-B14F-4D97-AF65-F5344CB8AC3E}">
        <p14:creationId xmlns:p14="http://schemas.microsoft.com/office/powerpoint/2010/main" val="1937020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par>
                                <p:cTn id="26" presetID="10" presetClass="entr" presetSubtype="0" fill="hold" nodeType="with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Effect transition="in" filter="fade">
                                      <p:cBhvr>
                                        <p:cTn id="28" dur="500"/>
                                        <p:tgtEl>
                                          <p:spTgt spid="12">
                                            <p:txEl>
                                              <p:pRg st="0" end="0"/>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3">
                                            <p:txEl>
                                              <p:pRg st="0" end="0"/>
                                            </p:txEl>
                                          </p:spTgt>
                                        </p:tgtEl>
                                        <p:attrNameLst>
                                          <p:attrName>style.visibility</p:attrName>
                                        </p:attrNameLst>
                                      </p:cBhvr>
                                      <p:to>
                                        <p:strVal val="visible"/>
                                      </p:to>
                                    </p:set>
                                    <p:animEffect transition="in" filter="fade">
                                      <p:cBhvr>
                                        <p:cTn id="31" dur="500"/>
                                        <p:tgtEl>
                                          <p:spTgt spid="13">
                                            <p:txEl>
                                              <p:pRg st="0" end="0"/>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3">
                                            <p:txEl>
                                              <p:pRg st="1" end="1"/>
                                            </p:txEl>
                                          </p:spTgt>
                                        </p:tgtEl>
                                        <p:attrNameLst>
                                          <p:attrName>style.visibility</p:attrName>
                                        </p:attrNameLst>
                                      </p:cBhvr>
                                      <p:to>
                                        <p:strVal val="visible"/>
                                      </p:to>
                                    </p:set>
                                    <p:animEffect transition="in" filter="fade">
                                      <p:cBhvr>
                                        <p:cTn id="35"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animBg="1"/>
      <p:bldP spid="13" grpId="0"/>
      <p:bldP spid="7" grpId="0" animBg="1"/>
      <p:bldP spid="6" grpId="0" animBg="1"/>
      <p:bldP spid="19" grpId="0"/>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54F2E-FF38-032F-C831-FBB68F219FB4}"/>
            </a:ext>
          </a:extLst>
        </p:cNvPr>
        <p:cNvGrpSpPr/>
        <p:nvPr/>
      </p:nvGrpSpPr>
      <p:grpSpPr>
        <a:xfrm>
          <a:off x="0" y="0"/>
          <a:ext cx="0" cy="0"/>
          <a:chOff x="0" y="0"/>
          <a:chExt cx="0" cy="0"/>
        </a:xfrm>
      </p:grpSpPr>
      <p:pic>
        <p:nvPicPr>
          <p:cNvPr id="9" name="Picture Placeholder 9" descr="A person looking at a phone and a computer">
            <a:extLst>
              <a:ext uri="{FF2B5EF4-FFF2-40B4-BE49-F238E27FC236}">
                <a16:creationId xmlns:a16="http://schemas.microsoft.com/office/drawing/2014/main" id="{984DB901-E0CB-C006-BB9E-DF60170ACB6C}"/>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4" name="Content Placeholder 3">
            <a:extLst>
              <a:ext uri="{FF2B5EF4-FFF2-40B4-BE49-F238E27FC236}">
                <a16:creationId xmlns:a16="http://schemas.microsoft.com/office/drawing/2014/main" id="{EAB7E946-9E99-5EB9-E632-F0059C15B2D0}"/>
              </a:ext>
            </a:extLst>
          </p:cNvPr>
          <p:cNvSpPr txBox="1">
            <a:spLocks/>
          </p:cNvSpPr>
          <p:nvPr/>
        </p:nvSpPr>
        <p:spPr>
          <a:xfrm>
            <a:off x="1487905" y="3479132"/>
            <a:ext cx="4608095" cy="2428373"/>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b="1" dirty="0"/>
              <a:t>Open your account!</a:t>
            </a:r>
          </a:p>
          <a:p>
            <a:pPr marL="0" indent="0">
              <a:spcBef>
                <a:spcPts val="900"/>
              </a:spcBef>
              <a:buNone/>
            </a:pPr>
            <a:r>
              <a:rPr lang="en-US" sz="1800" dirty="0">
                <a:solidFill>
                  <a:srgbClr val="335B6F"/>
                </a:solidFill>
                <a:latin typeface="DM Sans 14pt"/>
              </a:rPr>
              <a:t>Make sure it’s funded and that you have online access. If it’s a checking account, you may receive a debit card in the mail.</a:t>
            </a:r>
          </a:p>
          <a:p>
            <a:pPr marL="0" indent="0">
              <a:spcBef>
                <a:spcPts val="900"/>
              </a:spcBef>
              <a:buNone/>
            </a:pPr>
            <a:endParaRPr lang="en-US" sz="1800" dirty="0">
              <a:solidFill>
                <a:srgbClr val="335B6F"/>
              </a:solidFill>
              <a:latin typeface="DM Sans 14pt"/>
            </a:endParaRPr>
          </a:p>
          <a:p>
            <a:pPr marL="0" indent="0">
              <a:spcBef>
                <a:spcPts val="900"/>
              </a:spcBef>
              <a:buNone/>
            </a:pPr>
            <a:endParaRPr lang="en-US" sz="1800" dirty="0">
              <a:solidFill>
                <a:srgbClr val="335B6F"/>
              </a:solidFill>
              <a:latin typeface="DM Sans 14pt"/>
            </a:endParaRPr>
          </a:p>
        </p:txBody>
      </p:sp>
      <p:sp>
        <p:nvSpPr>
          <p:cNvPr id="8" name="Oval 7">
            <a:extLst>
              <a:ext uri="{FF2B5EF4-FFF2-40B4-BE49-F238E27FC236}">
                <a16:creationId xmlns:a16="http://schemas.microsoft.com/office/drawing/2014/main" id="{A5EFEFE1-9B25-E758-C9B5-5B3E84D25BD6}"/>
              </a:ext>
            </a:extLst>
          </p:cNvPr>
          <p:cNvSpPr/>
          <p:nvPr/>
        </p:nvSpPr>
        <p:spPr>
          <a:xfrm>
            <a:off x="932046" y="3479132"/>
            <a:ext cx="400187" cy="400187"/>
          </a:xfrm>
          <a:prstGeom prst="ellipse">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accent5"/>
                </a:solidFill>
                <a:latin typeface="DM Sans 14pt" pitchFamily="2" charset="77"/>
              </a:rPr>
              <a:t>4</a:t>
            </a:r>
          </a:p>
        </p:txBody>
      </p:sp>
      <p:sp>
        <p:nvSpPr>
          <p:cNvPr id="13" name="Content Placeholder 3">
            <a:extLst>
              <a:ext uri="{FF2B5EF4-FFF2-40B4-BE49-F238E27FC236}">
                <a16:creationId xmlns:a16="http://schemas.microsoft.com/office/drawing/2014/main" id="{2AC80FBC-627D-ABAB-62BB-645F603F8F39}"/>
              </a:ext>
            </a:extLst>
          </p:cNvPr>
          <p:cNvSpPr txBox="1">
            <a:spLocks/>
          </p:cNvSpPr>
          <p:nvPr/>
        </p:nvSpPr>
        <p:spPr>
          <a:xfrm>
            <a:off x="1487905" y="2877553"/>
            <a:ext cx="5079572" cy="431131"/>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900"/>
              </a:spcBef>
              <a:buNone/>
            </a:pPr>
            <a:r>
              <a:rPr lang="en-US" b="1" dirty="0"/>
              <a:t>Connect in person or online.</a:t>
            </a:r>
          </a:p>
        </p:txBody>
      </p:sp>
      <p:sp>
        <p:nvSpPr>
          <p:cNvPr id="7" name="Oval 6">
            <a:extLst>
              <a:ext uri="{FF2B5EF4-FFF2-40B4-BE49-F238E27FC236}">
                <a16:creationId xmlns:a16="http://schemas.microsoft.com/office/drawing/2014/main" id="{099DA098-3338-3A95-3C43-72ECC11AA168}"/>
              </a:ext>
            </a:extLst>
          </p:cNvPr>
          <p:cNvSpPr/>
          <p:nvPr/>
        </p:nvSpPr>
        <p:spPr>
          <a:xfrm>
            <a:off x="932046" y="2877553"/>
            <a:ext cx="400187" cy="400187"/>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3</a:t>
            </a:r>
          </a:p>
        </p:txBody>
      </p:sp>
      <p:sp>
        <p:nvSpPr>
          <p:cNvPr id="12" name="Content Placeholder 3">
            <a:extLst>
              <a:ext uri="{FF2B5EF4-FFF2-40B4-BE49-F238E27FC236}">
                <a16:creationId xmlns:a16="http://schemas.microsoft.com/office/drawing/2014/main" id="{544E6905-22EB-A184-14F5-3B4293E06648}"/>
              </a:ext>
            </a:extLst>
          </p:cNvPr>
          <p:cNvSpPr txBox="1">
            <a:spLocks/>
          </p:cNvSpPr>
          <p:nvPr/>
        </p:nvSpPr>
        <p:spPr>
          <a:xfrm>
            <a:off x="1487905" y="2299844"/>
            <a:ext cx="5079572" cy="407261"/>
          </a:xfrm>
          <a:prstGeom prst="rect">
            <a:avLst/>
          </a:prstGeom>
        </p:spPr>
        <p:txBody>
          <a:bodyPr vert="horz" lIns="0" tIns="0" rIns="0" bIns="0" rtlCol="0">
            <a:noAutofit/>
          </a:bodyPr>
          <a:lstStyle>
            <a:lvl1pPr marL="2286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b="1" dirty="0"/>
              <a:t>Gather documents. </a:t>
            </a:r>
          </a:p>
        </p:txBody>
      </p:sp>
      <p:sp>
        <p:nvSpPr>
          <p:cNvPr id="6" name="Oval 5">
            <a:extLst>
              <a:ext uri="{FF2B5EF4-FFF2-40B4-BE49-F238E27FC236}">
                <a16:creationId xmlns:a16="http://schemas.microsoft.com/office/drawing/2014/main" id="{BAF6578F-4955-DEAD-F855-27D4BB561410}"/>
              </a:ext>
            </a:extLst>
          </p:cNvPr>
          <p:cNvSpPr/>
          <p:nvPr/>
        </p:nvSpPr>
        <p:spPr>
          <a:xfrm>
            <a:off x="932046" y="2275974"/>
            <a:ext cx="400187" cy="400187"/>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2</a:t>
            </a:r>
          </a:p>
        </p:txBody>
      </p:sp>
      <p:sp>
        <p:nvSpPr>
          <p:cNvPr id="19" name="TextBox 18">
            <a:extLst>
              <a:ext uri="{FF2B5EF4-FFF2-40B4-BE49-F238E27FC236}">
                <a16:creationId xmlns:a16="http://schemas.microsoft.com/office/drawing/2014/main" id="{E747EEBC-7DA8-6C2F-4733-19D3861FC9FF}"/>
              </a:ext>
            </a:extLst>
          </p:cNvPr>
          <p:cNvSpPr txBox="1"/>
          <p:nvPr/>
        </p:nvSpPr>
        <p:spPr>
          <a:xfrm>
            <a:off x="1491916" y="1714501"/>
            <a:ext cx="5065295" cy="366962"/>
          </a:xfrm>
          <a:prstGeom prst="rect">
            <a:avLst/>
          </a:prstGeom>
          <a:noFill/>
        </p:spPr>
        <p:txBody>
          <a:bodyPr wrap="square" lIns="0" tIns="0" rIns="0" bIns="0" rtlCol="0">
            <a:noAutofit/>
          </a:bodyPr>
          <a:lstStyle/>
          <a:p>
            <a:pPr>
              <a:lnSpc>
                <a:spcPct val="110000"/>
              </a:lnSpc>
              <a:spcBef>
                <a:spcPts val="1200"/>
              </a:spcBef>
            </a:pPr>
            <a:r>
              <a:rPr lang="en-US" sz="2200" b="1" dirty="0">
                <a:solidFill>
                  <a:schemeClr val="accent1"/>
                </a:solidFill>
                <a:latin typeface="DM Sans 14pt" pitchFamily="2" charset="77"/>
              </a:rPr>
              <a:t>Research your options. </a:t>
            </a:r>
          </a:p>
        </p:txBody>
      </p:sp>
      <p:sp>
        <p:nvSpPr>
          <p:cNvPr id="5" name="Oval 4">
            <a:extLst>
              <a:ext uri="{FF2B5EF4-FFF2-40B4-BE49-F238E27FC236}">
                <a16:creationId xmlns:a16="http://schemas.microsoft.com/office/drawing/2014/main" id="{7F18B6D3-77AC-F0CF-7EF8-DECAC76C2765}"/>
              </a:ext>
            </a:extLst>
          </p:cNvPr>
          <p:cNvSpPr/>
          <p:nvPr/>
        </p:nvSpPr>
        <p:spPr>
          <a:xfrm>
            <a:off x="932046" y="1666567"/>
            <a:ext cx="400187" cy="400187"/>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tIns="91440" rtlCol="0" anchor="ctr"/>
          <a:lstStyle/>
          <a:p>
            <a:pPr algn="ctr"/>
            <a:r>
              <a:rPr lang="en-US" dirty="0">
                <a:solidFill>
                  <a:schemeClr val="bg1"/>
                </a:solidFill>
                <a:latin typeface="DM Sans 14pt" pitchFamily="2" charset="77"/>
              </a:rPr>
              <a:t>1</a:t>
            </a:r>
          </a:p>
        </p:txBody>
      </p:sp>
      <p:sp>
        <p:nvSpPr>
          <p:cNvPr id="2" name="Title 1">
            <a:extLst>
              <a:ext uri="{FF2B5EF4-FFF2-40B4-BE49-F238E27FC236}">
                <a16:creationId xmlns:a16="http://schemas.microsoft.com/office/drawing/2014/main" id="{DEC16159-9589-C56F-3544-CE573BD7604D}"/>
              </a:ext>
            </a:extLst>
          </p:cNvPr>
          <p:cNvSpPr>
            <a:spLocks noGrp="1"/>
          </p:cNvSpPr>
          <p:nvPr>
            <p:ph type="title"/>
          </p:nvPr>
        </p:nvSpPr>
        <p:spPr/>
        <p:txBody>
          <a:bodyPr/>
          <a:lstStyle/>
          <a:p>
            <a:r>
              <a:rPr lang="en-US" dirty="0"/>
              <a:t>How to open a bank account</a:t>
            </a:r>
          </a:p>
        </p:txBody>
      </p:sp>
    </p:spTree>
    <p:extLst>
      <p:ext uri="{BB962C8B-B14F-4D97-AF65-F5344CB8AC3E}">
        <p14:creationId xmlns:p14="http://schemas.microsoft.com/office/powerpoint/2010/main" val="1270204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xEl>
                                              <p:pRg st="0" end="0"/>
                                            </p:txEl>
                                          </p:spTgt>
                                        </p:tgtEl>
                                        <p:attrNameLst>
                                          <p:attrName>style.visibility</p:attrName>
                                        </p:attrNameLst>
                                      </p:cBhvr>
                                      <p:to>
                                        <p:strVal val="visible"/>
                                      </p:to>
                                    </p:set>
                                    <p:animEffect transition="in" filter="fade">
                                      <p:cBhvr>
                                        <p:cTn id="16" dur="500"/>
                                        <p:tgtEl>
                                          <p:spTgt spid="12">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nodeType="withEffect">
                                  <p:stCondLst>
                                    <p:cond delay="0"/>
                                  </p:stCondLst>
                                  <p:childTnLst>
                                    <p:set>
                                      <p:cBhvr>
                                        <p:cTn id="27" dur="1" fill="hold">
                                          <p:stCondLst>
                                            <p:cond delay="0"/>
                                          </p:stCondLst>
                                        </p:cTn>
                                        <p:tgtEl>
                                          <p:spTgt spid="14">
                                            <p:txEl>
                                              <p:pRg st="0" end="0"/>
                                            </p:txEl>
                                          </p:spTgt>
                                        </p:tgtEl>
                                        <p:attrNameLst>
                                          <p:attrName>style.visibility</p:attrName>
                                        </p:attrNameLst>
                                      </p:cBhvr>
                                      <p:to>
                                        <p:strVal val="visible"/>
                                      </p:to>
                                    </p:set>
                                    <p:animEffect transition="in" filter="fade">
                                      <p:cBhvr>
                                        <p:cTn id="28" dur="500"/>
                                        <p:tgtEl>
                                          <p:spTgt spid="14">
                                            <p:txEl>
                                              <p:pRg st="0" end="0"/>
                                            </p:txEl>
                                          </p:spTgt>
                                        </p:tgtEl>
                                      </p:cBhvr>
                                    </p:animEffec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4">
                                            <p:txEl>
                                              <p:pRg st="1" end="1"/>
                                            </p:txEl>
                                          </p:spTgt>
                                        </p:tgtEl>
                                        <p:attrNameLst>
                                          <p:attrName>style.visibility</p:attrName>
                                        </p:attrNameLst>
                                      </p:cBhvr>
                                      <p:to>
                                        <p:strVal val="visible"/>
                                      </p:to>
                                    </p:set>
                                    <p:animEffect transition="in" filter="fade">
                                      <p:cBhvr>
                                        <p:cTn id="32"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p:bldP spid="7" grpId="0" animBg="1"/>
      <p:bldP spid="6" grpId="0" animBg="1"/>
      <p:bldP spid="19" grpId="0"/>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657C86-07BC-9EAE-939E-B4FFD5DB2BA8}"/>
              </a:ext>
            </a:extLst>
          </p:cNvPr>
          <p:cNvSpPr>
            <a:spLocks noGrp="1"/>
          </p:cNvSpPr>
          <p:nvPr>
            <p:ph idx="1"/>
          </p:nvPr>
        </p:nvSpPr>
        <p:spPr>
          <a:xfrm>
            <a:off x="952500" y="2278743"/>
            <a:ext cx="9904186" cy="3898219"/>
          </a:xfrm>
        </p:spPr>
        <p:txBody>
          <a:bodyPr/>
          <a:lstStyle/>
          <a:p>
            <a:pPr>
              <a:spcBef>
                <a:spcPts val="1800"/>
              </a:spcBef>
            </a:pPr>
            <a:r>
              <a:rPr lang="en-US" b="1" dirty="0"/>
              <a:t>Service fees. </a:t>
            </a:r>
            <a:r>
              <a:rPr lang="en-US" dirty="0"/>
              <a:t>Is there a monthly fee? Can you avoid it?</a:t>
            </a:r>
          </a:p>
          <a:p>
            <a:pPr>
              <a:spcBef>
                <a:spcPts val="1800"/>
              </a:spcBef>
            </a:pPr>
            <a:r>
              <a:rPr lang="en-US" b="1" dirty="0"/>
              <a:t>Penalties. </a:t>
            </a:r>
            <a:r>
              <a:rPr lang="en-US" dirty="0"/>
              <a:t>What happens if you accidentally overspend? </a:t>
            </a:r>
          </a:p>
          <a:p>
            <a:pPr>
              <a:spcBef>
                <a:spcPts val="1800"/>
              </a:spcBef>
            </a:pPr>
            <a:r>
              <a:rPr lang="en-US" b="1" dirty="0"/>
              <a:t>Minimum balance. </a:t>
            </a:r>
            <a:r>
              <a:rPr lang="en-US" dirty="0"/>
              <a:t>What is it?</a:t>
            </a:r>
          </a:p>
          <a:p>
            <a:pPr>
              <a:spcBef>
                <a:spcPts val="1800"/>
              </a:spcBef>
            </a:pPr>
            <a:r>
              <a:rPr lang="en-US" b="1" dirty="0"/>
              <a:t>Locations. </a:t>
            </a:r>
            <a:r>
              <a:rPr lang="en-US" dirty="0"/>
              <a:t>Are there ATM or branch locations? </a:t>
            </a:r>
          </a:p>
          <a:p>
            <a:pPr>
              <a:spcBef>
                <a:spcPts val="1800"/>
              </a:spcBef>
            </a:pPr>
            <a:r>
              <a:rPr lang="en-US" b="1" dirty="0"/>
              <a:t>Services/benefits. </a:t>
            </a:r>
            <a:r>
              <a:rPr lang="en-US" dirty="0"/>
              <a:t>Do they have online bill payments? </a:t>
            </a:r>
          </a:p>
          <a:p>
            <a:pPr>
              <a:spcBef>
                <a:spcPts val="1800"/>
              </a:spcBef>
            </a:pPr>
            <a:r>
              <a:rPr lang="en-US" b="1" dirty="0"/>
              <a:t>Interest. </a:t>
            </a:r>
            <a:r>
              <a:rPr lang="en-US" dirty="0"/>
              <a:t>If you’re opening a savings account, what’s the interest rate?</a:t>
            </a:r>
          </a:p>
          <a:p>
            <a:pPr>
              <a:spcBef>
                <a:spcPts val="1800"/>
              </a:spcBef>
            </a:pPr>
            <a:endParaRPr lang="en-US" dirty="0"/>
          </a:p>
          <a:p>
            <a:pPr>
              <a:spcBef>
                <a:spcPts val="1800"/>
              </a:spcBef>
            </a:pPr>
            <a:endParaRPr lang="en-US" dirty="0"/>
          </a:p>
        </p:txBody>
      </p:sp>
      <p:sp>
        <p:nvSpPr>
          <p:cNvPr id="2" name="Title 1">
            <a:extLst>
              <a:ext uri="{FF2B5EF4-FFF2-40B4-BE49-F238E27FC236}">
                <a16:creationId xmlns:a16="http://schemas.microsoft.com/office/drawing/2014/main" id="{8DAB7BA9-65D6-7645-C170-4C6A0E03AC45}"/>
              </a:ext>
            </a:extLst>
          </p:cNvPr>
          <p:cNvSpPr>
            <a:spLocks noGrp="1"/>
          </p:cNvSpPr>
          <p:nvPr>
            <p:ph type="title"/>
          </p:nvPr>
        </p:nvSpPr>
        <p:spPr/>
        <p:txBody>
          <a:bodyPr/>
          <a:lstStyle/>
          <a:p>
            <a:r>
              <a:rPr lang="en-US" dirty="0"/>
              <a:t>6 details to confirm when researching a bank</a:t>
            </a:r>
          </a:p>
        </p:txBody>
      </p:sp>
    </p:spTree>
    <p:extLst>
      <p:ext uri="{BB962C8B-B14F-4D97-AF65-F5344CB8AC3E}">
        <p14:creationId xmlns:p14="http://schemas.microsoft.com/office/powerpoint/2010/main" val="4270596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person holding a phone and a credit card">
            <a:extLst>
              <a:ext uri="{FF2B5EF4-FFF2-40B4-BE49-F238E27FC236}">
                <a16:creationId xmlns:a16="http://schemas.microsoft.com/office/drawing/2014/main" id="{B3A68574-98B1-8AB9-A587-391976F2C419}"/>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8690375" y="1789361"/>
            <a:ext cx="3134948" cy="3134089"/>
          </a:xfrm>
        </p:spPr>
      </p:pic>
      <p:pic>
        <p:nvPicPr>
          <p:cNvPr id="4" name="Picture Placeholder 3" descr="A person holding a credit card and typing on a computer">
            <a:extLst>
              <a:ext uri="{FF2B5EF4-FFF2-40B4-BE49-F238E27FC236}">
                <a16:creationId xmlns:a16="http://schemas.microsoft.com/office/drawing/2014/main" id="{E6985550-CD92-897C-CC3A-6ECAD668C3D7}"/>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a:fillRect/>
          </a:stretch>
        </p:blipFill>
        <p:spPr/>
      </p:pic>
      <p:sp>
        <p:nvSpPr>
          <p:cNvPr id="5" name="Content Placeholder 4">
            <a:extLst>
              <a:ext uri="{FF2B5EF4-FFF2-40B4-BE49-F238E27FC236}">
                <a16:creationId xmlns:a16="http://schemas.microsoft.com/office/drawing/2014/main" id="{8307B173-47A5-E77B-E257-A3C9ED312B78}"/>
              </a:ext>
            </a:extLst>
          </p:cNvPr>
          <p:cNvSpPr>
            <a:spLocks noGrp="1"/>
          </p:cNvSpPr>
          <p:nvPr>
            <p:ph idx="12"/>
          </p:nvPr>
        </p:nvSpPr>
        <p:spPr/>
        <p:txBody>
          <a:bodyPr/>
          <a:lstStyle/>
          <a:p>
            <a:pPr marL="0" indent="0">
              <a:buNone/>
            </a:pPr>
            <a:r>
              <a:rPr lang="en-US" b="1" dirty="0"/>
              <a:t>Pros:</a:t>
            </a:r>
          </a:p>
          <a:p>
            <a:pPr>
              <a:spcBef>
                <a:spcPts val="600"/>
              </a:spcBef>
            </a:pPr>
            <a:r>
              <a:rPr lang="en-US" dirty="0"/>
              <a:t>Lower or fewer fees</a:t>
            </a:r>
          </a:p>
          <a:p>
            <a:r>
              <a:rPr lang="en-US" dirty="0"/>
              <a:t>Competitive interest rates</a:t>
            </a:r>
          </a:p>
          <a:p>
            <a:pPr marL="0" indent="0">
              <a:spcBef>
                <a:spcPts val="1800"/>
              </a:spcBef>
              <a:buNone/>
            </a:pPr>
            <a:r>
              <a:rPr lang="en-US" b="1" dirty="0"/>
              <a:t>Cons:</a:t>
            </a:r>
          </a:p>
          <a:p>
            <a:pPr>
              <a:spcBef>
                <a:spcPts val="600"/>
              </a:spcBef>
            </a:pPr>
            <a:r>
              <a:rPr lang="en-US" dirty="0"/>
              <a:t>Limited or no cash deposit options</a:t>
            </a:r>
          </a:p>
          <a:p>
            <a:pPr>
              <a:spcBef>
                <a:spcPts val="600"/>
              </a:spcBef>
            </a:pPr>
            <a:r>
              <a:rPr lang="en-US" dirty="0"/>
              <a:t>No local branches for in-person help</a:t>
            </a:r>
          </a:p>
          <a:p>
            <a:pPr>
              <a:spcBef>
                <a:spcPts val="600"/>
              </a:spcBef>
            </a:pPr>
            <a:r>
              <a:rPr lang="en-US" dirty="0"/>
              <a:t>Possibly no ATM access</a:t>
            </a:r>
          </a:p>
          <a:p>
            <a:endParaRPr lang="en-US" dirty="0"/>
          </a:p>
          <a:p>
            <a:endParaRPr lang="en-US" dirty="0"/>
          </a:p>
        </p:txBody>
      </p:sp>
      <p:sp>
        <p:nvSpPr>
          <p:cNvPr id="6" name="Text Placeholder 5">
            <a:extLst>
              <a:ext uri="{FF2B5EF4-FFF2-40B4-BE49-F238E27FC236}">
                <a16:creationId xmlns:a16="http://schemas.microsoft.com/office/drawing/2014/main" id="{E451974C-3DF7-8598-8D2A-F951E6B014AA}"/>
              </a:ext>
            </a:extLst>
          </p:cNvPr>
          <p:cNvSpPr>
            <a:spLocks noGrp="1"/>
          </p:cNvSpPr>
          <p:nvPr>
            <p:ph type="body" sz="quarter" idx="14"/>
          </p:nvPr>
        </p:nvSpPr>
        <p:spPr/>
        <p:txBody>
          <a:bodyPr/>
          <a:lstStyle/>
          <a:p>
            <a:r>
              <a:rPr lang="en-US" dirty="0"/>
              <a:t>Online-only (aka digital) banks</a:t>
            </a:r>
          </a:p>
        </p:txBody>
      </p:sp>
      <p:sp>
        <p:nvSpPr>
          <p:cNvPr id="3" name="Title 2">
            <a:extLst>
              <a:ext uri="{FF2B5EF4-FFF2-40B4-BE49-F238E27FC236}">
                <a16:creationId xmlns:a16="http://schemas.microsoft.com/office/drawing/2014/main" id="{DE832D8E-8E27-7D25-37F8-6F160DABB238}"/>
              </a:ext>
            </a:extLst>
          </p:cNvPr>
          <p:cNvSpPr>
            <a:spLocks noGrp="1"/>
          </p:cNvSpPr>
          <p:nvPr>
            <p:ph type="title"/>
          </p:nvPr>
        </p:nvSpPr>
        <p:spPr/>
        <p:txBody>
          <a:bodyPr/>
          <a:lstStyle/>
          <a:p>
            <a:r>
              <a:rPr lang="en-US" dirty="0"/>
              <a:t>Online vs. in-person</a:t>
            </a:r>
          </a:p>
        </p:txBody>
      </p:sp>
    </p:spTree>
    <p:extLst>
      <p:ext uri="{BB962C8B-B14F-4D97-AF65-F5344CB8AC3E}">
        <p14:creationId xmlns:p14="http://schemas.microsoft.com/office/powerpoint/2010/main" val="42140923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70B14-994D-F9AC-C072-915D95E148D4}"/>
            </a:ext>
          </a:extLst>
        </p:cNvPr>
        <p:cNvGrpSpPr/>
        <p:nvPr/>
      </p:nvGrpSpPr>
      <p:grpSpPr>
        <a:xfrm>
          <a:off x="0" y="0"/>
          <a:ext cx="0" cy="0"/>
          <a:chOff x="0" y="0"/>
          <a:chExt cx="0" cy="0"/>
        </a:xfrm>
      </p:grpSpPr>
      <p:pic>
        <p:nvPicPr>
          <p:cNvPr id="10" name="Picture Placeholder 9" descr="A banker shaking hands with a person">
            <a:extLst>
              <a:ext uri="{FF2B5EF4-FFF2-40B4-BE49-F238E27FC236}">
                <a16:creationId xmlns:a16="http://schemas.microsoft.com/office/drawing/2014/main" id="{E802DE3E-3A38-935C-8742-9326E9719537}"/>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pic>
        <p:nvPicPr>
          <p:cNvPr id="4" name="Picture Placeholder 3" descr="A hand inserting a credit card into a atm machine">
            <a:extLst>
              <a:ext uri="{FF2B5EF4-FFF2-40B4-BE49-F238E27FC236}">
                <a16:creationId xmlns:a16="http://schemas.microsoft.com/office/drawing/2014/main" id="{E14ADDC3-5D2D-124E-4F79-46F242E99E64}"/>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a:fillRect/>
          </a:stretch>
        </p:blipFill>
        <p:spPr>
          <a:xfrm>
            <a:off x="7148513" y="4302125"/>
            <a:ext cx="1196975" cy="1195388"/>
          </a:xfrm>
        </p:spPr>
      </p:pic>
      <p:sp>
        <p:nvSpPr>
          <p:cNvPr id="5" name="Content Placeholder 4">
            <a:extLst>
              <a:ext uri="{FF2B5EF4-FFF2-40B4-BE49-F238E27FC236}">
                <a16:creationId xmlns:a16="http://schemas.microsoft.com/office/drawing/2014/main" id="{CB54E910-58CC-1803-77DF-C9125A427728}"/>
              </a:ext>
            </a:extLst>
          </p:cNvPr>
          <p:cNvSpPr>
            <a:spLocks noGrp="1"/>
          </p:cNvSpPr>
          <p:nvPr>
            <p:ph idx="12"/>
          </p:nvPr>
        </p:nvSpPr>
        <p:spPr/>
        <p:txBody>
          <a:bodyPr/>
          <a:lstStyle/>
          <a:p>
            <a:pPr marL="0" indent="0">
              <a:buNone/>
            </a:pPr>
            <a:r>
              <a:rPr lang="en-US" b="1" dirty="0"/>
              <a:t>Pros:</a:t>
            </a:r>
          </a:p>
          <a:p>
            <a:pPr>
              <a:spcBef>
                <a:spcPts val="600"/>
              </a:spcBef>
            </a:pPr>
            <a:r>
              <a:rPr lang="en-US" dirty="0"/>
              <a:t>Easy access to ATMs</a:t>
            </a:r>
          </a:p>
          <a:p>
            <a:pPr>
              <a:spcBef>
                <a:spcPts val="600"/>
              </a:spcBef>
            </a:pPr>
            <a:r>
              <a:rPr lang="en-US" dirty="0"/>
              <a:t>In-person services (notary, safety deposit boxes, cash deposits)</a:t>
            </a:r>
          </a:p>
          <a:p>
            <a:pPr>
              <a:spcBef>
                <a:spcPts val="600"/>
              </a:spcBef>
            </a:pPr>
            <a:r>
              <a:rPr lang="en-US" dirty="0"/>
              <a:t>Relationship with your banker</a:t>
            </a:r>
          </a:p>
          <a:p>
            <a:pPr marL="0" indent="0">
              <a:spcBef>
                <a:spcPts val="1800"/>
              </a:spcBef>
              <a:buNone/>
            </a:pPr>
            <a:r>
              <a:rPr lang="en-US" b="1" dirty="0"/>
              <a:t>Cons:</a:t>
            </a:r>
          </a:p>
          <a:p>
            <a:pPr>
              <a:spcBef>
                <a:spcPts val="600"/>
              </a:spcBef>
            </a:pPr>
            <a:r>
              <a:rPr lang="en-US" dirty="0"/>
              <a:t>Possibly more or higher fees</a:t>
            </a:r>
          </a:p>
        </p:txBody>
      </p:sp>
      <p:sp>
        <p:nvSpPr>
          <p:cNvPr id="6" name="Text Placeholder 5">
            <a:extLst>
              <a:ext uri="{FF2B5EF4-FFF2-40B4-BE49-F238E27FC236}">
                <a16:creationId xmlns:a16="http://schemas.microsoft.com/office/drawing/2014/main" id="{1FABFEFA-8F64-6785-9BF7-7C95CFAE8C4C}"/>
              </a:ext>
            </a:extLst>
          </p:cNvPr>
          <p:cNvSpPr>
            <a:spLocks noGrp="1"/>
          </p:cNvSpPr>
          <p:nvPr>
            <p:ph type="body" sz="quarter" idx="14"/>
          </p:nvPr>
        </p:nvSpPr>
        <p:spPr>
          <a:xfrm>
            <a:off x="952499" y="2076544"/>
            <a:ext cx="7392637" cy="646112"/>
          </a:xfrm>
        </p:spPr>
        <p:txBody>
          <a:bodyPr/>
          <a:lstStyle/>
          <a:p>
            <a:r>
              <a:rPr lang="en-US" dirty="0"/>
              <a:t>Traditional banks with physical locations</a:t>
            </a:r>
          </a:p>
          <a:p>
            <a:endParaRPr lang="en-US" dirty="0"/>
          </a:p>
        </p:txBody>
      </p:sp>
      <p:sp>
        <p:nvSpPr>
          <p:cNvPr id="3" name="Title 2">
            <a:extLst>
              <a:ext uri="{FF2B5EF4-FFF2-40B4-BE49-F238E27FC236}">
                <a16:creationId xmlns:a16="http://schemas.microsoft.com/office/drawing/2014/main" id="{C0ECF213-EA22-3AF6-E621-21B90F818153}"/>
              </a:ext>
            </a:extLst>
          </p:cNvPr>
          <p:cNvSpPr>
            <a:spLocks noGrp="1"/>
          </p:cNvSpPr>
          <p:nvPr>
            <p:ph type="title"/>
          </p:nvPr>
        </p:nvSpPr>
        <p:spPr/>
        <p:txBody>
          <a:bodyPr/>
          <a:lstStyle/>
          <a:p>
            <a:r>
              <a:rPr lang="en-US" dirty="0"/>
              <a:t>Online vs. in-person</a:t>
            </a:r>
          </a:p>
        </p:txBody>
      </p:sp>
    </p:spTree>
    <p:extLst>
      <p:ext uri="{BB962C8B-B14F-4D97-AF65-F5344CB8AC3E}">
        <p14:creationId xmlns:p14="http://schemas.microsoft.com/office/powerpoint/2010/main" val="7789284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01DD00-7E6A-3890-9BCF-9426800DE124}"/>
              </a:ext>
            </a:extLst>
          </p:cNvPr>
          <p:cNvSpPr>
            <a:spLocks noGrp="1"/>
          </p:cNvSpPr>
          <p:nvPr>
            <p:ph idx="1"/>
          </p:nvPr>
        </p:nvSpPr>
        <p:spPr/>
        <p:txBody>
          <a:bodyPr/>
          <a:lstStyle/>
          <a:p>
            <a:pPr>
              <a:spcBef>
                <a:spcPts val="1800"/>
              </a:spcBef>
            </a:pPr>
            <a:r>
              <a:rPr lang="en-US" dirty="0"/>
              <a:t>Choose strong and unique passwords that include special characters (!, $, %, ^).</a:t>
            </a:r>
          </a:p>
          <a:p>
            <a:pPr>
              <a:spcBef>
                <a:spcPts val="1800"/>
              </a:spcBef>
            </a:pPr>
            <a:r>
              <a:rPr lang="en-US" dirty="0"/>
              <a:t>Enable two-factor authentication.</a:t>
            </a:r>
          </a:p>
          <a:p>
            <a:pPr>
              <a:spcBef>
                <a:spcPts val="1800"/>
              </a:spcBef>
            </a:pPr>
            <a:r>
              <a:rPr lang="en-US" dirty="0"/>
              <a:t>Avoid public Wi-Fi.</a:t>
            </a:r>
          </a:p>
          <a:p>
            <a:pPr>
              <a:spcBef>
                <a:spcPts val="1800"/>
              </a:spcBef>
            </a:pPr>
            <a:r>
              <a:rPr lang="en-US" dirty="0"/>
              <a:t>Sign up for banking alerts.</a:t>
            </a:r>
          </a:p>
          <a:p>
            <a:pPr>
              <a:spcBef>
                <a:spcPts val="1800"/>
              </a:spcBef>
            </a:pPr>
            <a:r>
              <a:rPr lang="en-US" dirty="0"/>
              <a:t>Avoid phishing scams.</a:t>
            </a:r>
          </a:p>
        </p:txBody>
      </p:sp>
      <p:sp>
        <p:nvSpPr>
          <p:cNvPr id="2" name="Title 1">
            <a:extLst>
              <a:ext uri="{FF2B5EF4-FFF2-40B4-BE49-F238E27FC236}">
                <a16:creationId xmlns:a16="http://schemas.microsoft.com/office/drawing/2014/main" id="{6FE10B70-1FD7-2F38-6D6A-27F8B2A5DD02}"/>
              </a:ext>
            </a:extLst>
          </p:cNvPr>
          <p:cNvSpPr>
            <a:spLocks noGrp="1"/>
          </p:cNvSpPr>
          <p:nvPr>
            <p:ph type="title"/>
          </p:nvPr>
        </p:nvSpPr>
        <p:spPr>
          <a:xfrm>
            <a:off x="571499" y="571500"/>
            <a:ext cx="8848271" cy="644457"/>
          </a:xfrm>
        </p:spPr>
        <p:txBody>
          <a:bodyPr/>
          <a:lstStyle/>
          <a:p>
            <a:r>
              <a:rPr lang="en-US" dirty="0"/>
              <a:t>Protecting against digital fraud</a:t>
            </a:r>
            <a:br>
              <a:rPr lang="en-US" dirty="0"/>
            </a:br>
            <a:endParaRPr lang="en-US" dirty="0"/>
          </a:p>
        </p:txBody>
      </p:sp>
    </p:spTree>
    <p:extLst>
      <p:ext uri="{BB962C8B-B14F-4D97-AF65-F5344CB8AC3E}">
        <p14:creationId xmlns:p14="http://schemas.microsoft.com/office/powerpoint/2010/main" val="2380465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24E0CE1-DA71-9FB0-1D0D-BA4CE96C33DF}"/>
              </a:ext>
            </a:extLst>
          </p:cNvPr>
          <p:cNvSpPr>
            <a:spLocks noGrp="1"/>
          </p:cNvSpPr>
          <p:nvPr>
            <p:ph type="body" sz="quarter" idx="13"/>
          </p:nvPr>
        </p:nvSpPr>
        <p:spPr/>
        <p:txBody>
          <a:bodyPr/>
          <a:lstStyle/>
          <a:p>
            <a:r>
              <a:rPr lang="en-US" dirty="0"/>
              <a:t>This coverage automatically protects your money in the rare event that your bank fails.  </a:t>
            </a:r>
          </a:p>
        </p:txBody>
      </p:sp>
      <p:sp>
        <p:nvSpPr>
          <p:cNvPr id="5" name="Text Placeholder 4">
            <a:extLst>
              <a:ext uri="{FF2B5EF4-FFF2-40B4-BE49-F238E27FC236}">
                <a16:creationId xmlns:a16="http://schemas.microsoft.com/office/drawing/2014/main" id="{7928E02A-1A20-9C88-60B8-857F5A9B533F}"/>
              </a:ext>
            </a:extLst>
          </p:cNvPr>
          <p:cNvSpPr>
            <a:spLocks noGrp="1"/>
          </p:cNvSpPr>
          <p:nvPr>
            <p:ph type="body" sz="quarter" idx="12"/>
          </p:nvPr>
        </p:nvSpPr>
        <p:spPr/>
        <p:txBody>
          <a:bodyPr/>
          <a:lstStyle/>
          <a:p>
            <a:r>
              <a:rPr lang="en-US" dirty="0"/>
              <a:t>What’s FDIC insurance?</a:t>
            </a:r>
          </a:p>
        </p:txBody>
      </p:sp>
      <p:pic>
        <p:nvPicPr>
          <p:cNvPr id="8" name="Picture Placeholder 7" descr="A person holding a credit card and a phone">
            <a:extLst>
              <a:ext uri="{FF2B5EF4-FFF2-40B4-BE49-F238E27FC236}">
                <a16:creationId xmlns:a16="http://schemas.microsoft.com/office/drawing/2014/main" id="{4C79CF07-DF6E-20B2-6328-04943D943C42}"/>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a:xfrm>
            <a:off x="7584140" y="1585695"/>
            <a:ext cx="2962257" cy="2961445"/>
          </a:xfrm>
        </p:spPr>
      </p:pic>
      <p:sp>
        <p:nvSpPr>
          <p:cNvPr id="4" name="Content Placeholder 3">
            <a:extLst>
              <a:ext uri="{FF2B5EF4-FFF2-40B4-BE49-F238E27FC236}">
                <a16:creationId xmlns:a16="http://schemas.microsoft.com/office/drawing/2014/main" id="{9F32842F-35B0-BB5A-DA46-D14F79C49108}"/>
              </a:ext>
            </a:extLst>
          </p:cNvPr>
          <p:cNvSpPr>
            <a:spLocks noGrp="1"/>
          </p:cNvSpPr>
          <p:nvPr>
            <p:ph idx="1"/>
          </p:nvPr>
        </p:nvSpPr>
        <p:spPr>
          <a:xfrm>
            <a:off x="952500" y="2166425"/>
            <a:ext cx="5649468" cy="4010537"/>
          </a:xfrm>
        </p:spPr>
        <p:txBody>
          <a:bodyPr/>
          <a:lstStyle/>
          <a:p>
            <a:pPr>
              <a:spcBef>
                <a:spcPts val="1800"/>
              </a:spcBef>
            </a:pPr>
            <a:r>
              <a:rPr lang="en-US" dirty="0"/>
              <a:t>Banks are </a:t>
            </a:r>
            <a:r>
              <a:rPr lang="en-US" dirty="0">
                <a:highlight>
                  <a:srgbClr val="DFE96C"/>
                </a:highlight>
              </a:rPr>
              <a:t>the safest place to store money</a:t>
            </a:r>
            <a:r>
              <a:rPr lang="en-US" dirty="0"/>
              <a:t> and can help you reach your </a:t>
            </a:r>
            <a:r>
              <a:rPr lang="en-US" dirty="0">
                <a:highlight>
                  <a:srgbClr val="DFE96C"/>
                </a:highlight>
              </a:rPr>
              <a:t>goals</a:t>
            </a:r>
            <a:r>
              <a:rPr lang="en-US" dirty="0"/>
              <a:t>.</a:t>
            </a:r>
          </a:p>
          <a:p>
            <a:pPr>
              <a:spcBef>
                <a:spcPts val="1800"/>
              </a:spcBef>
            </a:pPr>
            <a:r>
              <a:rPr lang="en-US" dirty="0"/>
              <a:t>Banks can help protect against fraud.</a:t>
            </a:r>
          </a:p>
          <a:p>
            <a:pPr>
              <a:spcBef>
                <a:spcPts val="1800"/>
              </a:spcBef>
            </a:pPr>
            <a:r>
              <a:rPr lang="en-US" dirty="0"/>
              <a:t>Banks can provide FDIC insurance up to </a:t>
            </a:r>
            <a:r>
              <a:rPr lang="en-US" dirty="0">
                <a:highlight>
                  <a:srgbClr val="DFE96C"/>
                </a:highlight>
              </a:rPr>
              <a:t>$250,000 per depositor</a:t>
            </a:r>
            <a:r>
              <a:rPr lang="en-US" dirty="0"/>
              <a:t>.</a:t>
            </a:r>
          </a:p>
          <a:p>
            <a:pPr>
              <a:spcBef>
                <a:spcPts val="1800"/>
              </a:spcBef>
            </a:pPr>
            <a:r>
              <a:rPr lang="en-US" dirty="0"/>
              <a:t>Banks allow you to access your money whenever you need it</a:t>
            </a:r>
          </a:p>
          <a:p>
            <a:pPr>
              <a:spcBef>
                <a:spcPts val="1800"/>
              </a:spcBef>
            </a:pPr>
            <a:endParaRPr lang="en-US" dirty="0"/>
          </a:p>
          <a:p>
            <a:pPr>
              <a:spcBef>
                <a:spcPts val="1800"/>
              </a:spcBef>
            </a:pPr>
            <a:endParaRPr lang="en-US" dirty="0"/>
          </a:p>
        </p:txBody>
      </p:sp>
      <p:sp>
        <p:nvSpPr>
          <p:cNvPr id="2" name="Title 1">
            <a:extLst>
              <a:ext uri="{FF2B5EF4-FFF2-40B4-BE49-F238E27FC236}">
                <a16:creationId xmlns:a16="http://schemas.microsoft.com/office/drawing/2014/main" id="{08C3D1F5-4673-BEE1-555D-011DA2E2F702}"/>
              </a:ext>
            </a:extLst>
          </p:cNvPr>
          <p:cNvSpPr>
            <a:spLocks noGrp="1"/>
          </p:cNvSpPr>
          <p:nvPr>
            <p:ph type="title"/>
          </p:nvPr>
        </p:nvSpPr>
        <p:spPr/>
        <p:txBody>
          <a:bodyPr/>
          <a:lstStyle/>
          <a:p>
            <a:r>
              <a:rPr lang="en-US" dirty="0"/>
              <a:t>Benefits of banking: </a:t>
            </a:r>
            <a:br>
              <a:rPr lang="en-US" dirty="0"/>
            </a:br>
            <a:r>
              <a:rPr lang="en-US" dirty="0"/>
              <a:t>Security</a:t>
            </a:r>
          </a:p>
        </p:txBody>
      </p:sp>
    </p:spTree>
    <p:extLst>
      <p:ext uri="{BB962C8B-B14F-4D97-AF65-F5344CB8AC3E}">
        <p14:creationId xmlns:p14="http://schemas.microsoft.com/office/powerpoint/2010/main" val="36870353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E61E70B-396B-9D77-3A80-C2F0E9199247}"/>
              </a:ext>
            </a:extLst>
          </p:cNvPr>
          <p:cNvSpPr>
            <a:spLocks noGrp="1"/>
          </p:cNvSpPr>
          <p:nvPr>
            <p:ph type="body" sz="quarter" idx="11"/>
          </p:nvPr>
        </p:nvSpPr>
        <p:spPr>
          <a:xfrm>
            <a:off x="1961322" y="5406397"/>
            <a:ext cx="8256104" cy="792937"/>
          </a:xfrm>
        </p:spPr>
        <p:txBody>
          <a:bodyPr/>
          <a:lstStyle/>
          <a:p>
            <a:r>
              <a:rPr lang="en-US" sz="4200" b="1" u="sng" dirty="0"/>
              <a:t>True!</a:t>
            </a:r>
          </a:p>
        </p:txBody>
      </p:sp>
      <p:sp>
        <p:nvSpPr>
          <p:cNvPr id="3" name="Content Placeholder 2">
            <a:extLst>
              <a:ext uri="{FF2B5EF4-FFF2-40B4-BE49-F238E27FC236}">
                <a16:creationId xmlns:a16="http://schemas.microsoft.com/office/drawing/2014/main" id="{46DCA4C4-F0C3-1C1B-FA80-A5AE2BB7F640}"/>
              </a:ext>
            </a:extLst>
          </p:cNvPr>
          <p:cNvSpPr>
            <a:spLocks noGrp="1"/>
          </p:cNvSpPr>
          <p:nvPr>
            <p:ph idx="1"/>
          </p:nvPr>
        </p:nvSpPr>
        <p:spPr>
          <a:xfrm>
            <a:off x="1022685" y="2946951"/>
            <a:ext cx="10106526" cy="2370625"/>
          </a:xfrm>
        </p:spPr>
        <p:txBody>
          <a:bodyPr/>
          <a:lstStyle/>
          <a:p>
            <a:r>
              <a:rPr lang="en-US" b="1" dirty="0"/>
              <a:t>True or False:</a:t>
            </a:r>
          </a:p>
          <a:p>
            <a:r>
              <a:rPr lang="en-US" dirty="0"/>
              <a:t>If your bank is FDIC insured, it means your money </a:t>
            </a:r>
            <a:br>
              <a:rPr lang="en-US" dirty="0"/>
            </a:br>
            <a:r>
              <a:rPr lang="en-US" dirty="0"/>
              <a:t>in deposit accounts is protected if the bank somehow fails or goes out of business.</a:t>
            </a:r>
          </a:p>
          <a:p>
            <a:endParaRPr lang="en-US" dirty="0"/>
          </a:p>
        </p:txBody>
      </p:sp>
      <p:sp>
        <p:nvSpPr>
          <p:cNvPr id="2" name="Title 1">
            <a:extLst>
              <a:ext uri="{FF2B5EF4-FFF2-40B4-BE49-F238E27FC236}">
                <a16:creationId xmlns:a16="http://schemas.microsoft.com/office/drawing/2014/main" id="{30A21DE5-7101-2B4C-BCFC-6137D1394FB3}"/>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308689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350C4-D51F-A868-A7E8-5B933D7857E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7247B57-0F6E-E72C-B2A5-9B9F4FF88EFC}"/>
              </a:ext>
            </a:extLst>
          </p:cNvPr>
          <p:cNvSpPr>
            <a:spLocks noGrp="1"/>
          </p:cNvSpPr>
          <p:nvPr>
            <p:ph type="body" sz="quarter" idx="11"/>
          </p:nvPr>
        </p:nvSpPr>
        <p:spPr>
          <a:xfrm>
            <a:off x="580571" y="4920343"/>
            <a:ext cx="11016343" cy="1278991"/>
          </a:xfrm>
        </p:spPr>
        <p:txBody>
          <a:bodyPr/>
          <a:lstStyle/>
          <a:p>
            <a:r>
              <a:rPr lang="en-US" dirty="0">
                <a:highlight>
                  <a:srgbClr val="DFE96C"/>
                </a:highlight>
              </a:rPr>
              <a:t>Debit cards</a:t>
            </a:r>
            <a:r>
              <a:rPr lang="en-US" dirty="0"/>
              <a:t> use money from your checking account, while </a:t>
            </a:r>
            <a:r>
              <a:rPr lang="en-US" dirty="0">
                <a:highlight>
                  <a:srgbClr val="DFE96C"/>
                </a:highlight>
              </a:rPr>
              <a:t>credit cards </a:t>
            </a:r>
            <a:r>
              <a:rPr lang="en-US" dirty="0"/>
              <a:t>borrow against a line of credit, and you have to pay that money back.</a:t>
            </a:r>
          </a:p>
          <a:p>
            <a:endParaRPr lang="en-US" dirty="0"/>
          </a:p>
        </p:txBody>
      </p:sp>
      <p:sp>
        <p:nvSpPr>
          <p:cNvPr id="3" name="Content Placeholder 2">
            <a:extLst>
              <a:ext uri="{FF2B5EF4-FFF2-40B4-BE49-F238E27FC236}">
                <a16:creationId xmlns:a16="http://schemas.microsoft.com/office/drawing/2014/main" id="{56BEFD55-0D4A-7129-7449-E30460D17932}"/>
              </a:ext>
            </a:extLst>
          </p:cNvPr>
          <p:cNvSpPr>
            <a:spLocks noGrp="1"/>
          </p:cNvSpPr>
          <p:nvPr>
            <p:ph idx="1"/>
          </p:nvPr>
        </p:nvSpPr>
        <p:spPr>
          <a:xfrm>
            <a:off x="1022685" y="2946951"/>
            <a:ext cx="10106526" cy="2370625"/>
          </a:xfrm>
        </p:spPr>
        <p:txBody>
          <a:bodyPr/>
          <a:lstStyle/>
          <a:p>
            <a:r>
              <a:rPr lang="en-US" b="1" dirty="0"/>
              <a:t>Question:</a:t>
            </a:r>
          </a:p>
          <a:p>
            <a:r>
              <a:rPr lang="en-US" dirty="0"/>
              <a:t>What’s the difference between </a:t>
            </a:r>
            <a:br>
              <a:rPr lang="en-US" dirty="0"/>
            </a:br>
            <a:r>
              <a:rPr lang="en-US" dirty="0"/>
              <a:t>debit and credit cards?</a:t>
            </a:r>
          </a:p>
          <a:p>
            <a:endParaRPr lang="en-US" dirty="0"/>
          </a:p>
        </p:txBody>
      </p:sp>
      <p:sp>
        <p:nvSpPr>
          <p:cNvPr id="2" name="Title 1">
            <a:extLst>
              <a:ext uri="{FF2B5EF4-FFF2-40B4-BE49-F238E27FC236}">
                <a16:creationId xmlns:a16="http://schemas.microsoft.com/office/drawing/2014/main" id="{A75CEBFE-714B-79B1-D8D6-E59674C4D830}"/>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3688584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02415D-2726-9E2E-FAFA-6628839E6FB5}"/>
              </a:ext>
            </a:extLst>
          </p:cNvPr>
          <p:cNvSpPr txBox="1">
            <a:spLocks/>
          </p:cNvSpPr>
          <p:nvPr/>
        </p:nvSpPr>
        <p:spPr>
          <a:xfrm>
            <a:off x="4948472" y="4840000"/>
            <a:ext cx="1307582" cy="554237"/>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highlight>
                  <a:srgbClr val="DFE96C"/>
                </a:highlight>
              </a:rPr>
              <a:t>digital</a:t>
            </a:r>
          </a:p>
        </p:txBody>
      </p:sp>
      <p:sp>
        <p:nvSpPr>
          <p:cNvPr id="7" name="Text Placeholder 3">
            <a:extLst>
              <a:ext uri="{FF2B5EF4-FFF2-40B4-BE49-F238E27FC236}">
                <a16:creationId xmlns:a16="http://schemas.microsoft.com/office/drawing/2014/main" id="{C4D422DF-F8AF-E428-8A3D-F094352C16C9}"/>
              </a:ext>
            </a:extLst>
          </p:cNvPr>
          <p:cNvSpPr txBox="1">
            <a:spLocks/>
          </p:cNvSpPr>
          <p:nvPr/>
        </p:nvSpPr>
        <p:spPr>
          <a:xfrm>
            <a:off x="8332820" y="3637172"/>
            <a:ext cx="1684322" cy="554237"/>
          </a:xfrm>
          <a:prstGeom prst="rect">
            <a:avLst/>
          </a:prstGeom>
        </p:spPr>
        <p:txBody>
          <a:bodyPr vert="horz" lIns="0" tIns="0" rIns="0" bIns="0" rtlCol="0">
            <a:noAutofit/>
          </a:bodyPr>
          <a:lstStyle>
            <a:lvl1pPr marL="0" indent="0" algn="ctr" defTabSz="914400" rtl="0" eaLnBrk="1" latinLnBrk="0" hangingPunct="1">
              <a:lnSpc>
                <a:spcPct val="110000"/>
              </a:lnSpc>
              <a:spcBef>
                <a:spcPts val="1200"/>
              </a:spcBef>
              <a:buFont typeface="Arial" panose="020B0604020202020204" pitchFamily="34" charset="0"/>
              <a:buNone/>
              <a:defRPr sz="2400" kern="1200">
                <a:solidFill>
                  <a:schemeClr val="accent1"/>
                </a:solidFill>
                <a:latin typeface="DM Sans 14pt" pitchFamily="2" charset="77"/>
                <a:ea typeface="+mn-ea"/>
                <a:cs typeface="+mn-cs"/>
              </a:defRPr>
            </a:lvl1pPr>
            <a:lvl2pPr marL="6858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2pPr>
            <a:lvl3pPr marL="11430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3pPr>
            <a:lvl4pPr marL="16002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4pPr>
            <a:lvl5pPr marL="2057400" indent="-228600" algn="l" defTabSz="914400" rtl="0" eaLnBrk="1" latinLnBrk="0" hangingPunct="1">
              <a:lnSpc>
                <a:spcPct val="110000"/>
              </a:lnSpc>
              <a:spcBef>
                <a:spcPts val="1200"/>
              </a:spcBef>
              <a:buFont typeface="Arial" panose="020B0604020202020204" pitchFamily="34" charset="0"/>
              <a:buChar char="•"/>
              <a:defRPr sz="2200" kern="1200">
                <a:solidFill>
                  <a:schemeClr val="accent1"/>
                </a:solidFill>
                <a:latin typeface="DM Sans 14p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highlight>
                  <a:srgbClr val="DFE96C"/>
                </a:highlight>
              </a:rPr>
              <a:t>payment</a:t>
            </a:r>
          </a:p>
        </p:txBody>
      </p:sp>
      <p:sp>
        <p:nvSpPr>
          <p:cNvPr id="8" name="Text Placeholder 3">
            <a:extLst>
              <a:ext uri="{FF2B5EF4-FFF2-40B4-BE49-F238E27FC236}">
                <a16:creationId xmlns:a16="http://schemas.microsoft.com/office/drawing/2014/main" id="{91200733-E552-ECC3-2756-9C3DF9BEC58E}"/>
              </a:ext>
            </a:extLst>
          </p:cNvPr>
          <p:cNvSpPr>
            <a:spLocks noGrp="1"/>
          </p:cNvSpPr>
          <p:nvPr>
            <p:ph type="body" sz="quarter" idx="11"/>
          </p:nvPr>
        </p:nvSpPr>
        <p:spPr>
          <a:xfrm>
            <a:off x="580571" y="3657600"/>
            <a:ext cx="11030858" cy="2235200"/>
          </a:xfrm>
        </p:spPr>
        <p:txBody>
          <a:bodyPr/>
          <a:lstStyle/>
          <a:p>
            <a:r>
              <a:rPr lang="en-US" sz="3200" dirty="0"/>
              <a:t>Venmo and Cash App are examples of </a:t>
            </a:r>
            <a:r>
              <a:rPr lang="en-US" sz="3200" u="sng" dirty="0"/>
              <a:t>                </a:t>
            </a:r>
            <a:r>
              <a:rPr lang="en-US" sz="3200" dirty="0"/>
              <a:t> apps.</a:t>
            </a:r>
          </a:p>
          <a:p>
            <a:r>
              <a:rPr lang="en-US" sz="3200" dirty="0"/>
              <a:t>Apple Wallet and Google Wallet are examples </a:t>
            </a:r>
            <a:br>
              <a:rPr lang="en-US" sz="3200" dirty="0"/>
            </a:br>
            <a:r>
              <a:rPr lang="en-US" sz="3200" dirty="0"/>
              <a:t>of </a:t>
            </a:r>
            <a:r>
              <a:rPr lang="en-US" sz="3200" u="sng" dirty="0"/>
              <a:t>           </a:t>
            </a:r>
            <a:r>
              <a:rPr lang="en-US" sz="3200" dirty="0"/>
              <a:t> wallets.</a:t>
            </a:r>
          </a:p>
        </p:txBody>
      </p:sp>
      <p:sp>
        <p:nvSpPr>
          <p:cNvPr id="3" name="Content Placeholder 2">
            <a:extLst>
              <a:ext uri="{FF2B5EF4-FFF2-40B4-BE49-F238E27FC236}">
                <a16:creationId xmlns:a16="http://schemas.microsoft.com/office/drawing/2014/main" id="{EA9133AB-3BBD-FA7C-B192-6DC91FC1E04D}"/>
              </a:ext>
            </a:extLst>
          </p:cNvPr>
          <p:cNvSpPr>
            <a:spLocks noGrp="1"/>
          </p:cNvSpPr>
          <p:nvPr>
            <p:ph idx="1"/>
          </p:nvPr>
        </p:nvSpPr>
        <p:spPr>
          <a:xfrm>
            <a:off x="1986170" y="2946952"/>
            <a:ext cx="8231256" cy="482048"/>
          </a:xfrm>
        </p:spPr>
        <p:txBody>
          <a:bodyPr/>
          <a:lstStyle/>
          <a:p>
            <a:r>
              <a:rPr lang="en-US" b="1" dirty="0"/>
              <a:t>Fill in the blank.</a:t>
            </a:r>
          </a:p>
        </p:txBody>
      </p:sp>
      <p:sp>
        <p:nvSpPr>
          <p:cNvPr id="2" name="Title 1">
            <a:extLst>
              <a:ext uri="{FF2B5EF4-FFF2-40B4-BE49-F238E27FC236}">
                <a16:creationId xmlns:a16="http://schemas.microsoft.com/office/drawing/2014/main" id="{8A237661-9D19-1BCD-1199-32878971BFDE}"/>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2294969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Effect transition="in" filter="fade">
                                      <p:cBhvr>
                                        <p:cTn id="11" dur="500"/>
                                        <p:tgtEl>
                                          <p:spTgt spid="8">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fade">
                                      <p:cBhvr>
                                        <p:cTn id="16" dur="500"/>
                                        <p:tgtEl>
                                          <p:spTgt spid="7">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build="p"/>
      <p:bldP spid="8"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8141E-B870-C6D3-17D1-7417A517B42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18C376D-E58E-8E82-9C07-3747CAFC7E27}"/>
              </a:ext>
            </a:extLst>
          </p:cNvPr>
          <p:cNvSpPr>
            <a:spLocks noGrp="1"/>
          </p:cNvSpPr>
          <p:nvPr>
            <p:ph type="body" sz="quarter" idx="11"/>
          </p:nvPr>
        </p:nvSpPr>
        <p:spPr>
          <a:xfrm>
            <a:off x="580571" y="5194450"/>
            <a:ext cx="11016343" cy="588917"/>
          </a:xfrm>
        </p:spPr>
        <p:txBody>
          <a:bodyPr/>
          <a:lstStyle/>
          <a:p>
            <a:r>
              <a:rPr lang="en-US" sz="3200" dirty="0">
                <a:highlight>
                  <a:srgbClr val="DFE96C"/>
                </a:highlight>
              </a:rPr>
              <a:t>Compounding interest</a:t>
            </a:r>
          </a:p>
        </p:txBody>
      </p:sp>
      <p:sp>
        <p:nvSpPr>
          <p:cNvPr id="3" name="Content Placeholder 2">
            <a:extLst>
              <a:ext uri="{FF2B5EF4-FFF2-40B4-BE49-F238E27FC236}">
                <a16:creationId xmlns:a16="http://schemas.microsoft.com/office/drawing/2014/main" id="{EEAD7972-A965-A924-8F4B-7A2ECC87A314}"/>
              </a:ext>
            </a:extLst>
          </p:cNvPr>
          <p:cNvSpPr>
            <a:spLocks noGrp="1"/>
          </p:cNvSpPr>
          <p:nvPr>
            <p:ph idx="1"/>
          </p:nvPr>
        </p:nvSpPr>
        <p:spPr>
          <a:xfrm>
            <a:off x="1022685" y="2946951"/>
            <a:ext cx="10106526" cy="1762209"/>
          </a:xfrm>
        </p:spPr>
        <p:txBody>
          <a:bodyPr/>
          <a:lstStyle/>
          <a:p>
            <a:r>
              <a:rPr lang="en-US" b="1" dirty="0"/>
              <a:t>Question:</a:t>
            </a:r>
          </a:p>
          <a:p>
            <a:r>
              <a:rPr lang="en-US" dirty="0"/>
              <a:t>The money in your savings account can grow </a:t>
            </a:r>
            <a:br>
              <a:rPr lang="en-US" dirty="0"/>
            </a:br>
            <a:r>
              <a:rPr lang="en-US" dirty="0"/>
              <a:t>thanks to the power of what?</a:t>
            </a:r>
          </a:p>
        </p:txBody>
      </p:sp>
      <p:sp>
        <p:nvSpPr>
          <p:cNvPr id="2" name="Title 1">
            <a:extLst>
              <a:ext uri="{FF2B5EF4-FFF2-40B4-BE49-F238E27FC236}">
                <a16:creationId xmlns:a16="http://schemas.microsoft.com/office/drawing/2014/main" id="{7E838F8B-B20B-EB40-924E-454C5AD1E6CA}"/>
              </a:ext>
            </a:extLst>
          </p:cNvPr>
          <p:cNvSpPr>
            <a:spLocks noGrp="1"/>
          </p:cNvSpPr>
          <p:nvPr>
            <p:ph type="title"/>
          </p:nvPr>
        </p:nvSpPr>
        <p:spPr/>
        <p:txBody>
          <a:bodyPr/>
          <a:lstStyle/>
          <a:p>
            <a:r>
              <a:rPr lang="en-US" dirty="0"/>
              <a:t>Quiz Time!</a:t>
            </a:r>
          </a:p>
        </p:txBody>
      </p:sp>
    </p:spTree>
    <p:extLst>
      <p:ext uri="{BB962C8B-B14F-4D97-AF65-F5344CB8AC3E}">
        <p14:creationId xmlns:p14="http://schemas.microsoft.com/office/powerpoint/2010/main" val="4279286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59CB89-CCD0-C95D-754C-3F5F322400BD}"/>
              </a:ext>
            </a:extLst>
          </p:cNvPr>
          <p:cNvSpPr>
            <a:spLocks noGrp="1"/>
          </p:cNvSpPr>
          <p:nvPr>
            <p:ph idx="1"/>
          </p:nvPr>
        </p:nvSpPr>
        <p:spPr>
          <a:xfrm>
            <a:off x="952500" y="2057400"/>
            <a:ext cx="9226216" cy="4119562"/>
          </a:xfrm>
        </p:spPr>
        <p:txBody>
          <a:bodyPr/>
          <a:lstStyle/>
          <a:p>
            <a:pPr>
              <a:spcBef>
                <a:spcPts val="1800"/>
              </a:spcBef>
            </a:pPr>
            <a:r>
              <a:rPr lang="en-US" b="1" dirty="0">
                <a:hlinkClick r:id="rId3"/>
              </a:rPr>
              <a:t>Hands on Banking</a:t>
            </a:r>
            <a:br>
              <a:rPr lang="en-US" dirty="0"/>
            </a:br>
            <a:r>
              <a:rPr lang="en-US" dirty="0"/>
              <a:t>(Search online: Hands on Banking)</a:t>
            </a:r>
          </a:p>
          <a:p>
            <a:pPr>
              <a:spcBef>
                <a:spcPts val="1800"/>
              </a:spcBef>
            </a:pPr>
            <a:r>
              <a:rPr lang="en-US" b="1" dirty="0">
                <a:hlinkClick r:id="rId4"/>
              </a:rPr>
              <a:t>FDIC Consumer Resource Center</a:t>
            </a:r>
            <a:br>
              <a:rPr lang="en-US" dirty="0"/>
            </a:br>
            <a:r>
              <a:rPr lang="en-US" dirty="0"/>
              <a:t>(Search online: FDIC Consumer Resource Center)</a:t>
            </a:r>
          </a:p>
          <a:p>
            <a:pPr>
              <a:spcBef>
                <a:spcPts val="1800"/>
              </a:spcBef>
            </a:pPr>
            <a:r>
              <a:rPr lang="en-US" b="1" dirty="0">
                <a:hlinkClick r:id="rId5"/>
              </a:rPr>
              <a:t>Bank On accounts</a:t>
            </a:r>
            <a:br>
              <a:rPr lang="en-US" dirty="0"/>
            </a:br>
            <a:r>
              <a:rPr lang="en-US" dirty="0"/>
              <a:t>(Search online: Bank On certified accounts)</a:t>
            </a:r>
          </a:p>
          <a:p>
            <a:pPr>
              <a:spcBef>
                <a:spcPts val="1800"/>
              </a:spcBef>
            </a:pPr>
            <a:r>
              <a:rPr lang="en-US" b="1" dirty="0">
                <a:hlinkClick r:id="rId6"/>
              </a:rPr>
              <a:t>National Credit Union Administration</a:t>
            </a:r>
            <a:br>
              <a:rPr lang="en-US" dirty="0"/>
            </a:br>
            <a:r>
              <a:rPr lang="en-US" dirty="0"/>
              <a:t>(Search online: My Credit Union Education)</a:t>
            </a:r>
          </a:p>
          <a:p>
            <a:pPr>
              <a:spcBef>
                <a:spcPts val="1800"/>
              </a:spcBef>
            </a:pPr>
            <a:endParaRPr lang="en-US" dirty="0"/>
          </a:p>
        </p:txBody>
      </p:sp>
      <p:sp>
        <p:nvSpPr>
          <p:cNvPr id="2" name="Title 1">
            <a:extLst>
              <a:ext uri="{FF2B5EF4-FFF2-40B4-BE49-F238E27FC236}">
                <a16:creationId xmlns:a16="http://schemas.microsoft.com/office/drawing/2014/main" id="{6CC721C6-ED0D-6BA5-CC1C-C07DAF360C3D}"/>
              </a:ext>
            </a:extLst>
          </p:cNvPr>
          <p:cNvSpPr>
            <a:spLocks noGrp="1"/>
          </p:cNvSpPr>
          <p:nvPr>
            <p:ph type="title"/>
          </p:nvPr>
        </p:nvSpPr>
        <p:spPr/>
        <p:txBody>
          <a:bodyPr/>
          <a:lstStyle/>
          <a:p>
            <a:r>
              <a:rPr lang="en-US" dirty="0"/>
              <a:t>Where to learn more about personal finances</a:t>
            </a:r>
          </a:p>
        </p:txBody>
      </p:sp>
    </p:spTree>
    <p:extLst>
      <p:ext uri="{BB962C8B-B14F-4D97-AF65-F5344CB8AC3E}">
        <p14:creationId xmlns:p14="http://schemas.microsoft.com/office/powerpoint/2010/main" val="4099016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689A7-B7CC-29FD-C4F2-9B08C9A0BC33}"/>
            </a:ext>
          </a:extLst>
        </p:cNvPr>
        <p:cNvGrpSpPr/>
        <p:nvPr/>
      </p:nvGrpSpPr>
      <p:grpSpPr>
        <a:xfrm>
          <a:off x="0" y="0"/>
          <a:ext cx="0" cy="0"/>
          <a:chOff x="0" y="0"/>
          <a:chExt cx="0" cy="0"/>
        </a:xfrm>
      </p:grpSpPr>
      <p:pic>
        <p:nvPicPr>
          <p:cNvPr id="10" name="Picture Placeholder 9" descr="A person holding a credit card making a payment&#10;">
            <a:extLst>
              <a:ext uri="{FF2B5EF4-FFF2-40B4-BE49-F238E27FC236}">
                <a16:creationId xmlns:a16="http://schemas.microsoft.com/office/drawing/2014/main" id="{D3D377A6-4715-A1DE-B044-225FF092F11B}"/>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834F1F5D-9112-051D-E406-497735DFC4F8}"/>
              </a:ext>
            </a:extLst>
          </p:cNvPr>
          <p:cNvSpPr>
            <a:spLocks noGrp="1"/>
          </p:cNvSpPr>
          <p:nvPr>
            <p:ph type="body" sz="quarter" idx="13"/>
          </p:nvPr>
        </p:nvSpPr>
        <p:spPr/>
        <p:txBody>
          <a:bodyPr/>
          <a:lstStyle/>
          <a:p>
            <a:r>
              <a:rPr lang="en-US" dirty="0"/>
              <a:t>This type of card lets you pay for items with money from your checking account.</a:t>
            </a:r>
          </a:p>
        </p:txBody>
      </p:sp>
      <p:sp>
        <p:nvSpPr>
          <p:cNvPr id="5" name="Text Placeholder 4">
            <a:extLst>
              <a:ext uri="{FF2B5EF4-FFF2-40B4-BE49-F238E27FC236}">
                <a16:creationId xmlns:a16="http://schemas.microsoft.com/office/drawing/2014/main" id="{D6798393-BCF0-0B0F-7C82-AB2EDD5C03D6}"/>
              </a:ext>
            </a:extLst>
          </p:cNvPr>
          <p:cNvSpPr>
            <a:spLocks noGrp="1"/>
          </p:cNvSpPr>
          <p:nvPr>
            <p:ph type="body" sz="quarter" idx="12"/>
          </p:nvPr>
        </p:nvSpPr>
        <p:spPr/>
        <p:txBody>
          <a:bodyPr/>
          <a:lstStyle/>
          <a:p>
            <a:r>
              <a:rPr lang="en-US" dirty="0"/>
              <a:t>What’s a debit card?</a:t>
            </a:r>
          </a:p>
          <a:p>
            <a:endParaRPr lang="en-US" dirty="0"/>
          </a:p>
        </p:txBody>
      </p:sp>
      <p:sp>
        <p:nvSpPr>
          <p:cNvPr id="4" name="Content Placeholder 3">
            <a:extLst>
              <a:ext uri="{FF2B5EF4-FFF2-40B4-BE49-F238E27FC236}">
                <a16:creationId xmlns:a16="http://schemas.microsoft.com/office/drawing/2014/main" id="{5BA72C06-31A8-3D3A-998C-2F5BD956EC86}"/>
              </a:ext>
            </a:extLst>
          </p:cNvPr>
          <p:cNvSpPr>
            <a:spLocks noGrp="1"/>
          </p:cNvSpPr>
          <p:nvPr>
            <p:ph idx="1"/>
          </p:nvPr>
        </p:nvSpPr>
        <p:spPr>
          <a:xfrm>
            <a:off x="952500" y="2166425"/>
            <a:ext cx="5606796" cy="4010537"/>
          </a:xfrm>
        </p:spPr>
        <p:txBody>
          <a:bodyPr/>
          <a:lstStyle/>
          <a:p>
            <a:pPr marL="0" indent="0">
              <a:spcBef>
                <a:spcPts val="1800"/>
              </a:spcBef>
              <a:buNone/>
            </a:pPr>
            <a:r>
              <a:rPr lang="en-US" dirty="0"/>
              <a:t>Banks can make transactions easier: </a:t>
            </a:r>
          </a:p>
          <a:p>
            <a:pPr>
              <a:spcBef>
                <a:spcPts val="1800"/>
              </a:spcBef>
            </a:pPr>
            <a:r>
              <a:rPr lang="en-US" dirty="0">
                <a:highlight>
                  <a:srgbClr val="DFE96C"/>
                </a:highlight>
              </a:rPr>
              <a:t>Checking</a:t>
            </a:r>
            <a:r>
              <a:rPr lang="en-US" dirty="0"/>
              <a:t> and </a:t>
            </a:r>
            <a:r>
              <a:rPr lang="en-US" dirty="0">
                <a:highlight>
                  <a:srgbClr val="DFE96C"/>
                </a:highlight>
              </a:rPr>
              <a:t>savings accounts</a:t>
            </a:r>
          </a:p>
          <a:p>
            <a:pPr>
              <a:spcBef>
                <a:spcPts val="1800"/>
              </a:spcBef>
            </a:pPr>
            <a:r>
              <a:rPr lang="en-US" dirty="0">
                <a:highlight>
                  <a:srgbClr val="DFE96C"/>
                </a:highlight>
              </a:rPr>
              <a:t>Debit cards </a:t>
            </a:r>
          </a:p>
          <a:p>
            <a:pPr>
              <a:spcBef>
                <a:spcPts val="1800"/>
              </a:spcBef>
            </a:pPr>
            <a:r>
              <a:rPr lang="en-US" dirty="0"/>
              <a:t>Building a </a:t>
            </a:r>
            <a:r>
              <a:rPr lang="en-US" dirty="0">
                <a:highlight>
                  <a:srgbClr val="DFE96C"/>
                </a:highlight>
              </a:rPr>
              <a:t>credit history</a:t>
            </a:r>
          </a:p>
          <a:p>
            <a:pPr>
              <a:spcBef>
                <a:spcPts val="1800"/>
              </a:spcBef>
            </a:pPr>
            <a:endParaRPr lang="en-US" dirty="0"/>
          </a:p>
          <a:p>
            <a:pPr>
              <a:spcBef>
                <a:spcPts val="1800"/>
              </a:spcBef>
            </a:pPr>
            <a:endParaRPr lang="en-US" dirty="0"/>
          </a:p>
        </p:txBody>
      </p:sp>
      <p:sp>
        <p:nvSpPr>
          <p:cNvPr id="2" name="Title 1">
            <a:extLst>
              <a:ext uri="{FF2B5EF4-FFF2-40B4-BE49-F238E27FC236}">
                <a16:creationId xmlns:a16="http://schemas.microsoft.com/office/drawing/2014/main" id="{2671C588-7F70-D3D2-7C78-363761ACE433}"/>
              </a:ext>
            </a:extLst>
          </p:cNvPr>
          <p:cNvSpPr>
            <a:spLocks noGrp="1"/>
          </p:cNvSpPr>
          <p:nvPr>
            <p:ph type="title"/>
          </p:nvPr>
        </p:nvSpPr>
        <p:spPr/>
        <p:txBody>
          <a:bodyPr/>
          <a:lstStyle/>
          <a:p>
            <a:r>
              <a:rPr lang="en-US" dirty="0"/>
              <a:t>Benefits of banking: </a:t>
            </a:r>
            <a:br>
              <a:rPr lang="en-US" dirty="0"/>
            </a:br>
            <a:r>
              <a:rPr lang="en-US" dirty="0"/>
              <a:t>Services</a:t>
            </a:r>
          </a:p>
        </p:txBody>
      </p:sp>
    </p:spTree>
    <p:extLst>
      <p:ext uri="{BB962C8B-B14F-4D97-AF65-F5344CB8AC3E}">
        <p14:creationId xmlns:p14="http://schemas.microsoft.com/office/powerpoint/2010/main" val="3453584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in a graduation cap hugging another graduate">
            <a:extLst>
              <a:ext uri="{FF2B5EF4-FFF2-40B4-BE49-F238E27FC236}">
                <a16:creationId xmlns:a16="http://schemas.microsoft.com/office/drawing/2014/main" id="{DC935DE1-2F85-43B9-6C89-A2A75E68748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p:blipFill>
        <p:spPr>
          <a:xfrm>
            <a:off x="7071360" y="2398395"/>
            <a:ext cx="3475038" cy="3474085"/>
          </a:xfrm>
        </p:spPr>
      </p:pic>
      <p:sp>
        <p:nvSpPr>
          <p:cNvPr id="4" name="Content Placeholder 3">
            <a:extLst>
              <a:ext uri="{FF2B5EF4-FFF2-40B4-BE49-F238E27FC236}">
                <a16:creationId xmlns:a16="http://schemas.microsoft.com/office/drawing/2014/main" id="{33A9B427-6CE6-1B5F-E616-DE74B0A2CF42}"/>
              </a:ext>
            </a:extLst>
          </p:cNvPr>
          <p:cNvSpPr>
            <a:spLocks noGrp="1"/>
          </p:cNvSpPr>
          <p:nvPr>
            <p:ph idx="12"/>
          </p:nvPr>
        </p:nvSpPr>
        <p:spPr>
          <a:xfrm>
            <a:off x="952500" y="2166425"/>
            <a:ext cx="5618988" cy="4010537"/>
          </a:xfrm>
        </p:spPr>
        <p:txBody>
          <a:bodyPr/>
          <a:lstStyle/>
          <a:p>
            <a:pPr marL="0" indent="0">
              <a:buNone/>
            </a:pPr>
            <a:r>
              <a:rPr lang="en-US" dirty="0"/>
              <a:t>Banks can also help with </a:t>
            </a:r>
            <a:r>
              <a:rPr lang="en-US" dirty="0">
                <a:highlight>
                  <a:srgbClr val="DFE96C"/>
                </a:highlight>
              </a:rPr>
              <a:t>larger purchases</a:t>
            </a:r>
            <a:r>
              <a:rPr lang="en-US" dirty="0"/>
              <a:t>:</a:t>
            </a:r>
          </a:p>
          <a:p>
            <a:pPr>
              <a:spcBef>
                <a:spcPts val="1800"/>
              </a:spcBef>
            </a:pPr>
            <a:r>
              <a:rPr lang="en-US" dirty="0">
                <a:highlight>
                  <a:srgbClr val="DFE96C"/>
                </a:highlight>
              </a:rPr>
              <a:t>An auto loan</a:t>
            </a:r>
            <a:r>
              <a:rPr lang="en-US" dirty="0"/>
              <a:t> to buy a vehicle</a:t>
            </a:r>
          </a:p>
          <a:p>
            <a:pPr>
              <a:spcBef>
                <a:spcPts val="1800"/>
              </a:spcBef>
            </a:pPr>
            <a:r>
              <a:rPr lang="en-US" dirty="0">
                <a:highlight>
                  <a:srgbClr val="DFE96C"/>
                </a:highlight>
              </a:rPr>
              <a:t>A personal loan</a:t>
            </a:r>
            <a:r>
              <a:rPr lang="en-US" dirty="0"/>
              <a:t> to start a business</a:t>
            </a:r>
          </a:p>
          <a:p>
            <a:pPr>
              <a:spcBef>
                <a:spcPts val="1800"/>
              </a:spcBef>
            </a:pPr>
            <a:r>
              <a:rPr lang="en-US" dirty="0">
                <a:highlight>
                  <a:srgbClr val="DFE96C"/>
                </a:highlight>
              </a:rPr>
              <a:t>A mortgage</a:t>
            </a:r>
            <a:r>
              <a:rPr lang="en-US" dirty="0"/>
              <a:t> to buy a home</a:t>
            </a:r>
          </a:p>
          <a:p>
            <a:pPr>
              <a:spcBef>
                <a:spcPts val="1800"/>
              </a:spcBef>
            </a:pPr>
            <a:r>
              <a:rPr lang="en-US" dirty="0">
                <a:highlight>
                  <a:srgbClr val="DFE96C"/>
                </a:highlight>
              </a:rPr>
              <a:t>Student loans</a:t>
            </a:r>
            <a:r>
              <a:rPr lang="en-US" dirty="0"/>
              <a:t> to pay for college</a:t>
            </a:r>
          </a:p>
        </p:txBody>
      </p:sp>
      <p:sp>
        <p:nvSpPr>
          <p:cNvPr id="2" name="Title 1">
            <a:extLst>
              <a:ext uri="{FF2B5EF4-FFF2-40B4-BE49-F238E27FC236}">
                <a16:creationId xmlns:a16="http://schemas.microsoft.com/office/drawing/2014/main" id="{2E09E4BA-81A3-6801-66CC-7571B9384065}"/>
              </a:ext>
            </a:extLst>
          </p:cNvPr>
          <p:cNvSpPr>
            <a:spLocks noGrp="1"/>
          </p:cNvSpPr>
          <p:nvPr>
            <p:ph type="title"/>
          </p:nvPr>
        </p:nvSpPr>
        <p:spPr/>
        <p:txBody>
          <a:bodyPr/>
          <a:lstStyle/>
          <a:p>
            <a:r>
              <a:rPr lang="en-US" dirty="0"/>
              <a:t>Benefits of banking: </a:t>
            </a:r>
            <a:br>
              <a:rPr lang="en-US" dirty="0"/>
            </a:br>
            <a:r>
              <a:rPr lang="en-US" dirty="0"/>
              <a:t>Services</a:t>
            </a:r>
          </a:p>
        </p:txBody>
      </p:sp>
    </p:spTree>
    <p:extLst>
      <p:ext uri="{BB962C8B-B14F-4D97-AF65-F5344CB8AC3E}">
        <p14:creationId xmlns:p14="http://schemas.microsoft.com/office/powerpoint/2010/main" val="3830567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paying for groceries at a supermarket">
            <a:extLst>
              <a:ext uri="{FF2B5EF4-FFF2-40B4-BE49-F238E27FC236}">
                <a16:creationId xmlns:a16="http://schemas.microsoft.com/office/drawing/2014/main" id="{99624F0F-6DAC-E135-72BC-19A6347888BB}"/>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pic>
        <p:nvPicPr>
          <p:cNvPr id="10" name="Picture Placeholder 9" descr="A person paying with a credit card">
            <a:extLst>
              <a:ext uri="{FF2B5EF4-FFF2-40B4-BE49-F238E27FC236}">
                <a16:creationId xmlns:a16="http://schemas.microsoft.com/office/drawing/2014/main" id="{8867A57B-5E49-67E9-040A-42602FC71DE2}"/>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a:fillRect/>
          </a:stretch>
        </p:blipFill>
        <p:spPr/>
      </p:pic>
      <p:sp>
        <p:nvSpPr>
          <p:cNvPr id="5" name="Content Placeholder 4">
            <a:extLst>
              <a:ext uri="{FF2B5EF4-FFF2-40B4-BE49-F238E27FC236}">
                <a16:creationId xmlns:a16="http://schemas.microsoft.com/office/drawing/2014/main" id="{80AF6639-72EB-C2B0-73DA-DE0ADBEF8D4E}"/>
              </a:ext>
            </a:extLst>
          </p:cNvPr>
          <p:cNvSpPr>
            <a:spLocks noGrp="1"/>
          </p:cNvSpPr>
          <p:nvPr>
            <p:ph idx="12"/>
          </p:nvPr>
        </p:nvSpPr>
        <p:spPr/>
        <p:txBody>
          <a:bodyPr/>
          <a:lstStyle/>
          <a:p>
            <a:pPr>
              <a:spcBef>
                <a:spcPts val="1800"/>
              </a:spcBef>
            </a:pPr>
            <a:r>
              <a:rPr lang="en-US" dirty="0"/>
              <a:t>Used for everyday spending and purchases</a:t>
            </a:r>
          </a:p>
          <a:p>
            <a:pPr>
              <a:spcBef>
                <a:spcPts val="1800"/>
              </a:spcBef>
            </a:pPr>
            <a:r>
              <a:rPr lang="en-US" dirty="0"/>
              <a:t>Linked to a </a:t>
            </a:r>
            <a:r>
              <a:rPr lang="en-US" dirty="0">
                <a:highlight>
                  <a:srgbClr val="DFE96C"/>
                </a:highlight>
              </a:rPr>
              <a:t>debit card</a:t>
            </a:r>
            <a:r>
              <a:rPr lang="en-US" dirty="0"/>
              <a:t> (which looks like a credit card)</a:t>
            </a:r>
          </a:p>
          <a:p>
            <a:pPr>
              <a:spcBef>
                <a:spcPts val="1800"/>
              </a:spcBef>
            </a:pPr>
            <a:r>
              <a:rPr lang="en-US" dirty="0"/>
              <a:t>Is the account that money is withdrawn</a:t>
            </a:r>
            <a:br>
              <a:rPr lang="en-US" dirty="0"/>
            </a:br>
            <a:r>
              <a:rPr lang="en-US" dirty="0"/>
              <a:t>from when using a debit card</a:t>
            </a:r>
          </a:p>
        </p:txBody>
      </p:sp>
      <p:sp>
        <p:nvSpPr>
          <p:cNvPr id="6" name="Text Placeholder 5">
            <a:extLst>
              <a:ext uri="{FF2B5EF4-FFF2-40B4-BE49-F238E27FC236}">
                <a16:creationId xmlns:a16="http://schemas.microsoft.com/office/drawing/2014/main" id="{DC6E183B-B868-3397-71CC-31EC38E30AE9}"/>
              </a:ext>
            </a:extLst>
          </p:cNvPr>
          <p:cNvSpPr>
            <a:spLocks noGrp="1"/>
          </p:cNvSpPr>
          <p:nvPr>
            <p:ph type="body" sz="quarter" idx="14"/>
          </p:nvPr>
        </p:nvSpPr>
        <p:spPr/>
        <p:txBody>
          <a:bodyPr/>
          <a:lstStyle/>
          <a:p>
            <a:r>
              <a:rPr lang="en-US" dirty="0"/>
              <a:t>Checking accounts</a:t>
            </a:r>
          </a:p>
        </p:txBody>
      </p:sp>
      <p:sp>
        <p:nvSpPr>
          <p:cNvPr id="3" name="Title 2">
            <a:extLst>
              <a:ext uri="{FF2B5EF4-FFF2-40B4-BE49-F238E27FC236}">
                <a16:creationId xmlns:a16="http://schemas.microsoft.com/office/drawing/2014/main" id="{5222E3BA-397D-8A37-E116-B156C485F4F5}"/>
              </a:ext>
            </a:extLst>
          </p:cNvPr>
          <p:cNvSpPr>
            <a:spLocks noGrp="1"/>
          </p:cNvSpPr>
          <p:nvPr>
            <p:ph type="title"/>
          </p:nvPr>
        </p:nvSpPr>
        <p:spPr/>
        <p:txBody>
          <a:bodyPr/>
          <a:lstStyle/>
          <a:p>
            <a:r>
              <a:rPr lang="en-US" dirty="0"/>
              <a:t>Types of bank accounts</a:t>
            </a:r>
          </a:p>
        </p:txBody>
      </p:sp>
    </p:spTree>
    <p:extLst>
      <p:ext uri="{BB962C8B-B14F-4D97-AF65-F5344CB8AC3E}">
        <p14:creationId xmlns:p14="http://schemas.microsoft.com/office/powerpoint/2010/main" val="2171048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DC79D8E-507F-1324-A4CA-38C10B8CDCE6}"/>
              </a:ext>
            </a:extLst>
          </p:cNvPr>
          <p:cNvSpPr>
            <a:spLocks noGrp="1"/>
          </p:cNvSpPr>
          <p:nvPr>
            <p:ph type="body" sz="quarter" idx="16"/>
          </p:nvPr>
        </p:nvSpPr>
        <p:spPr/>
        <p:txBody>
          <a:bodyPr/>
          <a:lstStyle/>
          <a:p>
            <a:r>
              <a:rPr lang="en-US" dirty="0"/>
              <a:t>Interest is money earned by a savings account based on a percentage of the amount in the account.</a:t>
            </a:r>
          </a:p>
        </p:txBody>
      </p:sp>
      <p:sp>
        <p:nvSpPr>
          <p:cNvPr id="7" name="Text Placeholder 6">
            <a:extLst>
              <a:ext uri="{FF2B5EF4-FFF2-40B4-BE49-F238E27FC236}">
                <a16:creationId xmlns:a16="http://schemas.microsoft.com/office/drawing/2014/main" id="{ABACC131-2493-0F77-5924-13C548DA288C}"/>
              </a:ext>
            </a:extLst>
          </p:cNvPr>
          <p:cNvSpPr>
            <a:spLocks noGrp="1"/>
          </p:cNvSpPr>
          <p:nvPr>
            <p:ph type="body" sz="quarter" idx="15"/>
          </p:nvPr>
        </p:nvSpPr>
        <p:spPr/>
        <p:txBody>
          <a:bodyPr/>
          <a:lstStyle/>
          <a:p>
            <a:r>
              <a:rPr lang="en-US" dirty="0"/>
              <a:t>What is interest?</a:t>
            </a:r>
          </a:p>
        </p:txBody>
      </p:sp>
      <p:pic>
        <p:nvPicPr>
          <p:cNvPr id="9" name="Picture Placeholder 8" descr="A person holding a baby up in the air">
            <a:extLst>
              <a:ext uri="{FF2B5EF4-FFF2-40B4-BE49-F238E27FC236}">
                <a16:creationId xmlns:a16="http://schemas.microsoft.com/office/drawing/2014/main" id="{8AB05CC9-C042-3E57-B63A-09578449BFDB}"/>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8690375" y="1529119"/>
            <a:ext cx="2947231" cy="2946423"/>
          </a:xfrm>
        </p:spPr>
      </p:pic>
      <p:pic>
        <p:nvPicPr>
          <p:cNvPr id="11" name="Picture Placeholder 10" descr="A person holding a phone with stock chart onscreen&#10;">
            <a:extLst>
              <a:ext uri="{FF2B5EF4-FFF2-40B4-BE49-F238E27FC236}">
                <a16:creationId xmlns:a16="http://schemas.microsoft.com/office/drawing/2014/main" id="{54DC334A-68A1-525F-F16E-B215336711F0}"/>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p:blipFill>
        <p:spPr>
          <a:xfrm>
            <a:off x="7149187" y="1664457"/>
            <a:ext cx="1195949" cy="1195621"/>
          </a:xfrm>
        </p:spPr>
      </p:pic>
      <p:sp>
        <p:nvSpPr>
          <p:cNvPr id="5" name="Content Placeholder 4">
            <a:extLst>
              <a:ext uri="{FF2B5EF4-FFF2-40B4-BE49-F238E27FC236}">
                <a16:creationId xmlns:a16="http://schemas.microsoft.com/office/drawing/2014/main" id="{DFEA3B9E-AA63-42BE-A520-2B9F0C38755D}"/>
              </a:ext>
            </a:extLst>
          </p:cNvPr>
          <p:cNvSpPr>
            <a:spLocks noGrp="1"/>
          </p:cNvSpPr>
          <p:nvPr>
            <p:ph idx="12"/>
          </p:nvPr>
        </p:nvSpPr>
        <p:spPr/>
        <p:txBody>
          <a:bodyPr/>
          <a:lstStyle/>
          <a:p>
            <a:r>
              <a:rPr lang="en-US" dirty="0"/>
              <a:t>Not used for daily purchases</a:t>
            </a:r>
          </a:p>
          <a:p>
            <a:r>
              <a:rPr lang="en-US" dirty="0"/>
              <a:t>Typically used for </a:t>
            </a:r>
            <a:r>
              <a:rPr lang="en-US" dirty="0">
                <a:highlight>
                  <a:srgbClr val="DFE96C"/>
                </a:highlight>
              </a:rPr>
              <a:t>longer-term savings</a:t>
            </a:r>
          </a:p>
          <a:p>
            <a:r>
              <a:rPr lang="en-US" dirty="0"/>
              <a:t>A place where you can keep adding money for future purchases or emergencies</a:t>
            </a:r>
          </a:p>
          <a:p>
            <a:r>
              <a:rPr lang="en-US" dirty="0"/>
              <a:t>Earn </a:t>
            </a:r>
            <a:r>
              <a:rPr lang="en-US" dirty="0">
                <a:highlight>
                  <a:srgbClr val="DFE96C"/>
                </a:highlight>
              </a:rPr>
              <a:t>interest</a:t>
            </a:r>
            <a:r>
              <a:rPr lang="en-US" dirty="0"/>
              <a:t> and can benefit from </a:t>
            </a:r>
            <a:r>
              <a:rPr lang="en-US" dirty="0">
                <a:highlight>
                  <a:srgbClr val="DFE96C"/>
                </a:highlight>
              </a:rPr>
              <a:t>compounding</a:t>
            </a:r>
          </a:p>
        </p:txBody>
      </p:sp>
      <p:sp>
        <p:nvSpPr>
          <p:cNvPr id="6" name="Text Placeholder 5">
            <a:extLst>
              <a:ext uri="{FF2B5EF4-FFF2-40B4-BE49-F238E27FC236}">
                <a16:creationId xmlns:a16="http://schemas.microsoft.com/office/drawing/2014/main" id="{A9CFB6FA-1D12-89DB-5E70-5AB2F4F4FB33}"/>
              </a:ext>
            </a:extLst>
          </p:cNvPr>
          <p:cNvSpPr>
            <a:spLocks noGrp="1"/>
          </p:cNvSpPr>
          <p:nvPr>
            <p:ph type="body" sz="quarter" idx="14"/>
          </p:nvPr>
        </p:nvSpPr>
        <p:spPr/>
        <p:txBody>
          <a:bodyPr/>
          <a:lstStyle/>
          <a:p>
            <a:r>
              <a:rPr lang="en-US" dirty="0"/>
              <a:t>Saving accounts</a:t>
            </a:r>
          </a:p>
        </p:txBody>
      </p:sp>
      <p:sp>
        <p:nvSpPr>
          <p:cNvPr id="3" name="Title 2">
            <a:extLst>
              <a:ext uri="{FF2B5EF4-FFF2-40B4-BE49-F238E27FC236}">
                <a16:creationId xmlns:a16="http://schemas.microsoft.com/office/drawing/2014/main" id="{40D9533B-297D-9222-1C4E-58ADB5100092}"/>
              </a:ext>
            </a:extLst>
          </p:cNvPr>
          <p:cNvSpPr>
            <a:spLocks noGrp="1"/>
          </p:cNvSpPr>
          <p:nvPr>
            <p:ph type="title"/>
          </p:nvPr>
        </p:nvSpPr>
        <p:spPr/>
        <p:txBody>
          <a:bodyPr/>
          <a:lstStyle/>
          <a:p>
            <a:r>
              <a:rPr lang="en-US" dirty="0"/>
              <a:t>Types of bank accounts</a:t>
            </a:r>
          </a:p>
        </p:txBody>
      </p:sp>
    </p:spTree>
    <p:extLst>
      <p:ext uri="{BB962C8B-B14F-4D97-AF65-F5344CB8AC3E}">
        <p14:creationId xmlns:p14="http://schemas.microsoft.com/office/powerpoint/2010/main" val="3417288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llustration of a house with a fence &#10;">
            <a:extLst>
              <a:ext uri="{FF2B5EF4-FFF2-40B4-BE49-F238E27FC236}">
                <a16:creationId xmlns:a16="http://schemas.microsoft.com/office/drawing/2014/main" id="{B90773A1-C237-2F40-4C2C-14D3AAC57BFF}"/>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rcRect/>
          <a:stretch/>
        </p:blipFill>
        <p:spPr>
          <a:xfrm>
            <a:off x="11315755" y="2768799"/>
            <a:ext cx="876245" cy="929011"/>
          </a:xfrm>
          <a:prstGeom prst="rect">
            <a:avLst/>
          </a:prstGeom>
        </p:spPr>
      </p:pic>
      <p:grpSp>
        <p:nvGrpSpPr>
          <p:cNvPr id="22" name="Group 21">
            <a:extLst>
              <a:ext uri="{FF2B5EF4-FFF2-40B4-BE49-F238E27FC236}">
                <a16:creationId xmlns:a16="http://schemas.microsoft.com/office/drawing/2014/main" id="{E44C457A-1196-93B3-4026-37DF6EF19DEA}"/>
              </a:ext>
              <a:ext uri="{C183D7F6-B498-43B3-948B-1728B52AA6E4}">
                <adec:decorative xmlns:adec="http://schemas.microsoft.com/office/drawing/2017/decorative" val="1"/>
              </a:ext>
            </a:extLst>
          </p:cNvPr>
          <p:cNvGrpSpPr/>
          <p:nvPr/>
        </p:nvGrpSpPr>
        <p:grpSpPr>
          <a:xfrm>
            <a:off x="10263808" y="3213071"/>
            <a:ext cx="810470" cy="109172"/>
            <a:chOff x="11887200" y="3420917"/>
            <a:chExt cx="810470" cy="109172"/>
          </a:xfrm>
        </p:grpSpPr>
        <p:sp>
          <p:nvSpPr>
            <p:cNvPr id="23" name="Oval 22">
              <a:extLst>
                <a:ext uri="{FF2B5EF4-FFF2-40B4-BE49-F238E27FC236}">
                  <a16:creationId xmlns:a16="http://schemas.microsoft.com/office/drawing/2014/main" id="{652C519F-EF89-6FE5-92E5-256D12D980AD}"/>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4" name="Oval 23">
              <a:extLst>
                <a:ext uri="{FF2B5EF4-FFF2-40B4-BE49-F238E27FC236}">
                  <a16:creationId xmlns:a16="http://schemas.microsoft.com/office/drawing/2014/main" id="{8EAB9E9D-88C0-D16F-A1BE-E01E108907A6}"/>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5" name="Oval 24">
              <a:extLst>
                <a:ext uri="{FF2B5EF4-FFF2-40B4-BE49-F238E27FC236}">
                  <a16:creationId xmlns:a16="http://schemas.microsoft.com/office/drawing/2014/main" id="{577A0210-6623-207C-BD7A-18BEC73D9E9D}"/>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pic>
        <p:nvPicPr>
          <p:cNvPr id="8" name="Picture 7" descr="Illustration of a hand holding a coin over a stack of coins and arrow">
            <a:extLst>
              <a:ext uri="{FF2B5EF4-FFF2-40B4-BE49-F238E27FC236}">
                <a16:creationId xmlns:a16="http://schemas.microsoft.com/office/drawing/2014/main" id="{C5A4553E-5F16-0553-5992-3CE2FE422D5C}"/>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rcRect/>
          <a:stretch>
            <a:fillRect/>
          </a:stretch>
        </p:blipFill>
        <p:spPr>
          <a:xfrm>
            <a:off x="8756853" y="2654452"/>
            <a:ext cx="1233580" cy="1210220"/>
          </a:xfrm>
          <a:custGeom>
            <a:avLst/>
            <a:gdLst>
              <a:gd name="connsiteX0" fmla="*/ 476972 w 2267470"/>
              <a:gd name="connsiteY0" fmla="*/ 0 h 2224531"/>
              <a:gd name="connsiteX1" fmla="*/ 1757348 w 2267470"/>
              <a:gd name="connsiteY1" fmla="*/ 0 h 2224531"/>
              <a:gd name="connsiteX2" fmla="*/ 1848213 w 2267470"/>
              <a:gd name="connsiteY2" fmla="*/ 107181 h 2224531"/>
              <a:gd name="connsiteX3" fmla="*/ 2267001 w 2267470"/>
              <a:gd name="connsiteY3" fmla="*/ 1021979 h 2224531"/>
              <a:gd name="connsiteX4" fmla="*/ 2267470 w 2267470"/>
              <a:gd name="connsiteY4" fmla="*/ 1025196 h 2224531"/>
              <a:gd name="connsiteX5" fmla="*/ 2267470 w 2267470"/>
              <a:gd name="connsiteY5" fmla="*/ 1509993 h 2224531"/>
              <a:gd name="connsiteX6" fmla="*/ 2240735 w 2267470"/>
              <a:gd name="connsiteY6" fmla="*/ 1613971 h 2224531"/>
              <a:gd name="connsiteX7" fmla="*/ 1787142 w 2267470"/>
              <a:gd name="connsiteY7" fmla="*/ 2223271 h 2224531"/>
              <a:gd name="connsiteX8" fmla="*/ 1785068 w 2267470"/>
              <a:gd name="connsiteY8" fmla="*/ 2224531 h 2224531"/>
              <a:gd name="connsiteX9" fmla="*/ 532602 w 2267470"/>
              <a:gd name="connsiteY9" fmla="*/ 2224531 h 2224531"/>
              <a:gd name="connsiteX10" fmla="*/ 512906 w 2267470"/>
              <a:gd name="connsiteY10" fmla="*/ 2211782 h 2224531"/>
              <a:gd name="connsiteX11" fmla="*/ 976 w 2267470"/>
              <a:gd name="connsiteY11" fmla="*/ 1273295 h 2224531"/>
              <a:gd name="connsiteX12" fmla="*/ 467989 w 2267470"/>
              <a:gd name="connsiteY12" fmla="*/ 9768 h 222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7470" h="2224531">
                <a:moveTo>
                  <a:pt x="476972" y="0"/>
                </a:moveTo>
                <a:lnTo>
                  <a:pt x="1757348" y="0"/>
                </a:lnTo>
                <a:lnTo>
                  <a:pt x="1848213" y="107181"/>
                </a:lnTo>
                <a:cubicBezTo>
                  <a:pt x="2056090" y="373000"/>
                  <a:pt x="2209212" y="715451"/>
                  <a:pt x="2267001" y="1021979"/>
                </a:cubicBezTo>
                <a:lnTo>
                  <a:pt x="2267470" y="1025196"/>
                </a:lnTo>
                <a:lnTo>
                  <a:pt x="2267470" y="1509993"/>
                </a:lnTo>
                <a:lnTo>
                  <a:pt x="2240735" y="1613971"/>
                </a:lnTo>
                <a:cubicBezTo>
                  <a:pt x="2162631" y="1865083"/>
                  <a:pt x="2000460" y="2079156"/>
                  <a:pt x="1787142" y="2223271"/>
                </a:cubicBezTo>
                <a:lnTo>
                  <a:pt x="1785068" y="2224531"/>
                </a:lnTo>
                <a:lnTo>
                  <a:pt x="532602" y="2224531"/>
                </a:lnTo>
                <a:lnTo>
                  <a:pt x="512906" y="2211782"/>
                </a:lnTo>
                <a:cubicBezTo>
                  <a:pt x="213479" y="1996967"/>
                  <a:pt x="17169" y="1641508"/>
                  <a:pt x="976" y="1273295"/>
                </a:cubicBezTo>
                <a:cubicBezTo>
                  <a:pt x="-15216" y="905082"/>
                  <a:pt x="171331" y="363885"/>
                  <a:pt x="467989" y="9768"/>
                </a:cubicBezTo>
                <a:close/>
              </a:path>
            </a:pathLst>
          </a:custGeom>
        </p:spPr>
      </p:pic>
      <p:grpSp>
        <p:nvGrpSpPr>
          <p:cNvPr id="18" name="Group 17">
            <a:extLst>
              <a:ext uri="{FF2B5EF4-FFF2-40B4-BE49-F238E27FC236}">
                <a16:creationId xmlns:a16="http://schemas.microsoft.com/office/drawing/2014/main" id="{5576B156-253C-4B47-D7E9-08935A1854F2}"/>
              </a:ext>
              <a:ext uri="{C183D7F6-B498-43B3-948B-1728B52AA6E4}">
                <adec:decorative xmlns:adec="http://schemas.microsoft.com/office/drawing/2017/decorative" val="1"/>
              </a:ext>
            </a:extLst>
          </p:cNvPr>
          <p:cNvGrpSpPr/>
          <p:nvPr/>
        </p:nvGrpSpPr>
        <p:grpSpPr>
          <a:xfrm>
            <a:off x="7673008" y="3206445"/>
            <a:ext cx="810470" cy="109172"/>
            <a:chOff x="11887200" y="3420917"/>
            <a:chExt cx="810470" cy="109172"/>
          </a:xfrm>
        </p:grpSpPr>
        <p:sp>
          <p:nvSpPr>
            <p:cNvPr id="19" name="Oval 18">
              <a:extLst>
                <a:ext uri="{FF2B5EF4-FFF2-40B4-BE49-F238E27FC236}">
                  <a16:creationId xmlns:a16="http://schemas.microsoft.com/office/drawing/2014/main" id="{471C9490-2982-2BBC-0D70-A6BDB641AF76}"/>
                </a:ext>
              </a:extLst>
            </p:cNvPr>
            <p:cNvSpPr/>
            <p:nvPr/>
          </p:nvSpPr>
          <p:spPr>
            <a:xfrm>
              <a:off x="11887200"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0" name="Oval 19">
              <a:extLst>
                <a:ext uri="{FF2B5EF4-FFF2-40B4-BE49-F238E27FC236}">
                  <a16:creationId xmlns:a16="http://schemas.microsoft.com/office/drawing/2014/main" id="{5EBE473B-C63C-39CC-3A8D-83321196FC13}"/>
                </a:ext>
              </a:extLst>
            </p:cNvPr>
            <p:cNvSpPr/>
            <p:nvPr/>
          </p:nvSpPr>
          <p:spPr>
            <a:xfrm>
              <a:off x="12237849"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sp>
          <p:nvSpPr>
            <p:cNvPr id="21" name="Oval 20">
              <a:extLst>
                <a:ext uri="{FF2B5EF4-FFF2-40B4-BE49-F238E27FC236}">
                  <a16:creationId xmlns:a16="http://schemas.microsoft.com/office/drawing/2014/main" id="{A573C25B-2A46-91B6-35A9-418A9BCB027A}"/>
                </a:ext>
              </a:extLst>
            </p:cNvPr>
            <p:cNvSpPr/>
            <p:nvPr/>
          </p:nvSpPr>
          <p:spPr>
            <a:xfrm>
              <a:off x="12588498" y="3420917"/>
              <a:ext cx="109172" cy="109172"/>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latin typeface="DM Sans 14pt" pitchFamily="2" charset="77"/>
              </a:endParaRPr>
            </a:p>
          </p:txBody>
        </p:sp>
      </p:grpSp>
      <p:sp>
        <p:nvSpPr>
          <p:cNvPr id="3" name="Content Placeholder 2">
            <a:extLst>
              <a:ext uri="{FF2B5EF4-FFF2-40B4-BE49-F238E27FC236}">
                <a16:creationId xmlns:a16="http://schemas.microsoft.com/office/drawing/2014/main" id="{695E96E9-E691-97EB-E083-82E7D49AD9BC}"/>
              </a:ext>
            </a:extLst>
          </p:cNvPr>
          <p:cNvSpPr>
            <a:spLocks noGrp="1"/>
          </p:cNvSpPr>
          <p:nvPr>
            <p:ph idx="1"/>
          </p:nvPr>
        </p:nvSpPr>
        <p:spPr/>
        <p:txBody>
          <a:bodyPr/>
          <a:lstStyle/>
          <a:p>
            <a:r>
              <a:rPr lang="en-US" dirty="0"/>
              <a:t>Maria receives a $20,000 inheritance. She puts it in </a:t>
            </a:r>
            <a:br>
              <a:rPr lang="en-US" dirty="0"/>
            </a:br>
            <a:r>
              <a:rPr lang="en-US" dirty="0"/>
              <a:t>a </a:t>
            </a:r>
            <a:r>
              <a:rPr lang="en-US" dirty="0">
                <a:highlight>
                  <a:srgbClr val="DFE96C"/>
                </a:highlight>
              </a:rPr>
              <a:t>savings account</a:t>
            </a:r>
            <a:r>
              <a:rPr lang="en-US" dirty="0"/>
              <a:t> that pays a 4% </a:t>
            </a:r>
            <a:r>
              <a:rPr lang="en-US" dirty="0">
                <a:highlight>
                  <a:srgbClr val="DFE96C"/>
                </a:highlight>
              </a:rPr>
              <a:t>interest rate</a:t>
            </a:r>
            <a:r>
              <a:rPr lang="en-US" dirty="0"/>
              <a:t>.</a:t>
            </a:r>
          </a:p>
        </p:txBody>
      </p:sp>
      <p:pic>
        <p:nvPicPr>
          <p:cNvPr id="5" name="Picture 4" descr="Illustration of a stack of coins and a dollars&#10;">
            <a:extLst>
              <a:ext uri="{FF2B5EF4-FFF2-40B4-BE49-F238E27FC236}">
                <a16:creationId xmlns:a16="http://schemas.microsoft.com/office/drawing/2014/main" id="{3783177D-A1AB-F0F7-3EA6-8528FDA06C0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775708" y="2478272"/>
            <a:ext cx="2621288" cy="1429084"/>
          </a:xfrm>
          <a:prstGeom prst="rect">
            <a:avLst/>
          </a:prstGeom>
        </p:spPr>
      </p:pic>
      <p:sp>
        <p:nvSpPr>
          <p:cNvPr id="2" name="Title 1">
            <a:extLst>
              <a:ext uri="{FF2B5EF4-FFF2-40B4-BE49-F238E27FC236}">
                <a16:creationId xmlns:a16="http://schemas.microsoft.com/office/drawing/2014/main" id="{5F5843BC-D7E9-8B88-A6A4-E02004C53476}"/>
              </a:ext>
            </a:extLst>
          </p:cNvPr>
          <p:cNvSpPr>
            <a:spLocks noGrp="1"/>
          </p:cNvSpPr>
          <p:nvPr>
            <p:ph type="title"/>
          </p:nvPr>
        </p:nvSpPr>
        <p:spPr/>
        <p:txBody>
          <a:bodyPr/>
          <a:lstStyle/>
          <a:p>
            <a:r>
              <a:rPr lang="en-US" dirty="0"/>
              <a:t>Hands on example:</a:t>
            </a:r>
            <a:br>
              <a:rPr lang="en-US" dirty="0"/>
            </a:br>
            <a:r>
              <a:rPr lang="en-US" dirty="0"/>
              <a:t>What’s compounding? </a:t>
            </a:r>
          </a:p>
        </p:txBody>
      </p:sp>
    </p:spTree>
    <p:extLst>
      <p:ext uri="{BB962C8B-B14F-4D97-AF65-F5344CB8AC3E}">
        <p14:creationId xmlns:p14="http://schemas.microsoft.com/office/powerpoint/2010/main" val="30692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2"/>
</p:tagLst>
</file>

<file path=ppt/theme/theme1.xml><?xml version="1.0" encoding="utf-8"?>
<a:theme xmlns:a="http://schemas.openxmlformats.org/drawingml/2006/main" name="Office Theme">
  <a:themeElements>
    <a:clrScheme name="Hand on Banking">
      <a:dk1>
        <a:srgbClr val="000000"/>
      </a:dk1>
      <a:lt1>
        <a:srgbClr val="FFFFFF"/>
      </a:lt1>
      <a:dk2>
        <a:srgbClr val="1C4800"/>
      </a:dk2>
      <a:lt2>
        <a:srgbClr val="50BBBD"/>
      </a:lt2>
      <a:accent1>
        <a:srgbClr val="335C6F"/>
      </a:accent1>
      <a:accent2>
        <a:srgbClr val="D6F5F3"/>
      </a:accent2>
      <a:accent3>
        <a:srgbClr val="DFE96C"/>
      </a:accent3>
      <a:accent4>
        <a:srgbClr val="0E8789"/>
      </a:accent4>
      <a:accent5>
        <a:srgbClr val="FF691B"/>
      </a:accent5>
      <a:accent6>
        <a:srgbClr val="C3D214"/>
      </a:accent6>
      <a:hlink>
        <a:srgbClr val="0E8789"/>
      </a:hlink>
      <a:folHlink>
        <a:srgbClr val="FF691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defRPr sz="2200" dirty="0">
            <a:solidFill>
              <a:schemeClr val="accent1"/>
            </a:solidFill>
            <a:latin typeface="DM Sans 14pt" pitchFamily="2" charset="77"/>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115091d-318f-48c7-945b-81e9afa18044" xsi:nil="true"/>
    <lcf76f155ced4ddcb4097134ff3c332f xmlns="bf1e4ce9-c82d-4b1f-b382-3339a5800fe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CAB33008C52A4D96EEF64CBF960425" ma:contentTypeVersion="13" ma:contentTypeDescription="Create a new document." ma:contentTypeScope="" ma:versionID="7d1465f168e02f5698cbabc76ee91276">
  <xsd:schema xmlns:xsd="http://www.w3.org/2001/XMLSchema" xmlns:xs="http://www.w3.org/2001/XMLSchema" xmlns:p="http://schemas.microsoft.com/office/2006/metadata/properties" xmlns:ns2="bf1e4ce9-c82d-4b1f-b382-3339a5800fe3" xmlns:ns3="c115091d-318f-48c7-945b-81e9afa18044" targetNamespace="http://schemas.microsoft.com/office/2006/metadata/properties" ma:root="true" ma:fieldsID="25bc7f586145f7c05553483a57623064" ns2:_="" ns3:_="">
    <xsd:import namespace="bf1e4ce9-c82d-4b1f-b382-3339a5800fe3"/>
    <xsd:import namespace="c115091d-318f-48c7-945b-81e9afa1804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1e4ce9-c82d-4b1f-b382-3339a5800f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63636ca-1ab4-4f97-9e78-4e9d02c54756"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115091d-318f-48c7-945b-81e9afa1804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24207f4f-c49a-440b-8bda-11b337373db5}" ma:internalName="TaxCatchAll" ma:showField="CatchAllData" ma:web="c115091d-318f-48c7-945b-81e9afa180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9BA726-F489-4B0F-8C36-69344AA52955}">
  <ds:schemaRefs>
    <ds:schemaRef ds:uri="http://schemas.microsoft.com/office/2006/metadata/properties"/>
    <ds:schemaRef ds:uri="http://purl.org/dc/elements/1.1/"/>
    <ds:schemaRef ds:uri="http://purl.org/dc/terms/"/>
    <ds:schemaRef ds:uri="http://schemas.openxmlformats.org/package/2006/metadata/core-properties"/>
    <ds:schemaRef ds:uri="c115091d-318f-48c7-945b-81e9afa18044"/>
    <ds:schemaRef ds:uri="http://www.w3.org/XML/1998/namespace"/>
    <ds:schemaRef ds:uri="http://schemas.microsoft.com/office/2006/documentManagement/types"/>
    <ds:schemaRef ds:uri="http://schemas.microsoft.com/office/infopath/2007/PartnerControls"/>
    <ds:schemaRef ds:uri="bf1e4ce9-c82d-4b1f-b382-3339a5800fe3"/>
    <ds:schemaRef ds:uri="http://purl.org/dc/dcmitype/"/>
  </ds:schemaRefs>
</ds:datastoreItem>
</file>

<file path=customXml/itemProps2.xml><?xml version="1.0" encoding="utf-8"?>
<ds:datastoreItem xmlns:ds="http://schemas.openxmlformats.org/officeDocument/2006/customXml" ds:itemID="{7BB194F9-FEEC-44F7-9FD1-6AB00E0AEC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1e4ce9-c82d-4b1f-b382-3339a5800fe3"/>
    <ds:schemaRef ds:uri="c115091d-318f-48c7-945b-81e9afa180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73EF43C-00A2-44ED-9A5A-54770EB53D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12388</TotalTime>
  <Words>5750</Words>
  <Application>Microsoft Macintosh PowerPoint</Application>
  <PresentationFormat>Widescreen</PresentationFormat>
  <Paragraphs>563</Paragraphs>
  <Slides>44</Slides>
  <Notes>43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Arial</vt:lpstr>
      <vt:lpstr>Avenir Next</vt:lpstr>
      <vt:lpstr>Calibri</vt:lpstr>
      <vt:lpstr>DM Sans 14pt</vt:lpstr>
      <vt:lpstr>DM Sans 14pt SemiBold</vt:lpstr>
      <vt:lpstr>Helvetica</vt:lpstr>
      <vt:lpstr>PT Serif</vt:lpstr>
      <vt:lpstr>Office Theme</vt:lpstr>
      <vt:lpstr>What banks  can do for you</vt:lpstr>
      <vt:lpstr>What we’ll talk about</vt:lpstr>
      <vt:lpstr>What is a bank?</vt:lpstr>
      <vt:lpstr>Benefits of banking:  Security</vt:lpstr>
      <vt:lpstr>Benefits of banking:  Services</vt:lpstr>
      <vt:lpstr>Benefits of banking:  Services</vt:lpstr>
      <vt:lpstr>Types of bank accounts</vt:lpstr>
      <vt:lpstr>Types of bank accounts</vt:lpstr>
      <vt:lpstr>Hands on example: What’s compounding? </vt:lpstr>
      <vt:lpstr>Hands on example: What’s compounding? </vt:lpstr>
      <vt:lpstr>Hands on example: What’s compounding? </vt:lpstr>
      <vt:lpstr>Hands on example: What’s compounding? </vt:lpstr>
      <vt:lpstr>Hands on example: What’s compounding? </vt:lpstr>
      <vt:lpstr>Do I really need to go to a bank? Not very often!</vt:lpstr>
      <vt:lpstr>Quiz time!</vt:lpstr>
      <vt:lpstr>What to know about cards </vt:lpstr>
      <vt:lpstr>What about payment apps?</vt:lpstr>
      <vt:lpstr>What about payment apps?</vt:lpstr>
      <vt:lpstr>Digital wallets, explained</vt:lpstr>
      <vt:lpstr>Digital wallets, explained</vt:lpstr>
      <vt:lpstr>Hands on example: Payment apps</vt:lpstr>
      <vt:lpstr>Hands on example: Payment apps</vt:lpstr>
      <vt:lpstr>Hands on example: Payment apps</vt:lpstr>
      <vt:lpstr>Hands on example: Payment apps</vt:lpstr>
      <vt:lpstr>Quiz time!</vt:lpstr>
      <vt:lpstr>Managing monthly income  and savings</vt:lpstr>
      <vt:lpstr>Managing monthly income  and savings</vt:lpstr>
      <vt:lpstr>Hands on example: Saving automatically</vt:lpstr>
      <vt:lpstr>Hands on example: Saving automatically</vt:lpstr>
      <vt:lpstr>Hands on example: Saving automatically</vt:lpstr>
      <vt:lpstr>Hands on example: Saving automatically</vt:lpstr>
      <vt:lpstr>How to open a bank account</vt:lpstr>
      <vt:lpstr>How to open a bank account</vt:lpstr>
      <vt:lpstr>How to open a bank account</vt:lpstr>
      <vt:lpstr>How to open a bank account</vt:lpstr>
      <vt:lpstr>6 details to confirm when researching a bank</vt:lpstr>
      <vt:lpstr>Online vs. in-person</vt:lpstr>
      <vt:lpstr>Online vs. in-person</vt:lpstr>
      <vt:lpstr>Protecting against digital fraud </vt:lpstr>
      <vt:lpstr>Quiz Time!</vt:lpstr>
      <vt:lpstr>Quiz Time!</vt:lpstr>
      <vt:lpstr>Quiz Time!</vt:lpstr>
      <vt:lpstr>Quiz Time!</vt:lpstr>
      <vt:lpstr>Where to learn more about personal finances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Josh Johnson</dc:creator>
  <cp:keywords/>
  <dc:description/>
  <cp:lastModifiedBy>Brian Fiske</cp:lastModifiedBy>
  <cp:revision>172</cp:revision>
  <dcterms:created xsi:type="dcterms:W3CDTF">2024-11-25T17:00:50Z</dcterms:created>
  <dcterms:modified xsi:type="dcterms:W3CDTF">2025-05-02T20:12:12Z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f9c9bcd-f315-4c3b-87a0-7682e230e7e4_Enabled">
    <vt:lpwstr>true</vt:lpwstr>
  </property>
  <property fmtid="{D5CDD505-2E9C-101B-9397-08002B2CF9AE}" pid="3" name="MSIP_Label_1f9c9bcd-f315-4c3b-87a0-7682e230e7e4_SetDate">
    <vt:lpwstr>2025-01-06T03:27:39Z</vt:lpwstr>
  </property>
  <property fmtid="{D5CDD505-2E9C-101B-9397-08002B2CF9AE}" pid="4" name="MSIP_Label_1f9c9bcd-f315-4c3b-87a0-7682e230e7e4_Method">
    <vt:lpwstr>Privileged</vt:lpwstr>
  </property>
  <property fmtid="{D5CDD505-2E9C-101B-9397-08002B2CF9AE}" pid="5" name="MSIP_Label_1f9c9bcd-f315-4c3b-87a0-7682e230e7e4_Name">
    <vt:lpwstr>Internal Use</vt:lpwstr>
  </property>
  <property fmtid="{D5CDD505-2E9C-101B-9397-08002B2CF9AE}" pid="6" name="MSIP_Label_1f9c9bcd-f315-4c3b-87a0-7682e230e7e4_SiteId">
    <vt:lpwstr>e122af3c-4c68-4e49-9c52-4ae1e25e91ae</vt:lpwstr>
  </property>
  <property fmtid="{D5CDD505-2E9C-101B-9397-08002B2CF9AE}" pid="7" name="MSIP_Label_1f9c9bcd-f315-4c3b-87a0-7682e230e7e4_ActionId">
    <vt:lpwstr>e18095ca-83fc-4e3e-a31f-be0f8bb0319a</vt:lpwstr>
  </property>
  <property fmtid="{D5CDD505-2E9C-101B-9397-08002B2CF9AE}" pid="8" name="MSIP_Label_1f9c9bcd-f315-4c3b-87a0-7682e230e7e4_ContentBits">
    <vt:lpwstr>0</vt:lpwstr>
  </property>
  <property fmtid="{D5CDD505-2E9C-101B-9397-08002B2CF9AE}" pid="9" name="ArticulateGUID">
    <vt:lpwstr>E12AF98F-B875-4610-84E1-D7688831AA43</vt:lpwstr>
  </property>
  <property fmtid="{D5CDD505-2E9C-101B-9397-08002B2CF9AE}" pid="10" name="ArticulatePath">
    <vt:lpwstr>HOB - Presentation - What Banks Can Do for You - Middle and High School_R2_legal BW comments</vt:lpwstr>
  </property>
  <property fmtid="{D5CDD505-2E9C-101B-9397-08002B2CF9AE}" pid="11" name="ContentTypeId">
    <vt:lpwstr>0x01010079CAB33008C52A4D96EEF64CBF960425</vt:lpwstr>
  </property>
  <property fmtid="{D5CDD505-2E9C-101B-9397-08002B2CF9AE}" pid="12" name="MediaServiceImageTags">
    <vt:lpwstr/>
  </property>
</Properties>
</file>